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2" r:id="rId3"/>
    <p:sldId id="261" r:id="rId4"/>
    <p:sldId id="272" r:id="rId5"/>
    <p:sldId id="260" r:id="rId6"/>
    <p:sldId id="259" r:id="rId7"/>
    <p:sldId id="273" r:id="rId8"/>
    <p:sldId id="274" r:id="rId9"/>
    <p:sldId id="275" r:id="rId10"/>
    <p:sldId id="276" r:id="rId11"/>
    <p:sldId id="277" r:id="rId12"/>
    <p:sldId id="263" r:id="rId13"/>
    <p:sldId id="278" r:id="rId14"/>
    <p:sldId id="279" r:id="rId15"/>
    <p:sldId id="280" r:id="rId16"/>
    <p:sldId id="281" r:id="rId17"/>
    <p:sldId id="265" r:id="rId18"/>
    <p:sldId id="282" r:id="rId19"/>
    <p:sldId id="283" r:id="rId20"/>
    <p:sldId id="284" r:id="rId21"/>
    <p:sldId id="285" r:id="rId22"/>
    <p:sldId id="286" r:id="rId23"/>
    <p:sldId id="287" r:id="rId24"/>
    <p:sldId id="288" r:id="rId25"/>
    <p:sldId id="289" r:id="rId26"/>
    <p:sldId id="290" r:id="rId27"/>
    <p:sldId id="291" r:id="rId28"/>
    <p:sldId id="292" r:id="rId29"/>
    <p:sldId id="269" r:id="rId30"/>
    <p:sldId id="293" r:id="rId31"/>
    <p:sldId id="294" r:id="rId32"/>
    <p:sldId id="295" r:id="rId33"/>
    <p:sldId id="296" r:id="rId34"/>
    <p:sldId id="297" r:id="rId35"/>
    <p:sldId id="298" r:id="rId36"/>
    <p:sldId id="266" r:id="rId37"/>
    <p:sldId id="268" r:id="rId38"/>
    <p:sldId id="271" r:id="rId39"/>
    <p:sldId id="267" r:id="rId40"/>
    <p:sldId id="299" r:id="rId41"/>
    <p:sldId id="2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50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65275-E02D-D540-BB5B-5C1ED8C29BDC}"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F4D2B-682B-1B42-8544-6D75A20CD6A9}" type="slidenum">
              <a:rPr lang="en-US" smtClean="0"/>
              <a:t>‹#›</a:t>
            </a:fld>
            <a:endParaRPr lang="en-US"/>
          </a:p>
        </p:txBody>
      </p:sp>
    </p:spTree>
    <p:extLst>
      <p:ext uri="{BB962C8B-B14F-4D97-AF65-F5344CB8AC3E}">
        <p14:creationId xmlns:p14="http://schemas.microsoft.com/office/powerpoint/2010/main" val="3333660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There’s a direct, positive relationship between </a:t>
            </a:r>
            <a:r>
              <a:rPr lang="en-US" sz="1200" dirty="0" err="1" smtClean="0"/>
              <a:t>hashtags</a:t>
            </a:r>
            <a:r>
              <a:rPr lang="en-US" sz="1200" dirty="0" smtClean="0"/>
              <a:t> and Instagram engagement, likes and comments.</a:t>
            </a:r>
          </a:p>
          <a:p>
            <a:endParaRPr lang="en-US" sz="1200" dirty="0" smtClean="0"/>
          </a:p>
          <a:p>
            <a:r>
              <a:rPr lang="en-US" sz="1200" dirty="0" smtClean="0"/>
              <a:t>The more </a:t>
            </a:r>
            <a:r>
              <a:rPr lang="en-US" sz="1200" dirty="0" err="1" smtClean="0"/>
              <a:t>hashtags</a:t>
            </a:r>
            <a:r>
              <a:rPr lang="en-US" sz="1200" dirty="0" smtClean="0"/>
              <a:t> a photo has, the more visible it is, the more visible a photo is, the more likely somebody else will like and talk about it, and frankly, that’s why you’re on Instagram in the first place. Just be sure to limit the number of </a:t>
            </a:r>
            <a:r>
              <a:rPr lang="en-US" sz="1200" dirty="0" err="1" smtClean="0"/>
              <a:t>hashtags</a:t>
            </a:r>
            <a:r>
              <a:rPr lang="en-US" sz="1200" dirty="0" smtClean="0"/>
              <a:t> to 30; Instagram stops the party there.</a:t>
            </a:r>
          </a:p>
          <a:p>
            <a:endParaRPr lang="en-US" dirty="0"/>
          </a:p>
        </p:txBody>
      </p:sp>
      <p:sp>
        <p:nvSpPr>
          <p:cNvPr id="4" name="Slide Number Placeholder 3"/>
          <p:cNvSpPr>
            <a:spLocks noGrp="1"/>
          </p:cNvSpPr>
          <p:nvPr>
            <p:ph type="sldNum" sz="quarter" idx="10"/>
          </p:nvPr>
        </p:nvSpPr>
        <p:spPr/>
        <p:txBody>
          <a:bodyPr/>
          <a:lstStyle/>
          <a:p>
            <a:fld id="{006F4D2B-682B-1B42-8544-6D75A20CD6A9}" type="slidenum">
              <a:rPr lang="en-US" smtClean="0"/>
              <a:t>20</a:t>
            </a:fld>
            <a:endParaRPr lang="en-US"/>
          </a:p>
        </p:txBody>
      </p:sp>
    </p:spTree>
    <p:extLst>
      <p:ext uri="{BB962C8B-B14F-4D97-AF65-F5344CB8AC3E}">
        <p14:creationId xmlns:p14="http://schemas.microsoft.com/office/powerpoint/2010/main" val="423617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F4D2B-682B-1B42-8544-6D75A20CD6A9}" type="slidenum">
              <a:rPr lang="en-US" smtClean="0"/>
              <a:t>35</a:t>
            </a:fld>
            <a:endParaRPr lang="en-US"/>
          </a:p>
        </p:txBody>
      </p:sp>
    </p:spTree>
    <p:extLst>
      <p:ext uri="{BB962C8B-B14F-4D97-AF65-F5344CB8AC3E}">
        <p14:creationId xmlns:p14="http://schemas.microsoft.com/office/powerpoint/2010/main" val="369276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52C1D-2F48-444E-BC0E-ECE042F132BF}"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36881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2C1D-2F48-444E-BC0E-ECE042F132BF}"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410028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2C1D-2F48-444E-BC0E-ECE042F132BF}"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110443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52C1D-2F48-444E-BC0E-ECE042F132BF}"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201002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2C1D-2F48-444E-BC0E-ECE042F132BF}"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123763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52C1D-2F48-444E-BC0E-ECE042F132BF}"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79754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52C1D-2F48-444E-BC0E-ECE042F132BF}"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82902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52C1D-2F48-444E-BC0E-ECE042F132BF}"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242644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2C1D-2F48-444E-BC0E-ECE042F132BF}"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189477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2C1D-2F48-444E-BC0E-ECE042F132BF}"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16102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2C1D-2F48-444E-BC0E-ECE042F132BF}"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77CA8-1059-4A6B-83E1-47E33A70D2C2}" type="slidenum">
              <a:rPr lang="en-US" smtClean="0"/>
              <a:t>‹#›</a:t>
            </a:fld>
            <a:endParaRPr lang="en-US"/>
          </a:p>
        </p:txBody>
      </p:sp>
    </p:spTree>
    <p:extLst>
      <p:ext uri="{BB962C8B-B14F-4D97-AF65-F5344CB8AC3E}">
        <p14:creationId xmlns:p14="http://schemas.microsoft.com/office/powerpoint/2010/main" val="173017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2C1D-2F48-444E-BC0E-ECE042F132BF}" type="datetimeFigureOut">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77CA8-1059-4A6B-83E1-47E33A70D2C2}" type="slidenum">
              <a:rPr lang="en-US" smtClean="0"/>
              <a:t>‹#›</a:t>
            </a:fld>
            <a:endParaRPr lang="en-US"/>
          </a:p>
        </p:txBody>
      </p:sp>
    </p:spTree>
    <p:extLst>
      <p:ext uri="{BB962C8B-B14F-4D97-AF65-F5344CB8AC3E}">
        <p14:creationId xmlns:p14="http://schemas.microsoft.com/office/powerpoint/2010/main" val="230982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1026" name="Picture 2" descr="http://www.mportal.com/wp-content/uploads/2013/07/Apps-Devi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8" y="289221"/>
            <a:ext cx="8574829" cy="563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4012" y="1676400"/>
            <a:ext cx="1676400" cy="2677656"/>
          </a:xfrm>
          <a:prstGeom prst="rect">
            <a:avLst/>
          </a:prstGeom>
          <a:noFill/>
        </p:spPr>
        <p:txBody>
          <a:bodyPr wrap="square" rtlCol="0">
            <a:spAutoFit/>
          </a:bodyPr>
          <a:lstStyle/>
          <a:p>
            <a:pPr algn="ctr"/>
            <a:r>
              <a:rPr lang="en-US" sz="2800" b="1" dirty="0" smtClean="0">
                <a:solidFill>
                  <a:schemeClr val="bg1"/>
                </a:solidFill>
              </a:rPr>
              <a:t>Top </a:t>
            </a:r>
          </a:p>
          <a:p>
            <a:pPr algn="ctr"/>
            <a:r>
              <a:rPr lang="en-US" sz="2800" b="1" dirty="0" smtClean="0">
                <a:solidFill>
                  <a:schemeClr val="bg1"/>
                </a:solidFill>
              </a:rPr>
              <a:t>Must </a:t>
            </a:r>
          </a:p>
          <a:p>
            <a:pPr algn="ctr"/>
            <a:r>
              <a:rPr lang="en-US" sz="2800" b="1" dirty="0" smtClean="0">
                <a:solidFill>
                  <a:schemeClr val="bg1"/>
                </a:solidFill>
              </a:rPr>
              <a:t>Have </a:t>
            </a:r>
          </a:p>
          <a:p>
            <a:pPr algn="ctr"/>
            <a:r>
              <a:rPr lang="en-US" sz="2800" b="1" dirty="0" smtClean="0">
                <a:solidFill>
                  <a:schemeClr val="bg1"/>
                </a:solidFill>
              </a:rPr>
              <a:t>Real Estate</a:t>
            </a:r>
          </a:p>
          <a:p>
            <a:pPr algn="ctr"/>
            <a:r>
              <a:rPr lang="en-US" sz="2800" b="1" dirty="0" smtClean="0">
                <a:solidFill>
                  <a:schemeClr val="bg1"/>
                </a:solidFill>
              </a:rPr>
              <a:t>Apps </a:t>
            </a:r>
            <a:endParaRPr lang="en-US" sz="2800" b="1" dirty="0">
              <a:solidFill>
                <a:schemeClr val="bg1"/>
              </a:solidFill>
            </a:endParaRPr>
          </a:p>
        </p:txBody>
      </p:sp>
    </p:spTree>
    <p:extLst>
      <p:ext uri="{BB962C8B-B14F-4D97-AF65-F5344CB8AC3E}">
        <p14:creationId xmlns:p14="http://schemas.microsoft.com/office/powerpoint/2010/main" val="2170911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148172"/>
            <a:ext cx="9144000" cy="5709828"/>
          </a:xfrm>
          <a:prstGeom prst="rect">
            <a:avLst/>
          </a:prstGeom>
        </p:spPr>
      </p:pic>
      <p:sp>
        <p:nvSpPr>
          <p:cNvPr id="5" name="Rectangle 4"/>
          <p:cNvSpPr/>
          <p:nvPr/>
        </p:nvSpPr>
        <p:spPr>
          <a:xfrm>
            <a:off x="2743200" y="3657600"/>
            <a:ext cx="4572000" cy="646331"/>
          </a:xfrm>
          <a:prstGeom prst="rect">
            <a:avLst/>
          </a:prstGeom>
        </p:spPr>
        <p:txBody>
          <a:bodyPr>
            <a:spAutoFit/>
          </a:bodyPr>
          <a:lstStyle/>
          <a:p>
            <a:r>
              <a:rPr lang="en-US" b="1" dirty="0" smtClean="0">
                <a:solidFill>
                  <a:srgbClr val="FF0000"/>
                </a:solidFill>
              </a:rPr>
              <a:t>COLLABORATING </a:t>
            </a:r>
            <a:r>
              <a:rPr lang="en-US" b="1" dirty="0">
                <a:solidFill>
                  <a:srgbClr val="FF0000"/>
                </a:solidFill>
              </a:rPr>
              <a:t>WITH CLIENTS ON LISTING PHOTOS:</a:t>
            </a:r>
          </a:p>
        </p:txBody>
      </p:sp>
    </p:spTree>
    <p:extLst>
      <p:ext uri="{BB962C8B-B14F-4D97-AF65-F5344CB8AC3E}">
        <p14:creationId xmlns:p14="http://schemas.microsoft.com/office/powerpoint/2010/main" val="2103684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7000" y="76200"/>
            <a:ext cx="3810000" cy="6692900"/>
          </a:xfrm>
          <a:prstGeom prst="rect">
            <a:avLst/>
          </a:prstGeom>
        </p:spPr>
      </p:pic>
    </p:spTree>
    <p:extLst>
      <p:ext uri="{BB962C8B-B14F-4D97-AF65-F5344CB8AC3E}">
        <p14:creationId xmlns:p14="http://schemas.microsoft.com/office/powerpoint/2010/main" val="88126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9" name="Picture 11" descr="https://encrypted-tbn3.gstatic.com/images?q=tbn:ANd9GcSvbriP7OR1TQT8jz7G3W89k52aAPTw97OQcA6FkLzfoOwhj5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38" y="152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685800"/>
            <a:ext cx="6629400" cy="1200329"/>
          </a:xfrm>
          <a:prstGeom prst="rect">
            <a:avLst/>
          </a:prstGeom>
        </p:spPr>
        <p:txBody>
          <a:bodyPr wrap="square">
            <a:spAutoFit/>
          </a:bodyPr>
          <a:lstStyle/>
          <a:p>
            <a:r>
              <a:rPr lang="en-US" dirty="0"/>
              <a:t>Make fun videos wherever you are, with photos and video clips from your Camera Roll. Choose from one of our sleek video styles, add a song, and you’re done! Share via Messages, email, Twitter, and Facebook and impress the socks off your friends and </a:t>
            </a:r>
            <a:r>
              <a:rPr lang="en-US" dirty="0" smtClean="0"/>
              <a:t>family</a:t>
            </a:r>
            <a:endParaRPr 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003" y="2088287"/>
            <a:ext cx="4443412" cy="381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0038" y="3124200"/>
            <a:ext cx="3581400" cy="646331"/>
          </a:xfrm>
          <a:prstGeom prst="rect">
            <a:avLst/>
          </a:prstGeom>
        </p:spPr>
        <p:txBody>
          <a:bodyPr wrap="square">
            <a:spAutoFit/>
          </a:bodyPr>
          <a:lstStyle/>
          <a:p>
            <a:r>
              <a:rPr lang="en-US" dirty="0"/>
              <a:t>Animoto's new mobile app promises easy video slideshow creation</a:t>
            </a:r>
          </a:p>
        </p:txBody>
      </p:sp>
      <p:sp>
        <p:nvSpPr>
          <p:cNvPr id="7" name="Rectangle 6"/>
          <p:cNvSpPr/>
          <p:nvPr/>
        </p:nvSpPr>
        <p:spPr>
          <a:xfrm>
            <a:off x="254000" y="1981200"/>
            <a:ext cx="3775264" cy="369332"/>
          </a:xfrm>
          <a:prstGeom prst="rect">
            <a:avLst/>
          </a:prstGeom>
        </p:spPr>
        <p:txBody>
          <a:bodyPr wrap="none">
            <a:spAutoFit/>
          </a:bodyPr>
          <a:lstStyle/>
          <a:p>
            <a:r>
              <a:rPr lang="en-US" dirty="0" smtClean="0"/>
              <a:t>https://animoto.com/features#mobile</a:t>
            </a:r>
            <a:endParaRPr lang="en-US" dirty="0"/>
          </a:p>
        </p:txBody>
      </p:sp>
      <p:sp>
        <p:nvSpPr>
          <p:cNvPr id="10" name="Rectangle 9"/>
          <p:cNvSpPr/>
          <p:nvPr/>
        </p:nvSpPr>
        <p:spPr>
          <a:xfrm>
            <a:off x="254000" y="3786723"/>
            <a:ext cx="3775264" cy="1384995"/>
          </a:xfrm>
          <a:prstGeom prst="rect">
            <a:avLst/>
          </a:prstGeom>
        </p:spPr>
        <p:txBody>
          <a:bodyPr wrap="square">
            <a:spAutoFit/>
          </a:bodyPr>
          <a:lstStyle/>
          <a:p>
            <a:r>
              <a:rPr lang="en-US" sz="1200" dirty="0"/>
              <a:t>iPhone and Android owners, download our free app! Create and share videos using your phone's pictures and video clips, or watch and download the ones you've made on your computer. It's easier, faster and dare we say, a bit more fun.</a:t>
            </a:r>
          </a:p>
          <a:p>
            <a:r>
              <a:rPr lang="en-US" sz="1200" dirty="0" smtClean="0"/>
              <a:t/>
            </a:r>
            <a:br>
              <a:rPr lang="en-US" sz="1200" dirty="0" smtClean="0"/>
            </a:br>
            <a:endParaRPr lang="en-US" sz="1200" dirty="0"/>
          </a:p>
        </p:txBody>
      </p:sp>
      <p:sp>
        <p:nvSpPr>
          <p:cNvPr id="4" name="Rectangle 3"/>
          <p:cNvSpPr/>
          <p:nvPr/>
        </p:nvSpPr>
        <p:spPr>
          <a:xfrm>
            <a:off x="4114800" y="6096000"/>
            <a:ext cx="4572000" cy="646331"/>
          </a:xfrm>
          <a:prstGeom prst="rect">
            <a:avLst/>
          </a:prstGeom>
        </p:spPr>
        <p:txBody>
          <a:bodyPr>
            <a:spAutoFit/>
          </a:bodyPr>
          <a:lstStyle/>
          <a:p>
            <a:r>
              <a:rPr lang="en-US" dirty="0"/>
              <a:t>https://</a:t>
            </a:r>
            <a:r>
              <a:rPr lang="en-US" dirty="0" err="1"/>
              <a:t>animoto.com</a:t>
            </a:r>
            <a:r>
              <a:rPr lang="en-US" dirty="0"/>
              <a:t>/blog/business/real-estate/real-estate-marketing-videos-top-5/</a:t>
            </a:r>
          </a:p>
        </p:txBody>
      </p:sp>
    </p:spTree>
    <p:extLst>
      <p:ext uri="{BB962C8B-B14F-4D97-AF65-F5344CB8AC3E}">
        <p14:creationId xmlns:p14="http://schemas.microsoft.com/office/powerpoint/2010/main" val="2597862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0"/>
            <a:ext cx="8372901" cy="6858000"/>
          </a:xfrm>
          <a:prstGeom prst="rect">
            <a:avLst/>
          </a:prstGeom>
        </p:spPr>
      </p:pic>
    </p:spTree>
    <p:extLst>
      <p:ext uri="{BB962C8B-B14F-4D97-AF65-F5344CB8AC3E}">
        <p14:creationId xmlns:p14="http://schemas.microsoft.com/office/powerpoint/2010/main" val="42996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3700" y="0"/>
            <a:ext cx="8334161" cy="6858000"/>
          </a:xfrm>
          <a:prstGeom prst="rect">
            <a:avLst/>
          </a:prstGeom>
        </p:spPr>
      </p:pic>
    </p:spTree>
    <p:extLst>
      <p:ext uri="{BB962C8B-B14F-4D97-AF65-F5344CB8AC3E}">
        <p14:creationId xmlns:p14="http://schemas.microsoft.com/office/powerpoint/2010/main" val="2263525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8300" y="0"/>
            <a:ext cx="8407247" cy="6858000"/>
          </a:xfrm>
          <a:prstGeom prst="rect">
            <a:avLst/>
          </a:prstGeom>
        </p:spPr>
      </p:pic>
    </p:spTree>
    <p:extLst>
      <p:ext uri="{BB962C8B-B14F-4D97-AF65-F5344CB8AC3E}">
        <p14:creationId xmlns:p14="http://schemas.microsoft.com/office/powerpoint/2010/main" val="235430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300" y="0"/>
            <a:ext cx="8132951" cy="6858000"/>
          </a:xfrm>
          <a:prstGeom prst="rect">
            <a:avLst/>
          </a:prstGeom>
        </p:spPr>
      </p:pic>
    </p:spTree>
    <p:extLst>
      <p:ext uri="{BB962C8B-B14F-4D97-AF65-F5344CB8AC3E}">
        <p14:creationId xmlns:p14="http://schemas.microsoft.com/office/powerpoint/2010/main" val="396716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52400"/>
            <a:ext cx="5629275" cy="491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descr="http://instagram-signup.com/wp-content/uploads/2014/12/instagra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2246442"/>
            <a:ext cx="1981200" cy="9201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0" y="5562600"/>
            <a:ext cx="4572000" cy="646331"/>
          </a:xfrm>
          <a:prstGeom prst="rect">
            <a:avLst/>
          </a:prstGeom>
        </p:spPr>
        <p:txBody>
          <a:bodyPr>
            <a:spAutoFit/>
          </a:bodyPr>
          <a:lstStyle/>
          <a:p>
            <a:r>
              <a:rPr lang="en-US" dirty="0"/>
              <a:t>http://</a:t>
            </a:r>
            <a:r>
              <a:rPr lang="en-US" dirty="0" err="1"/>
              <a:t>www.showingsuite.com</a:t>
            </a:r>
            <a:r>
              <a:rPr lang="en-US" dirty="0"/>
              <a:t>/</a:t>
            </a:r>
            <a:r>
              <a:rPr lang="en-US" dirty="0" err="1"/>
              <a:t>instagram</a:t>
            </a:r>
            <a:r>
              <a:rPr lang="en-US" dirty="0"/>
              <a:t>-real-estate-marketing-tool/</a:t>
            </a:r>
          </a:p>
        </p:txBody>
      </p:sp>
    </p:spTree>
    <p:extLst>
      <p:ext uri="{BB962C8B-B14F-4D97-AF65-F5344CB8AC3E}">
        <p14:creationId xmlns:p14="http://schemas.microsoft.com/office/powerpoint/2010/main" val="4044004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6" y="228600"/>
            <a:ext cx="9144000" cy="3128499"/>
          </a:xfrm>
          <a:prstGeom prst="rect">
            <a:avLst/>
          </a:prstGeom>
        </p:spPr>
      </p:pic>
      <p:pic>
        <p:nvPicPr>
          <p:cNvPr id="5" name="Picture 4"/>
          <p:cNvPicPr>
            <a:picLocks noChangeAspect="1"/>
          </p:cNvPicPr>
          <p:nvPr/>
        </p:nvPicPr>
        <p:blipFill>
          <a:blip r:embed="rId3"/>
          <a:stretch>
            <a:fillRect/>
          </a:stretch>
        </p:blipFill>
        <p:spPr>
          <a:xfrm>
            <a:off x="152400" y="3429000"/>
            <a:ext cx="6629400" cy="3429000"/>
          </a:xfrm>
          <a:prstGeom prst="rect">
            <a:avLst/>
          </a:prstGeom>
        </p:spPr>
      </p:pic>
    </p:spTree>
    <p:extLst>
      <p:ext uri="{BB962C8B-B14F-4D97-AF65-F5344CB8AC3E}">
        <p14:creationId xmlns:p14="http://schemas.microsoft.com/office/powerpoint/2010/main" val="30347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79500"/>
            <a:ext cx="9144000" cy="4691373"/>
          </a:xfrm>
          <a:prstGeom prst="rect">
            <a:avLst/>
          </a:prstGeom>
        </p:spPr>
      </p:pic>
    </p:spTree>
    <p:extLst>
      <p:ext uri="{BB962C8B-B14F-4D97-AF65-F5344CB8AC3E}">
        <p14:creationId xmlns:p14="http://schemas.microsoft.com/office/powerpoint/2010/main" val="7608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3074" name="Picture 2" descr="http://alyssagodwin.com/wp-content/uploads/2014/07/app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48547"/>
            <a:ext cx="2310912" cy="26769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57200"/>
            <a:ext cx="1785463" cy="85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images.techhive.com/images/article/2012/10/pcw_primary_evernote_-100007321-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609600"/>
            <a:ext cx="1457428" cy="97496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www.wm.edu/offices/it/services/storagefilesharing/box/boximages/box-sync-for-deskt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2057400"/>
            <a:ext cx="1518864" cy="9492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s://encrypted-tbn3.gstatic.com/images?q=tbn:ANd9GcSvbriP7OR1TQT8jz7G3W89k52aAPTw97OQcA6FkLzfoOwhj5C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1905000"/>
            <a:ext cx="1381228" cy="1381228"/>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instagram-signup.com/wp-content/uploads/2014/12/instagra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5600" y="3962400"/>
            <a:ext cx="1981200" cy="920178"/>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www.socialmediadelivered.com/wp-content/uploads/2011/12/pinning-board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7800" y="366048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http://www.homesnap.com/images/email/logo_on_stripe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0453" y="3470797"/>
            <a:ext cx="15430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http://c93fea60bb98e121740fc38ff31162a8.s3.amazonaws.com/wp-content/uploads/2014/07/savvycar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6660" y="4994031"/>
            <a:ext cx="1101725" cy="1101725"/>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https://fbcdn-sphotos-e-a.akamaihd.net/hphotos-ak-xaf1/t31.0-8/c127.0.851.315/p851x315/1008223_1391391401116367_666123710_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4836" y="5088314"/>
            <a:ext cx="2466975" cy="91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10600" cy="1077218"/>
          </a:xfrm>
          <a:prstGeom prst="rect">
            <a:avLst/>
          </a:prstGeom>
        </p:spPr>
        <p:txBody>
          <a:bodyPr wrap="square">
            <a:spAutoFit/>
          </a:bodyPr>
          <a:lstStyle/>
          <a:p>
            <a:pPr algn="ctr"/>
            <a:r>
              <a:rPr lang="en-US" sz="3200" dirty="0"/>
              <a:t>8 Little Known Facts About Instagram </a:t>
            </a:r>
            <a:endParaRPr lang="en-US" sz="3200" dirty="0" smtClean="0"/>
          </a:p>
          <a:p>
            <a:pPr algn="ctr"/>
            <a:r>
              <a:rPr lang="en-US" sz="3200" dirty="0" smtClean="0"/>
              <a:t>Pictures</a:t>
            </a:r>
            <a:r>
              <a:rPr lang="en-US" sz="3200" dirty="0"/>
              <a:t>, Filters, and Hashtags</a:t>
            </a:r>
          </a:p>
        </p:txBody>
      </p:sp>
      <p:pic>
        <p:nvPicPr>
          <p:cNvPr id="10" name="Picture 9"/>
          <p:cNvPicPr>
            <a:picLocks noChangeAspect="1"/>
          </p:cNvPicPr>
          <p:nvPr/>
        </p:nvPicPr>
        <p:blipFill>
          <a:blip r:embed="rId3"/>
          <a:stretch>
            <a:fillRect/>
          </a:stretch>
        </p:blipFill>
        <p:spPr>
          <a:xfrm>
            <a:off x="1143000" y="1676400"/>
            <a:ext cx="6705600" cy="4615688"/>
          </a:xfrm>
          <a:prstGeom prst="rect">
            <a:avLst/>
          </a:prstGeom>
        </p:spPr>
      </p:pic>
    </p:spTree>
    <p:extLst>
      <p:ext uri="{BB962C8B-B14F-4D97-AF65-F5344CB8AC3E}">
        <p14:creationId xmlns:p14="http://schemas.microsoft.com/office/powerpoint/2010/main" val="1864258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39700"/>
            <a:ext cx="7620000" cy="6578600"/>
          </a:xfrm>
          <a:prstGeom prst="rect">
            <a:avLst/>
          </a:prstGeom>
        </p:spPr>
      </p:pic>
    </p:spTree>
    <p:extLst>
      <p:ext uri="{BB962C8B-B14F-4D97-AF65-F5344CB8AC3E}">
        <p14:creationId xmlns:p14="http://schemas.microsoft.com/office/powerpoint/2010/main" val="256875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100" y="0"/>
            <a:ext cx="7269965" cy="6858000"/>
          </a:xfrm>
          <a:prstGeom prst="rect">
            <a:avLst/>
          </a:prstGeom>
        </p:spPr>
      </p:pic>
    </p:spTree>
    <p:extLst>
      <p:ext uri="{BB962C8B-B14F-4D97-AF65-F5344CB8AC3E}">
        <p14:creationId xmlns:p14="http://schemas.microsoft.com/office/powerpoint/2010/main" val="4019572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4100" y="0"/>
            <a:ext cx="7021843" cy="6858000"/>
          </a:xfrm>
          <a:prstGeom prst="rect">
            <a:avLst/>
          </a:prstGeom>
        </p:spPr>
      </p:pic>
    </p:spTree>
    <p:extLst>
      <p:ext uri="{BB962C8B-B14F-4D97-AF65-F5344CB8AC3E}">
        <p14:creationId xmlns:p14="http://schemas.microsoft.com/office/powerpoint/2010/main" val="1929627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41300"/>
            <a:ext cx="7620000" cy="6362700"/>
          </a:xfrm>
          <a:prstGeom prst="rect">
            <a:avLst/>
          </a:prstGeom>
        </p:spPr>
      </p:pic>
    </p:spTree>
    <p:extLst>
      <p:ext uri="{BB962C8B-B14F-4D97-AF65-F5344CB8AC3E}">
        <p14:creationId xmlns:p14="http://schemas.microsoft.com/office/powerpoint/2010/main" val="1700569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0300" y="0"/>
            <a:ext cx="6869449" cy="6858000"/>
          </a:xfrm>
          <a:prstGeom prst="rect">
            <a:avLst/>
          </a:prstGeom>
        </p:spPr>
      </p:pic>
    </p:spTree>
    <p:extLst>
      <p:ext uri="{BB962C8B-B14F-4D97-AF65-F5344CB8AC3E}">
        <p14:creationId xmlns:p14="http://schemas.microsoft.com/office/powerpoint/2010/main" val="1173757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330200"/>
            <a:ext cx="7620000" cy="6184900"/>
          </a:xfrm>
          <a:prstGeom prst="rect">
            <a:avLst/>
          </a:prstGeom>
        </p:spPr>
      </p:pic>
    </p:spTree>
    <p:extLst>
      <p:ext uri="{BB962C8B-B14F-4D97-AF65-F5344CB8AC3E}">
        <p14:creationId xmlns:p14="http://schemas.microsoft.com/office/powerpoint/2010/main" val="388268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700" y="0"/>
            <a:ext cx="7334759" cy="6858000"/>
          </a:xfrm>
          <a:prstGeom prst="rect">
            <a:avLst/>
          </a:prstGeom>
        </p:spPr>
      </p:pic>
    </p:spTree>
    <p:extLst>
      <p:ext uri="{BB962C8B-B14F-4D97-AF65-F5344CB8AC3E}">
        <p14:creationId xmlns:p14="http://schemas.microsoft.com/office/powerpoint/2010/main" val="2706989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5500" y="0"/>
            <a:ext cx="7490657" cy="6858000"/>
          </a:xfrm>
          <a:prstGeom prst="rect">
            <a:avLst/>
          </a:prstGeom>
        </p:spPr>
      </p:pic>
    </p:spTree>
    <p:extLst>
      <p:ext uri="{BB962C8B-B14F-4D97-AF65-F5344CB8AC3E}">
        <p14:creationId xmlns:p14="http://schemas.microsoft.com/office/powerpoint/2010/main" val="3878180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549" y="3423261"/>
            <a:ext cx="3964451" cy="347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615950"/>
            <a:ext cx="20383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99959" y="480415"/>
            <a:ext cx="5943600" cy="646331"/>
          </a:xfrm>
          <a:prstGeom prst="rect">
            <a:avLst/>
          </a:prstGeom>
        </p:spPr>
        <p:txBody>
          <a:bodyPr wrap="square">
            <a:spAutoFit/>
          </a:bodyPr>
          <a:lstStyle/>
          <a:p>
            <a:r>
              <a:rPr lang="en-US" dirty="0" smtClean="0"/>
              <a:t>http://www.inman.com/next/25-killer-pinterest-real-estate-board-suggestions-to-target-buyers-and-sellers/</a:t>
            </a:r>
            <a:endParaRPr lang="en-US" dirty="0"/>
          </a:p>
        </p:txBody>
      </p:sp>
      <p:sp>
        <p:nvSpPr>
          <p:cNvPr id="3" name="Rectangle 2"/>
          <p:cNvSpPr/>
          <p:nvPr/>
        </p:nvSpPr>
        <p:spPr>
          <a:xfrm>
            <a:off x="2799959" y="2133600"/>
            <a:ext cx="5847959" cy="1200329"/>
          </a:xfrm>
          <a:prstGeom prst="rect">
            <a:avLst/>
          </a:prstGeom>
        </p:spPr>
        <p:txBody>
          <a:bodyPr wrap="square">
            <a:spAutoFit/>
          </a:bodyPr>
          <a:lstStyle/>
          <a:p>
            <a:r>
              <a:rPr lang="en-US" dirty="0"/>
              <a:t>A real estate agent’s images are an essential tool to their business as is their marketing. One digital communication trend that is currently on the rise integrates branding opportunities and visuals to gain maximum exposure.</a:t>
            </a:r>
          </a:p>
        </p:txBody>
      </p:sp>
      <p:sp>
        <p:nvSpPr>
          <p:cNvPr id="4" name="Rectangle 3"/>
          <p:cNvSpPr/>
          <p:nvPr/>
        </p:nvSpPr>
        <p:spPr>
          <a:xfrm>
            <a:off x="152400" y="4038600"/>
            <a:ext cx="4572000" cy="646331"/>
          </a:xfrm>
          <a:prstGeom prst="rect">
            <a:avLst/>
          </a:prstGeom>
        </p:spPr>
        <p:txBody>
          <a:bodyPr>
            <a:spAutoFit/>
          </a:bodyPr>
          <a:lstStyle/>
          <a:p>
            <a:r>
              <a:rPr lang="en-US" dirty="0"/>
              <a:t>http://</a:t>
            </a:r>
            <a:r>
              <a:rPr lang="en-US" dirty="0" err="1"/>
              <a:t>www.realtor.org</a:t>
            </a:r>
            <a:r>
              <a:rPr lang="en-US" dirty="0"/>
              <a:t>/field-guides/field-guide-to-</a:t>
            </a:r>
            <a:r>
              <a:rPr lang="en-US" dirty="0" err="1"/>
              <a:t>pinterest</a:t>
            </a:r>
            <a:r>
              <a:rPr lang="en-US" dirty="0"/>
              <a:t>-for-realtors</a:t>
            </a:r>
          </a:p>
        </p:txBody>
      </p:sp>
      <p:sp>
        <p:nvSpPr>
          <p:cNvPr id="6" name="Rectangle 5"/>
          <p:cNvSpPr/>
          <p:nvPr/>
        </p:nvSpPr>
        <p:spPr>
          <a:xfrm>
            <a:off x="152400" y="4876800"/>
            <a:ext cx="4572000" cy="923330"/>
          </a:xfrm>
          <a:prstGeom prst="rect">
            <a:avLst/>
          </a:prstGeom>
        </p:spPr>
        <p:txBody>
          <a:bodyPr>
            <a:spAutoFit/>
          </a:bodyPr>
          <a:lstStyle/>
          <a:p>
            <a:r>
              <a:rPr lang="en-US" dirty="0"/>
              <a:t>http://</a:t>
            </a:r>
            <a:r>
              <a:rPr lang="en-US" dirty="0" err="1"/>
              <a:t>www.inman.com</a:t>
            </a:r>
            <a:r>
              <a:rPr lang="en-US" dirty="0"/>
              <a:t>/next/25-killer-pinterest-real-estate-board-suggestions-to-target-buyers-and-sellers/</a:t>
            </a:r>
          </a:p>
        </p:txBody>
      </p:sp>
    </p:spTree>
    <p:extLst>
      <p:ext uri="{BB962C8B-B14F-4D97-AF65-F5344CB8AC3E}">
        <p14:creationId xmlns:p14="http://schemas.microsoft.com/office/powerpoint/2010/main" val="296030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238491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57600" y="920234"/>
            <a:ext cx="3757247" cy="369332"/>
          </a:xfrm>
          <a:prstGeom prst="rect">
            <a:avLst/>
          </a:prstGeom>
        </p:spPr>
        <p:txBody>
          <a:bodyPr wrap="none">
            <a:spAutoFit/>
          </a:bodyPr>
          <a:lstStyle/>
          <a:p>
            <a:r>
              <a:rPr lang="en-US" dirty="0" smtClean="0"/>
              <a:t>https://www.techsmith.com/jing.html</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8184090" cy="33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14800" y="5715000"/>
            <a:ext cx="4572000" cy="646331"/>
          </a:xfrm>
          <a:prstGeom prst="rect">
            <a:avLst/>
          </a:prstGeom>
        </p:spPr>
        <p:txBody>
          <a:bodyPr>
            <a:spAutoFit/>
          </a:bodyPr>
          <a:lstStyle/>
          <a:p>
            <a:r>
              <a:rPr lang="en-US" dirty="0"/>
              <a:t>http://</a:t>
            </a:r>
            <a:r>
              <a:rPr lang="en-US" dirty="0" err="1"/>
              <a:t>www.inman.com</a:t>
            </a:r>
            <a:r>
              <a:rPr lang="en-US" dirty="0"/>
              <a:t>/next/</a:t>
            </a:r>
            <a:r>
              <a:rPr lang="en-US" dirty="0" err="1"/>
              <a:t>jing</a:t>
            </a:r>
            <a:r>
              <a:rPr lang="en-US" dirty="0"/>
              <a:t>-project-screen-capture-made-easy/</a:t>
            </a:r>
          </a:p>
        </p:txBody>
      </p:sp>
    </p:spTree>
    <p:extLst>
      <p:ext uri="{BB962C8B-B14F-4D97-AF65-F5344CB8AC3E}">
        <p14:creationId xmlns:p14="http://schemas.microsoft.com/office/powerpoint/2010/main" val="1425637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382000" cy="4801315"/>
          </a:xfrm>
          <a:prstGeom prst="rect">
            <a:avLst/>
          </a:prstGeom>
        </p:spPr>
        <p:txBody>
          <a:bodyPr wrap="square">
            <a:spAutoFit/>
          </a:bodyPr>
          <a:lstStyle/>
          <a:p>
            <a:endParaRPr lang="en-US" dirty="0"/>
          </a:p>
          <a:p>
            <a:pPr marL="342900" indent="-342900">
              <a:buFont typeface="Arial"/>
              <a:buChar char="•"/>
            </a:pPr>
            <a:r>
              <a:rPr lang="en-US" dirty="0"/>
              <a:t>Home Decorating and Inspiration. Put together a board with a collection of rooms designed by famous designers</a:t>
            </a:r>
            <a:r>
              <a:rPr lang="en-US" dirty="0" smtClean="0"/>
              <a:t>.</a:t>
            </a:r>
          </a:p>
          <a:p>
            <a:pPr marL="342900" indent="-342900">
              <a:buFont typeface="Arial"/>
              <a:buChar char="•"/>
            </a:pPr>
            <a:endParaRPr lang="en-US" dirty="0"/>
          </a:p>
          <a:p>
            <a:pPr marL="342900" indent="-342900">
              <a:buFont typeface="Arial"/>
              <a:buChar char="•"/>
            </a:pPr>
            <a:r>
              <a:rPr lang="en-US" dirty="0"/>
              <a:t>My Dream Home. Almost everyone on </a:t>
            </a:r>
            <a:r>
              <a:rPr lang="en-US" dirty="0" err="1"/>
              <a:t>Pinterest</a:t>
            </a:r>
            <a:r>
              <a:rPr lang="en-US" dirty="0"/>
              <a:t> has a “Dream Home” board, and your job is to find pictures that your followers will want to add to theirs. Think massive walk-in closets, stunning built-in pools, and homes with curb appeal to leave anyone drooling</a:t>
            </a:r>
            <a:r>
              <a:rPr lang="en-US" dirty="0" smtClean="0"/>
              <a:t>.</a:t>
            </a:r>
          </a:p>
          <a:p>
            <a:pPr marL="342900" indent="-342900">
              <a:buFont typeface="Arial"/>
              <a:buChar char="•"/>
            </a:pPr>
            <a:endParaRPr lang="en-US" dirty="0"/>
          </a:p>
          <a:p>
            <a:pPr marL="342900" indent="-342900">
              <a:buFont typeface="Arial"/>
              <a:buChar char="•"/>
            </a:pPr>
            <a:r>
              <a:rPr lang="en-US" dirty="0"/>
              <a:t>Best Kid Room Ideas. A simple concept to find and an even easier one to gain you some </a:t>
            </a:r>
            <a:r>
              <a:rPr lang="en-US" dirty="0" err="1"/>
              <a:t>repins</a:t>
            </a:r>
            <a:r>
              <a:rPr lang="en-US" dirty="0" smtClean="0"/>
              <a:t>.</a:t>
            </a:r>
          </a:p>
          <a:p>
            <a:pPr marL="342900" indent="-342900">
              <a:buFont typeface="Arial"/>
              <a:buChar char="•"/>
            </a:pPr>
            <a:endParaRPr lang="en-US" dirty="0"/>
          </a:p>
          <a:p>
            <a:pPr marL="342900" indent="-342900">
              <a:buFont typeface="Arial"/>
              <a:buChar char="•"/>
            </a:pPr>
            <a:r>
              <a:rPr lang="en-US" dirty="0"/>
              <a:t>Outdoor Living. Photos of lush waterfalls, stellar decks, and anything that would make a potential buyer jealous</a:t>
            </a:r>
            <a:r>
              <a:rPr lang="en-US" dirty="0" smtClean="0"/>
              <a:t>.</a:t>
            </a:r>
          </a:p>
          <a:p>
            <a:pPr marL="342900" indent="-342900">
              <a:buFont typeface="Arial"/>
              <a:buChar char="•"/>
            </a:pPr>
            <a:endParaRPr lang="en-US" dirty="0"/>
          </a:p>
          <a:p>
            <a:pPr marL="342900" indent="-342900">
              <a:buFont typeface="Arial"/>
              <a:buChar char="•"/>
            </a:pPr>
            <a:r>
              <a:rPr lang="en-US" dirty="0"/>
              <a:t>Style-themed boards. Make one with contemporary decor, another with traditional, and another with country living.</a:t>
            </a:r>
          </a:p>
        </p:txBody>
      </p:sp>
      <p:sp>
        <p:nvSpPr>
          <p:cNvPr id="5" name="TextBox 4"/>
          <p:cNvSpPr txBox="1"/>
          <p:nvPr/>
        </p:nvSpPr>
        <p:spPr>
          <a:xfrm>
            <a:off x="762000" y="27461"/>
            <a:ext cx="7543800" cy="923330"/>
          </a:xfrm>
          <a:prstGeom prst="rect">
            <a:avLst/>
          </a:prstGeom>
          <a:noFill/>
        </p:spPr>
        <p:txBody>
          <a:bodyPr wrap="square" rtlCol="0">
            <a:spAutoFit/>
          </a:bodyPr>
          <a:lstStyle/>
          <a:p>
            <a:pPr algn="ctr"/>
            <a:r>
              <a:rPr lang="en-US" sz="3600" dirty="0"/>
              <a:t>Boards to attract buyers</a:t>
            </a:r>
          </a:p>
          <a:p>
            <a:endParaRPr lang="en-US" dirty="0"/>
          </a:p>
        </p:txBody>
      </p:sp>
      <p:sp>
        <p:nvSpPr>
          <p:cNvPr id="6" name="Rectangle 5"/>
          <p:cNvSpPr/>
          <p:nvPr/>
        </p:nvSpPr>
        <p:spPr>
          <a:xfrm>
            <a:off x="2286000" y="685800"/>
            <a:ext cx="4621778" cy="369332"/>
          </a:xfrm>
          <a:prstGeom prst="rect">
            <a:avLst/>
          </a:prstGeom>
        </p:spPr>
        <p:txBody>
          <a:bodyPr wrap="none">
            <a:spAutoFit/>
          </a:bodyPr>
          <a:lstStyle/>
          <a:p>
            <a:r>
              <a:rPr lang="en-US" dirty="0"/>
              <a:t>https://</a:t>
            </a:r>
            <a:r>
              <a:rPr lang="en-US" dirty="0" err="1"/>
              <a:t>www.pinterest.com</a:t>
            </a:r>
            <a:r>
              <a:rPr lang="en-US" dirty="0"/>
              <a:t>/</a:t>
            </a:r>
            <a:r>
              <a:rPr lang="en-US" dirty="0" err="1"/>
              <a:t>agentmastermind</a:t>
            </a:r>
            <a:r>
              <a:rPr lang="en-US" dirty="0"/>
              <a:t>/</a:t>
            </a:r>
          </a:p>
        </p:txBody>
      </p:sp>
    </p:spTree>
    <p:extLst>
      <p:ext uri="{BB962C8B-B14F-4D97-AF65-F5344CB8AC3E}">
        <p14:creationId xmlns:p14="http://schemas.microsoft.com/office/powerpoint/2010/main" val="8459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63000" cy="6463309"/>
          </a:xfrm>
          <a:prstGeom prst="rect">
            <a:avLst/>
          </a:prstGeom>
        </p:spPr>
        <p:txBody>
          <a:bodyPr wrap="square">
            <a:spAutoFit/>
          </a:bodyPr>
          <a:lstStyle/>
          <a:p>
            <a:r>
              <a:rPr lang="en-US" sz="2800" b="1" dirty="0"/>
              <a:t>Boards to attract sellers</a:t>
            </a:r>
          </a:p>
          <a:p>
            <a:endParaRPr lang="en-US" dirty="0"/>
          </a:p>
          <a:p>
            <a:pPr marL="285750" indent="-285750">
              <a:buFont typeface="Arial"/>
              <a:buChar char="•"/>
            </a:pPr>
            <a:r>
              <a:rPr lang="en-US" sz="1600" dirty="0"/>
              <a:t>Capitalizing on Small Spaces. Ideas for people to make the most of their space, like multipurpose furniture ideas, and tips and tricks to using color</a:t>
            </a:r>
            <a:r>
              <a:rPr lang="en-US" sz="1600" dirty="0" smtClean="0"/>
              <a:t>.</a:t>
            </a:r>
          </a:p>
          <a:p>
            <a:pPr marL="285750" indent="-285750">
              <a:buFont typeface="Arial"/>
              <a:buChar char="•"/>
            </a:pPr>
            <a:endParaRPr lang="en-US" sz="1600" dirty="0"/>
          </a:p>
          <a:p>
            <a:pPr marL="285750" indent="-285750">
              <a:buFont typeface="Arial"/>
              <a:buChar char="•"/>
            </a:pPr>
            <a:r>
              <a:rPr lang="en-US" sz="1600" dirty="0"/>
              <a:t>DIY Weekend or Home Improvement Projects. Like adding a built-in bookshelf to the office or tips for repainting a bedroom</a:t>
            </a:r>
            <a:r>
              <a:rPr lang="en-US" sz="1600" dirty="0" smtClean="0"/>
              <a:t>.</a:t>
            </a:r>
          </a:p>
          <a:p>
            <a:pPr marL="285750" indent="-285750">
              <a:buFont typeface="Arial"/>
              <a:buChar char="•"/>
            </a:pPr>
            <a:endParaRPr lang="en-US" sz="1600" dirty="0"/>
          </a:p>
          <a:p>
            <a:pPr marL="285750" indent="-285750">
              <a:buFont typeface="Arial"/>
              <a:buChar char="•"/>
            </a:pPr>
            <a:r>
              <a:rPr lang="en-US" sz="1600" dirty="0"/>
              <a:t>Organizing Inspiration. </a:t>
            </a:r>
            <a:r>
              <a:rPr lang="en-US" sz="1600" dirty="0" err="1"/>
              <a:t>Pinterest</a:t>
            </a:r>
            <a:r>
              <a:rPr lang="en-US" sz="1600" dirty="0"/>
              <a:t> fans love creative organization ideas, so why not make a board about it</a:t>
            </a:r>
            <a:r>
              <a:rPr lang="en-US" sz="1600" dirty="0" smtClean="0"/>
              <a:t>?</a:t>
            </a:r>
          </a:p>
          <a:p>
            <a:pPr marL="285750" indent="-285750">
              <a:buFont typeface="Arial"/>
              <a:buChar char="•"/>
            </a:pPr>
            <a:endParaRPr lang="en-US" sz="1600" dirty="0"/>
          </a:p>
          <a:p>
            <a:pPr marL="285750" indent="-285750">
              <a:buFont typeface="Arial"/>
              <a:buChar char="•"/>
            </a:pPr>
            <a:r>
              <a:rPr lang="en-US" sz="1600" dirty="0"/>
              <a:t>Repurposing Ideas. Another popular theme on </a:t>
            </a:r>
            <a:r>
              <a:rPr lang="en-US" sz="1600" dirty="0" err="1"/>
              <a:t>Pinterest</a:t>
            </a:r>
            <a:r>
              <a:rPr lang="en-US" sz="1600" dirty="0"/>
              <a:t>: People love to make new things from old things and then brag about it</a:t>
            </a:r>
            <a:r>
              <a:rPr lang="en-US" sz="1600" dirty="0" smtClean="0"/>
              <a:t>.</a:t>
            </a:r>
          </a:p>
          <a:p>
            <a:pPr marL="285750" indent="-285750">
              <a:buFont typeface="Arial"/>
              <a:buChar char="•"/>
            </a:pPr>
            <a:endParaRPr lang="en-US" sz="1600" dirty="0"/>
          </a:p>
          <a:p>
            <a:pPr marL="285750" indent="-285750">
              <a:buFont typeface="Arial"/>
              <a:buChar char="•"/>
            </a:pPr>
            <a:r>
              <a:rPr lang="en-US" sz="1600" dirty="0"/>
              <a:t>Tips for Staging. Pin images that show the ideal way to stage a home for sale</a:t>
            </a:r>
            <a:r>
              <a:rPr lang="en-US" sz="1600" dirty="0" smtClean="0"/>
              <a:t>.</a:t>
            </a:r>
          </a:p>
          <a:p>
            <a:pPr marL="285750" indent="-285750">
              <a:buFont typeface="Arial"/>
              <a:buChar char="•"/>
            </a:pPr>
            <a:endParaRPr lang="en-US" sz="1600" dirty="0"/>
          </a:p>
          <a:p>
            <a:pPr marL="285750" indent="-285750">
              <a:buFont typeface="Arial"/>
              <a:buChar char="•"/>
            </a:pPr>
            <a:r>
              <a:rPr lang="en-US" sz="1600" dirty="0"/>
              <a:t>Community Boards. Most real estate agents have a territory they cover that includes at least a few cities or towns. Promote everything about the real estate communities you cover. Start first by having city or town pages on your website that have interesting and unique photos that people will want to pin. One of the many areas I cover is Milford, Mass. Take a look at my Milford Realtors guide as an example of what I am referring to. As you can see on this community page, there is a ton of useful content along with photos that can be pinned. Now take this concept and create a board for each of the towns you provide real estate services for and highlight all the best landmarks including schools, parks, restaurants, lakes and others that would be interesting to visitors. Remember, you want to get the point across that you are the local real estate market expert!</a:t>
            </a:r>
          </a:p>
        </p:txBody>
      </p:sp>
    </p:spTree>
    <p:extLst>
      <p:ext uri="{BB962C8B-B14F-4D97-AF65-F5344CB8AC3E}">
        <p14:creationId xmlns:p14="http://schemas.microsoft.com/office/powerpoint/2010/main" val="9067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763000" cy="5509201"/>
          </a:xfrm>
          <a:prstGeom prst="rect">
            <a:avLst/>
          </a:prstGeom>
        </p:spPr>
        <p:txBody>
          <a:bodyPr wrap="square">
            <a:spAutoFit/>
          </a:bodyPr>
          <a:lstStyle/>
          <a:p>
            <a:r>
              <a:rPr lang="en-US" sz="2800" b="1" dirty="0"/>
              <a:t>Boards to target certain areas</a:t>
            </a:r>
          </a:p>
          <a:p>
            <a:endParaRPr lang="en-US" dirty="0"/>
          </a:p>
          <a:p>
            <a:pPr marL="285750" indent="-285750">
              <a:buFont typeface="Arial"/>
              <a:buChar char="•"/>
            </a:pPr>
            <a:r>
              <a:rPr lang="en-US" dirty="0"/>
              <a:t>Things to Do in ____. Pin pictures with links to all of the fun community events going on in the areas you have homes for sale. Make seasonal boards so your followers can find the perfect thing to do year-round</a:t>
            </a:r>
            <a:r>
              <a:rPr lang="en-US" dirty="0" smtClean="0"/>
              <a:t>.</a:t>
            </a:r>
          </a:p>
          <a:p>
            <a:pPr marL="285750" indent="-285750">
              <a:buFont typeface="Arial"/>
              <a:buChar char="•"/>
            </a:pPr>
            <a:endParaRPr lang="en-US" dirty="0"/>
          </a:p>
          <a:p>
            <a:pPr marL="285750" indent="-285750">
              <a:buFont typeface="Arial"/>
              <a:buChar char="•"/>
            </a:pPr>
            <a:r>
              <a:rPr lang="en-US" dirty="0"/>
              <a:t>The Best Places to Eat in _____. Another </a:t>
            </a:r>
            <a:r>
              <a:rPr lang="en-US" dirty="0" err="1"/>
              <a:t>Pinterest</a:t>
            </a:r>
            <a:r>
              <a:rPr lang="en-US" dirty="0"/>
              <a:t> </a:t>
            </a:r>
            <a:r>
              <a:rPr lang="en-US" dirty="0" err="1"/>
              <a:t>fave</a:t>
            </a:r>
            <a:r>
              <a:rPr lang="en-US" dirty="0"/>
              <a:t>: food. Just because you are in the housing industry doesn’t mean you can’t take advantage of it. Post mouth-watering images of some delectable treats from around the town</a:t>
            </a:r>
            <a:r>
              <a:rPr lang="en-US" dirty="0" smtClean="0"/>
              <a:t>.</a:t>
            </a:r>
          </a:p>
          <a:p>
            <a:pPr marL="285750" indent="-285750">
              <a:buFont typeface="Arial"/>
              <a:buChar char="•"/>
            </a:pPr>
            <a:endParaRPr lang="en-US" dirty="0"/>
          </a:p>
          <a:p>
            <a:pPr marL="285750" indent="-285750">
              <a:buFont typeface="Arial"/>
              <a:buChar char="•"/>
            </a:pPr>
            <a:r>
              <a:rPr lang="en-US" dirty="0"/>
              <a:t>Popular Neighborhoods. Show overview photos, as well as specific homes, of the most desired neighborhoods in the city</a:t>
            </a:r>
            <a:r>
              <a:rPr lang="en-US" dirty="0" smtClean="0"/>
              <a:t>.</a:t>
            </a:r>
          </a:p>
          <a:p>
            <a:pPr marL="285750" indent="-285750">
              <a:buFont typeface="Arial"/>
              <a:buChar char="•"/>
            </a:pPr>
            <a:endParaRPr lang="en-US" dirty="0"/>
          </a:p>
          <a:p>
            <a:pPr marL="285750" indent="-285750">
              <a:buFont typeface="Arial"/>
              <a:buChar char="•"/>
            </a:pPr>
            <a:r>
              <a:rPr lang="en-US" dirty="0"/>
              <a:t>Outdoor Fun. Focus on parks, lakes and other places locals can go to enjoy nature in their own backyard</a:t>
            </a:r>
            <a:r>
              <a:rPr lang="en-US" dirty="0" smtClean="0"/>
              <a:t>.</a:t>
            </a:r>
          </a:p>
          <a:p>
            <a:pPr marL="285750" indent="-285750">
              <a:buFont typeface="Arial"/>
              <a:buChar char="•"/>
            </a:pPr>
            <a:endParaRPr lang="en-US" dirty="0"/>
          </a:p>
          <a:p>
            <a:pPr marL="285750" indent="-285750">
              <a:buFont typeface="Arial"/>
              <a:buChar char="•"/>
            </a:pPr>
            <a:r>
              <a:rPr lang="en-US" dirty="0"/>
              <a:t>The Best Places for a Wedding in _____. What would </a:t>
            </a:r>
            <a:r>
              <a:rPr lang="en-US" dirty="0" err="1"/>
              <a:t>Pinterest</a:t>
            </a:r>
            <a:r>
              <a:rPr lang="en-US" dirty="0"/>
              <a:t> be without wedding planning? Many people turn to </a:t>
            </a:r>
            <a:r>
              <a:rPr lang="en-US" dirty="0" err="1"/>
              <a:t>Pinterest</a:t>
            </a:r>
            <a:r>
              <a:rPr lang="en-US" dirty="0"/>
              <a:t> to choose every detail of their wedding, including the location, so you may as well get a piece of this very expensive pie.</a:t>
            </a:r>
          </a:p>
        </p:txBody>
      </p:sp>
    </p:spTree>
    <p:extLst>
      <p:ext uri="{BB962C8B-B14F-4D97-AF65-F5344CB8AC3E}">
        <p14:creationId xmlns:p14="http://schemas.microsoft.com/office/powerpoint/2010/main" val="22763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8915400" cy="5632312"/>
          </a:xfrm>
          <a:prstGeom prst="rect">
            <a:avLst/>
          </a:prstGeom>
        </p:spPr>
        <p:txBody>
          <a:bodyPr wrap="square">
            <a:spAutoFit/>
          </a:bodyPr>
          <a:lstStyle/>
          <a:p>
            <a:r>
              <a:rPr lang="en-US" sz="3600" b="1" dirty="0"/>
              <a:t>Boards about you</a:t>
            </a:r>
          </a:p>
          <a:p>
            <a:endParaRPr lang="en-US" dirty="0"/>
          </a:p>
          <a:p>
            <a:pPr marL="285750" indent="-285750">
              <a:buFont typeface="Arial"/>
              <a:buChar char="•"/>
            </a:pPr>
            <a:r>
              <a:rPr lang="en-US" dirty="0"/>
              <a:t>What Makes Me Laugh. This is where you can post anything you think is funny, like those memes going around or just a funny picture you found on the Internet. Something hilarious has a high </a:t>
            </a:r>
            <a:r>
              <a:rPr lang="en-US" dirty="0" err="1"/>
              <a:t>repin</a:t>
            </a:r>
            <a:r>
              <a:rPr lang="en-US" dirty="0"/>
              <a:t> percentage</a:t>
            </a:r>
            <a:r>
              <a:rPr lang="en-US" dirty="0" smtClean="0"/>
              <a:t>.</a:t>
            </a:r>
          </a:p>
          <a:p>
            <a:pPr marL="285750" indent="-285750">
              <a:buFont typeface="Arial"/>
              <a:buChar char="•"/>
            </a:pPr>
            <a:endParaRPr lang="en-US" dirty="0"/>
          </a:p>
          <a:p>
            <a:pPr marL="285750" indent="-285750">
              <a:buFont typeface="Arial"/>
              <a:buChar char="•"/>
            </a:pPr>
            <a:r>
              <a:rPr lang="en-US" dirty="0"/>
              <a:t>My Favorite Recipes. Another chance to get on the food bandwagon that is </a:t>
            </a:r>
            <a:r>
              <a:rPr lang="en-US" dirty="0" err="1"/>
              <a:t>Pinterest</a:t>
            </a:r>
            <a:r>
              <a:rPr lang="en-US" dirty="0" smtClean="0"/>
              <a:t>.</a:t>
            </a:r>
          </a:p>
          <a:p>
            <a:pPr marL="285750" indent="-285750">
              <a:buFont typeface="Arial"/>
              <a:buChar char="•"/>
            </a:pPr>
            <a:endParaRPr lang="en-US" dirty="0"/>
          </a:p>
          <a:p>
            <a:pPr marL="285750" indent="-285750">
              <a:buFont typeface="Arial"/>
              <a:buChar char="•"/>
            </a:pPr>
            <a:r>
              <a:rPr lang="en-US" dirty="0"/>
              <a:t>Get to Know Me. Pin anything that you like or enjoy, like your hobbies, your style and anything else that will help your followers relate to you on a personal level. This is also a great place to link back to your blog or website’s About Me section</a:t>
            </a:r>
            <a:r>
              <a:rPr lang="en-US" dirty="0" smtClean="0"/>
              <a:t>.</a:t>
            </a:r>
          </a:p>
          <a:p>
            <a:pPr marL="285750" indent="-285750">
              <a:buFont typeface="Arial"/>
              <a:buChar char="•"/>
            </a:pPr>
            <a:endParaRPr lang="en-US" dirty="0"/>
          </a:p>
          <a:p>
            <a:pPr marL="285750" indent="-285750">
              <a:buFont typeface="Arial"/>
              <a:buChar char="•"/>
            </a:pPr>
            <a:r>
              <a:rPr lang="en-US" dirty="0"/>
              <a:t>My Dream Vacations. Where do you want to go on vacation? Chances are someone else wants to go there, too. Find a stunning picture of this destination and it will probably have a high </a:t>
            </a:r>
            <a:r>
              <a:rPr lang="en-US" dirty="0" err="1"/>
              <a:t>repin</a:t>
            </a:r>
            <a:r>
              <a:rPr lang="en-US" dirty="0"/>
              <a:t> count</a:t>
            </a:r>
            <a:r>
              <a:rPr lang="en-US" dirty="0" smtClean="0"/>
              <a:t>.</a:t>
            </a:r>
          </a:p>
          <a:p>
            <a:pPr marL="285750" indent="-285750">
              <a:buFont typeface="Arial"/>
              <a:buChar char="•"/>
            </a:pPr>
            <a:endParaRPr lang="en-US" dirty="0"/>
          </a:p>
          <a:p>
            <a:pPr marL="285750" indent="-285750">
              <a:buFont typeface="Arial"/>
              <a:buChar char="•"/>
            </a:pPr>
            <a:r>
              <a:rPr lang="en-US" dirty="0"/>
              <a:t>My Inspiration. You surely have a favorite quote or something that motivates you. There are a lot of inspirational images out there about getting in shape, beating the odds, never giving up, etc.</a:t>
            </a:r>
          </a:p>
        </p:txBody>
      </p:sp>
    </p:spTree>
    <p:extLst>
      <p:ext uri="{BB962C8B-B14F-4D97-AF65-F5344CB8AC3E}">
        <p14:creationId xmlns:p14="http://schemas.microsoft.com/office/powerpoint/2010/main" val="386801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8991600" cy="5724645"/>
          </a:xfrm>
          <a:prstGeom prst="rect">
            <a:avLst/>
          </a:prstGeom>
        </p:spPr>
        <p:txBody>
          <a:bodyPr wrap="square">
            <a:spAutoFit/>
          </a:bodyPr>
          <a:lstStyle/>
          <a:p>
            <a:r>
              <a:rPr lang="en-US" sz="2800" b="1" dirty="0"/>
              <a:t>Business boards</a:t>
            </a:r>
          </a:p>
          <a:p>
            <a:endParaRPr lang="en-US" dirty="0"/>
          </a:p>
          <a:p>
            <a:pPr marL="285750" indent="-285750">
              <a:buFont typeface="Arial"/>
              <a:buChar char="•"/>
            </a:pPr>
            <a:r>
              <a:rPr lang="en-US" sz="1600" dirty="0"/>
              <a:t>Homes for Sale. Of course, you need to have a few boards dedicated strictly to your business. You can either have one board with all of the homes you have for sale, or you can make several boards and sort the homes by price point, neighborhood or anything else you see fit. Remember, it’s all about the images, so invest some time in getting some professional photographer-worthy photos of the homes</a:t>
            </a:r>
            <a:r>
              <a:rPr lang="en-US" sz="1600" dirty="0" smtClean="0"/>
              <a:t>.</a:t>
            </a:r>
          </a:p>
          <a:p>
            <a:pPr marL="285750" indent="-285750">
              <a:buFont typeface="Arial"/>
              <a:buChar char="•"/>
            </a:pPr>
            <a:endParaRPr lang="en-US" sz="1600" dirty="0"/>
          </a:p>
          <a:p>
            <a:pPr marL="285750" indent="-285750">
              <a:buFont typeface="Arial"/>
              <a:buChar char="•"/>
            </a:pPr>
            <a:r>
              <a:rPr lang="en-US" sz="1600" dirty="0"/>
              <a:t>Homes Sold. Use this as your online resume to show off the homes that are no longer on the market, thanks to you</a:t>
            </a:r>
            <a:r>
              <a:rPr lang="en-US" sz="1600" dirty="0" smtClean="0"/>
              <a:t>.</a:t>
            </a:r>
          </a:p>
          <a:p>
            <a:pPr marL="285750" indent="-285750">
              <a:buFont typeface="Arial"/>
              <a:buChar char="•"/>
            </a:pPr>
            <a:endParaRPr lang="en-US" sz="1600" dirty="0"/>
          </a:p>
          <a:p>
            <a:pPr marL="285750" indent="-285750">
              <a:buFont typeface="Arial"/>
              <a:buChar char="•"/>
            </a:pPr>
            <a:r>
              <a:rPr lang="en-US" sz="1600" dirty="0"/>
              <a:t>Happy Clients. Have your past clients write a testimonial and post it on your website along with a picture. Pin this picture to </a:t>
            </a:r>
            <a:r>
              <a:rPr lang="en-US" sz="1600" dirty="0" err="1"/>
              <a:t>Pinterest</a:t>
            </a:r>
            <a:r>
              <a:rPr lang="en-US" sz="1600" dirty="0"/>
              <a:t> and you have a new board full of direct links to your website</a:t>
            </a:r>
            <a:r>
              <a:rPr lang="en-US" sz="1600" dirty="0" smtClean="0"/>
              <a:t>.</a:t>
            </a:r>
          </a:p>
          <a:p>
            <a:pPr marL="285750" indent="-285750">
              <a:buFont typeface="Arial"/>
              <a:buChar char="•"/>
            </a:pPr>
            <a:endParaRPr lang="en-US" sz="1600" dirty="0"/>
          </a:p>
          <a:p>
            <a:pPr marL="285750" indent="-285750">
              <a:buFont typeface="Arial"/>
              <a:buChar char="•"/>
            </a:pPr>
            <a:r>
              <a:rPr lang="en-US" sz="1600" dirty="0"/>
              <a:t>Top Real Estate Articles — this is one of my favorites! Have a board that is dedicated to all of your best blog content along with other fantastic real estate-related articles you come across both on </a:t>
            </a:r>
            <a:r>
              <a:rPr lang="en-US" sz="1600" dirty="0" err="1"/>
              <a:t>Pinterest</a:t>
            </a:r>
            <a:r>
              <a:rPr lang="en-US" sz="1600" dirty="0"/>
              <a:t> along with other places online. This should be a showcase of the best of the best. You want to make sure this board has both excellent content and really great graphics</a:t>
            </a:r>
            <a:r>
              <a:rPr lang="en-US" sz="1600" dirty="0" smtClean="0"/>
              <a:t>!</a:t>
            </a:r>
          </a:p>
          <a:p>
            <a:pPr marL="285750" indent="-285750">
              <a:buFont typeface="Arial"/>
              <a:buChar char="•"/>
            </a:pPr>
            <a:endParaRPr lang="en-US" sz="1600" dirty="0"/>
          </a:p>
          <a:p>
            <a:pPr marL="285750" indent="-285750">
              <a:buFont typeface="Arial"/>
              <a:buChar char="•"/>
            </a:pPr>
            <a:r>
              <a:rPr lang="en-US" sz="1600" dirty="0"/>
              <a:t>**Bonus </a:t>
            </a:r>
            <a:r>
              <a:rPr lang="en-US" sz="1600" dirty="0" err="1"/>
              <a:t>Pinterest</a:t>
            </a:r>
            <a:r>
              <a:rPr lang="en-US" sz="1600" dirty="0"/>
              <a:t> real estate board suggestion – Use group real estate boards to drive exponential traffic back to your sites. If there is one thing that group </a:t>
            </a:r>
            <a:r>
              <a:rPr lang="en-US" sz="1600" dirty="0" err="1"/>
              <a:t>Pinterest</a:t>
            </a:r>
            <a:r>
              <a:rPr lang="en-US" sz="1600" dirty="0"/>
              <a:t> boards can do, it’s dramatically increase your visibility and reach. Most group boards have a fairly decent amount of members and an even greater number of followers. A group board can really ratchet up your social media presence!</a:t>
            </a:r>
          </a:p>
        </p:txBody>
      </p:sp>
    </p:spTree>
    <p:extLst>
      <p:ext uri="{BB962C8B-B14F-4D97-AF65-F5344CB8AC3E}">
        <p14:creationId xmlns:p14="http://schemas.microsoft.com/office/powerpoint/2010/main" val="14398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47800"/>
            <a:ext cx="9144000" cy="5410200"/>
          </a:xfrm>
          <a:prstGeom prst="rect">
            <a:avLst/>
          </a:prstGeom>
        </p:spPr>
      </p:pic>
      <p:sp>
        <p:nvSpPr>
          <p:cNvPr id="5" name="Rectangle 4"/>
          <p:cNvSpPr/>
          <p:nvPr/>
        </p:nvSpPr>
        <p:spPr>
          <a:xfrm>
            <a:off x="461196" y="381000"/>
            <a:ext cx="8045792" cy="707886"/>
          </a:xfrm>
          <a:prstGeom prst="rect">
            <a:avLst/>
          </a:prstGeom>
          <a:solidFill>
            <a:srgbClr val="C0504D"/>
          </a:solid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https://www.pinterest.com/rajqsar/</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0230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4" name="Picture 21" descr="http://www.homesnap.com/images/email/logo_on_stri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0"/>
            <a:ext cx="15430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66092"/>
            <a:ext cx="845202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82632" y="896760"/>
            <a:ext cx="2895921" cy="369332"/>
          </a:xfrm>
          <a:prstGeom prst="rect">
            <a:avLst/>
          </a:prstGeom>
        </p:spPr>
        <p:txBody>
          <a:bodyPr wrap="none">
            <a:spAutoFit/>
          </a:bodyPr>
          <a:lstStyle/>
          <a:p>
            <a:r>
              <a:rPr lang="en-US" dirty="0" smtClean="0"/>
              <a:t>http://www.homesnap.com/</a:t>
            </a:r>
            <a:endParaRPr lang="en-US" dirty="0"/>
          </a:p>
        </p:txBody>
      </p:sp>
      <p:sp>
        <p:nvSpPr>
          <p:cNvPr id="3" name="Rectangle 2"/>
          <p:cNvSpPr/>
          <p:nvPr/>
        </p:nvSpPr>
        <p:spPr>
          <a:xfrm>
            <a:off x="609600" y="4648200"/>
            <a:ext cx="3326552" cy="369332"/>
          </a:xfrm>
          <a:prstGeom prst="rect">
            <a:avLst/>
          </a:prstGeom>
        </p:spPr>
        <p:txBody>
          <a:bodyPr wrap="none">
            <a:spAutoFit/>
          </a:bodyPr>
          <a:lstStyle/>
          <a:p>
            <a:r>
              <a:rPr lang="en-US" dirty="0"/>
              <a:t>http://</a:t>
            </a:r>
            <a:r>
              <a:rPr lang="en-US" dirty="0" err="1"/>
              <a:t>www.homesnap.com</a:t>
            </a:r>
            <a:r>
              <a:rPr lang="en-US" dirty="0"/>
              <a:t>/</a:t>
            </a:r>
            <a:r>
              <a:rPr lang="en-US" dirty="0" err="1"/>
              <a:t>mls</a:t>
            </a:r>
            <a:r>
              <a:rPr lang="en-US" dirty="0"/>
              <a:t>/</a:t>
            </a:r>
          </a:p>
        </p:txBody>
      </p:sp>
    </p:spTree>
    <p:extLst>
      <p:ext uri="{BB962C8B-B14F-4D97-AF65-F5344CB8AC3E}">
        <p14:creationId xmlns:p14="http://schemas.microsoft.com/office/powerpoint/2010/main" val="2586554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0729"/>
            <a:ext cx="7516817" cy="5822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62200" y="381000"/>
            <a:ext cx="2490875" cy="369332"/>
          </a:xfrm>
          <a:prstGeom prst="rect">
            <a:avLst/>
          </a:prstGeom>
        </p:spPr>
        <p:txBody>
          <a:bodyPr wrap="none">
            <a:spAutoFit/>
          </a:bodyPr>
          <a:lstStyle/>
          <a:p>
            <a:r>
              <a:rPr lang="en-US" dirty="0" smtClean="0"/>
              <a:t>http://www.slydial.com/</a:t>
            </a:r>
            <a:endParaRPr lang="en-US" dirty="0"/>
          </a:p>
        </p:txBody>
      </p:sp>
    </p:spTree>
    <p:extLst>
      <p:ext uri="{BB962C8B-B14F-4D97-AF65-F5344CB8AC3E}">
        <p14:creationId xmlns:p14="http://schemas.microsoft.com/office/powerpoint/2010/main" val="3905201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153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3613"/>
            <a:ext cx="91440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31" y="228599"/>
            <a:ext cx="3549169" cy="183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04800"/>
            <a:ext cx="3405636" cy="141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860461"/>
            <a:ext cx="2186436" cy="283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051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8305800"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20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Jing Ideas </a:t>
            </a:r>
            <a:r>
              <a:rPr lang="en-US" dirty="0" smtClean="0">
                <a:sym typeface="Wingdings"/>
              </a:rPr>
              <a:t> </a:t>
            </a:r>
            <a:endParaRPr lang="en-US" dirty="0"/>
          </a:p>
        </p:txBody>
      </p:sp>
      <p:pic>
        <p:nvPicPr>
          <p:cNvPr id="4" name="Picture 3"/>
          <p:cNvPicPr>
            <a:picLocks noChangeAspect="1"/>
          </p:cNvPicPr>
          <p:nvPr/>
        </p:nvPicPr>
        <p:blipFill>
          <a:blip r:embed="rId2"/>
          <a:stretch>
            <a:fillRect/>
          </a:stretch>
        </p:blipFill>
        <p:spPr>
          <a:xfrm>
            <a:off x="381000" y="1447800"/>
            <a:ext cx="5080000" cy="4368800"/>
          </a:xfrm>
          <a:prstGeom prst="rect">
            <a:avLst/>
          </a:prstGeom>
        </p:spPr>
      </p:pic>
      <p:pic>
        <p:nvPicPr>
          <p:cNvPr id="5" name="Picture 4"/>
          <p:cNvPicPr>
            <a:picLocks noChangeAspect="1"/>
          </p:cNvPicPr>
          <p:nvPr/>
        </p:nvPicPr>
        <p:blipFill>
          <a:blip r:embed="rId3"/>
          <a:stretch>
            <a:fillRect/>
          </a:stretch>
        </p:blipFill>
        <p:spPr>
          <a:xfrm>
            <a:off x="4066455" y="1447800"/>
            <a:ext cx="5080000" cy="4330700"/>
          </a:xfrm>
          <a:prstGeom prst="rect">
            <a:avLst/>
          </a:prstGeom>
        </p:spPr>
      </p:pic>
    </p:spTree>
    <p:extLst>
      <p:ext uri="{BB962C8B-B14F-4D97-AF65-F5344CB8AC3E}">
        <p14:creationId xmlns:p14="http://schemas.microsoft.com/office/powerpoint/2010/main" val="221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65" y="19459"/>
            <a:ext cx="4387535" cy="6858000"/>
          </a:xfrm>
          <a:prstGeom prst="rect">
            <a:avLst/>
          </a:prstGeom>
        </p:spPr>
      </p:pic>
      <p:pic>
        <p:nvPicPr>
          <p:cNvPr id="5" name="Picture 4"/>
          <p:cNvPicPr>
            <a:picLocks noChangeAspect="1"/>
          </p:cNvPicPr>
          <p:nvPr/>
        </p:nvPicPr>
        <p:blipFill>
          <a:blip r:embed="rId3"/>
          <a:stretch>
            <a:fillRect/>
          </a:stretch>
        </p:blipFill>
        <p:spPr>
          <a:xfrm>
            <a:off x="4572000" y="0"/>
            <a:ext cx="4568672" cy="6858000"/>
          </a:xfrm>
          <a:prstGeom prst="rect">
            <a:avLst/>
          </a:prstGeom>
        </p:spPr>
      </p:pic>
    </p:spTree>
    <p:extLst>
      <p:ext uri="{BB962C8B-B14F-4D97-AF65-F5344CB8AC3E}">
        <p14:creationId xmlns:p14="http://schemas.microsoft.com/office/powerpoint/2010/main" val="1098626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sp>
        <p:nvSpPr>
          <p:cNvPr id="2" name="Rectangle 1"/>
          <p:cNvSpPr/>
          <p:nvPr/>
        </p:nvSpPr>
        <p:spPr>
          <a:xfrm>
            <a:off x="127000" y="1905000"/>
            <a:ext cx="3962400" cy="923330"/>
          </a:xfrm>
          <a:prstGeom prst="rect">
            <a:avLst/>
          </a:prstGeom>
        </p:spPr>
        <p:txBody>
          <a:bodyPr wrap="square">
            <a:spAutoFit/>
          </a:bodyPr>
          <a:lstStyle/>
          <a:p>
            <a:r>
              <a:rPr lang="en-US" dirty="0" smtClean="0"/>
              <a:t>http://rismedia.com/2014-11-13/top-15-real-estate-apps-to-blaze-a-trail-in-2015/</a:t>
            </a:r>
            <a:endParaRPr lang="en-US" dirty="0"/>
          </a:p>
        </p:txBody>
      </p:sp>
      <p:pic>
        <p:nvPicPr>
          <p:cNvPr id="163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219200"/>
            <a:ext cx="3683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0"/>
            <a:ext cx="4953000" cy="685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85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sp>
        <p:nvSpPr>
          <p:cNvPr id="2" name="Rectangle 1"/>
          <p:cNvSpPr/>
          <p:nvPr/>
        </p:nvSpPr>
        <p:spPr>
          <a:xfrm>
            <a:off x="5105400" y="6019800"/>
            <a:ext cx="3531736" cy="523220"/>
          </a:xfrm>
          <a:prstGeom prst="rect">
            <a:avLst/>
          </a:prstGeom>
        </p:spPr>
        <p:txBody>
          <a:bodyPr wrap="none">
            <a:spAutoFit/>
          </a:bodyPr>
          <a:lstStyle/>
          <a:p>
            <a:r>
              <a:rPr lang="en-US" sz="2800" b="1" dirty="0" smtClean="0">
                <a:solidFill>
                  <a:srgbClr val="FF0000"/>
                </a:solidFill>
              </a:rPr>
              <a:t>https://</a:t>
            </a:r>
            <a:r>
              <a:rPr lang="en-US" sz="2800" b="1" dirty="0" err="1" smtClean="0">
                <a:solidFill>
                  <a:srgbClr val="FF0000"/>
                </a:solidFill>
              </a:rPr>
              <a:t>evernote.com</a:t>
            </a:r>
            <a:r>
              <a:rPr lang="en-US" dirty="0" smtClean="0"/>
              <a:t>/</a:t>
            </a:r>
            <a:endParaRPr lang="en-US" dirty="0"/>
          </a:p>
        </p:txBody>
      </p:sp>
      <p:sp>
        <p:nvSpPr>
          <p:cNvPr id="8" name="Rectangle 7"/>
          <p:cNvSpPr/>
          <p:nvPr/>
        </p:nvSpPr>
        <p:spPr>
          <a:xfrm>
            <a:off x="457200" y="1676400"/>
            <a:ext cx="8382000" cy="3416320"/>
          </a:xfrm>
          <a:prstGeom prst="rect">
            <a:avLst/>
          </a:prstGeom>
        </p:spPr>
        <p:txBody>
          <a:bodyPr wrap="square">
            <a:spAutoFit/>
          </a:bodyPr>
          <a:lstStyle/>
          <a:p>
            <a:pPr marL="342900" indent="-342900">
              <a:buFont typeface="+mj-lt"/>
              <a:buAutoNum type="arabicPeriod"/>
            </a:pPr>
            <a:r>
              <a:rPr lang="en-US" sz="2400" dirty="0"/>
              <a:t>Keep notes about every conversation in </a:t>
            </a:r>
            <a:r>
              <a:rPr lang="en-US" sz="2400" dirty="0" smtClean="0"/>
              <a:t>specific client notebooks</a:t>
            </a:r>
            <a:endParaRPr lang="en-US" sz="2400" dirty="0"/>
          </a:p>
          <a:p>
            <a:pPr marL="342900" indent="-342900">
              <a:buFont typeface="+mj-lt"/>
              <a:buAutoNum type="arabicPeriod"/>
            </a:pPr>
            <a:r>
              <a:rPr lang="en-US" sz="2400" dirty="0" smtClean="0"/>
              <a:t>Create </a:t>
            </a:r>
            <a:r>
              <a:rPr lang="en-US" sz="2400" dirty="0"/>
              <a:t>a customized property tour</a:t>
            </a:r>
          </a:p>
          <a:p>
            <a:pPr marL="342900" indent="-342900">
              <a:buFont typeface="+mj-lt"/>
              <a:buAutoNum type="arabicPeriod"/>
            </a:pPr>
            <a:r>
              <a:rPr lang="en-US" sz="2400" dirty="0" smtClean="0"/>
              <a:t>Show </a:t>
            </a:r>
            <a:r>
              <a:rPr lang="en-US" sz="2400" dirty="0"/>
              <a:t>homes and easily capture client </a:t>
            </a:r>
            <a:r>
              <a:rPr lang="en-US" sz="2400" dirty="0" smtClean="0"/>
              <a:t>feedback</a:t>
            </a:r>
          </a:p>
          <a:p>
            <a:pPr marL="342900" indent="-342900">
              <a:buFont typeface="+mj-lt"/>
              <a:buAutoNum type="arabicPeriod"/>
            </a:pPr>
            <a:r>
              <a:rPr lang="en-US" sz="2400" dirty="0" smtClean="0"/>
              <a:t>Email notes, photos and audio to the buyer after the property tour</a:t>
            </a:r>
          </a:p>
          <a:p>
            <a:pPr marL="342900" indent="-342900">
              <a:buFont typeface="+mj-lt"/>
              <a:buAutoNum type="arabicPeriod"/>
            </a:pPr>
            <a:r>
              <a:rPr lang="en-US" sz="2400" dirty="0" smtClean="0"/>
              <a:t>Forward all client-related emails directly to your Evernote account</a:t>
            </a:r>
          </a:p>
          <a:p>
            <a:endParaRPr lang="en-US" sz="2400" dirty="0"/>
          </a:p>
        </p:txBody>
      </p:sp>
      <p:pic>
        <p:nvPicPr>
          <p:cNvPr id="9" name="Picture 8"/>
          <p:cNvPicPr>
            <a:picLocks noChangeAspect="1"/>
          </p:cNvPicPr>
          <p:nvPr/>
        </p:nvPicPr>
        <p:blipFill>
          <a:blip r:embed="rId4"/>
          <a:stretch>
            <a:fillRect/>
          </a:stretch>
        </p:blipFill>
        <p:spPr>
          <a:xfrm>
            <a:off x="2743200" y="228600"/>
            <a:ext cx="3606800" cy="1371600"/>
          </a:xfrm>
          <a:prstGeom prst="rect">
            <a:avLst/>
          </a:prstGeom>
        </p:spPr>
      </p:pic>
    </p:spTree>
    <p:extLst>
      <p:ext uri="{BB962C8B-B14F-4D97-AF65-F5344CB8AC3E}">
        <p14:creationId xmlns:p14="http://schemas.microsoft.com/office/powerpoint/2010/main" val="926515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5902621"/>
            <a:ext cx="3124200" cy="7874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296347"/>
            <a:ext cx="330193" cy="330193"/>
          </a:xfrm>
          <a:prstGeom prst="rect">
            <a:avLst/>
          </a:prstGeom>
        </p:spPr>
      </p:pic>
      <p:pic>
        <p:nvPicPr>
          <p:cNvPr id="6" name="Picture 7" descr="https://www.boxcryptor.com/sites/default/files/Dropbox-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26431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1"/>
            <a:ext cx="706119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9200" y="1015484"/>
            <a:ext cx="2777555" cy="369332"/>
          </a:xfrm>
          <a:prstGeom prst="rect">
            <a:avLst/>
          </a:prstGeom>
        </p:spPr>
        <p:txBody>
          <a:bodyPr wrap="none">
            <a:spAutoFit/>
          </a:bodyPr>
          <a:lstStyle/>
          <a:p>
            <a:r>
              <a:rPr lang="en-US" dirty="0" smtClean="0"/>
              <a:t>https://www.dropbox.com/</a:t>
            </a:r>
            <a:endParaRPr lang="en-US" dirty="0"/>
          </a:p>
        </p:txBody>
      </p:sp>
      <p:sp>
        <p:nvSpPr>
          <p:cNvPr id="3" name="Rectangle 2"/>
          <p:cNvSpPr/>
          <p:nvPr/>
        </p:nvSpPr>
        <p:spPr>
          <a:xfrm>
            <a:off x="2590800" y="4419600"/>
            <a:ext cx="3980577" cy="369332"/>
          </a:xfrm>
          <a:prstGeom prst="rect">
            <a:avLst/>
          </a:prstGeom>
        </p:spPr>
        <p:txBody>
          <a:bodyPr wrap="none">
            <a:spAutoFit/>
          </a:bodyPr>
          <a:lstStyle/>
          <a:p>
            <a:r>
              <a:rPr lang="en-US" dirty="0"/>
              <a:t>http://</a:t>
            </a:r>
            <a:r>
              <a:rPr lang="en-US" dirty="0" err="1"/>
              <a:t>www.jasonpantana.com</a:t>
            </a:r>
            <a:r>
              <a:rPr lang="en-US" dirty="0"/>
              <a:t>/</a:t>
            </a:r>
            <a:r>
              <a:rPr lang="en-US" dirty="0" err="1"/>
              <a:t>dropbox</a:t>
            </a:r>
            <a:endParaRPr lang="en-US" dirty="0"/>
          </a:p>
        </p:txBody>
      </p:sp>
    </p:spTree>
    <p:extLst>
      <p:ext uri="{BB962C8B-B14F-4D97-AF65-F5344CB8AC3E}">
        <p14:creationId xmlns:p14="http://schemas.microsoft.com/office/powerpoint/2010/main" val="16937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31" y="457200"/>
            <a:ext cx="9144000" cy="5709828"/>
          </a:xfrm>
          <a:prstGeom prst="rect">
            <a:avLst/>
          </a:prstGeom>
        </p:spPr>
      </p:pic>
      <p:sp>
        <p:nvSpPr>
          <p:cNvPr id="7" name="Rectangle 6"/>
          <p:cNvSpPr/>
          <p:nvPr/>
        </p:nvSpPr>
        <p:spPr>
          <a:xfrm>
            <a:off x="2819400" y="2819400"/>
            <a:ext cx="4285534" cy="369332"/>
          </a:xfrm>
          <a:prstGeom prst="rect">
            <a:avLst/>
          </a:prstGeom>
        </p:spPr>
        <p:txBody>
          <a:bodyPr wrap="square">
            <a:spAutoFit/>
          </a:bodyPr>
          <a:lstStyle/>
          <a:p>
            <a:r>
              <a:rPr lang="en-US" b="1" dirty="0" smtClean="0">
                <a:solidFill>
                  <a:srgbClr val="FF0000"/>
                </a:solidFill>
              </a:rPr>
              <a:t>CREATE </a:t>
            </a:r>
            <a:r>
              <a:rPr lang="en-US" b="1" dirty="0">
                <a:solidFill>
                  <a:srgbClr val="FF0000"/>
                </a:solidFill>
              </a:rPr>
              <a:t>A LOGICAL FILE-NAMING SYSTEM:</a:t>
            </a:r>
          </a:p>
        </p:txBody>
      </p:sp>
    </p:spTree>
    <p:extLst>
      <p:ext uri="{BB962C8B-B14F-4D97-AF65-F5344CB8AC3E}">
        <p14:creationId xmlns:p14="http://schemas.microsoft.com/office/powerpoint/2010/main" val="19020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1500"/>
            <a:ext cx="9144000" cy="5709828"/>
          </a:xfrm>
          <a:prstGeom prst="rect">
            <a:avLst/>
          </a:prstGeom>
        </p:spPr>
      </p:pic>
      <p:sp>
        <p:nvSpPr>
          <p:cNvPr id="5" name="Rectangle 4"/>
          <p:cNvSpPr/>
          <p:nvPr/>
        </p:nvSpPr>
        <p:spPr>
          <a:xfrm>
            <a:off x="2286000" y="3105835"/>
            <a:ext cx="4572000" cy="646331"/>
          </a:xfrm>
          <a:prstGeom prst="rect">
            <a:avLst/>
          </a:prstGeom>
        </p:spPr>
        <p:txBody>
          <a:bodyPr>
            <a:spAutoFit/>
          </a:bodyPr>
          <a:lstStyle/>
          <a:p>
            <a:r>
              <a:rPr lang="en-US" b="1" dirty="0" smtClean="0">
                <a:solidFill>
                  <a:srgbClr val="FF0000"/>
                </a:solidFill>
              </a:rPr>
              <a:t>CREATE </a:t>
            </a:r>
            <a:r>
              <a:rPr lang="en-US" b="1" dirty="0">
                <a:solidFill>
                  <a:srgbClr val="FF0000"/>
                </a:solidFill>
              </a:rPr>
              <a:t>FOLDERS FOR EACH STAGE OF THE CLIENT RELATIONSHIP:</a:t>
            </a:r>
          </a:p>
        </p:txBody>
      </p:sp>
    </p:spTree>
    <p:extLst>
      <p:ext uri="{BB962C8B-B14F-4D97-AF65-F5344CB8AC3E}">
        <p14:creationId xmlns:p14="http://schemas.microsoft.com/office/powerpoint/2010/main" val="3605815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1500"/>
            <a:ext cx="9144000" cy="5709828"/>
          </a:xfrm>
          <a:prstGeom prst="rect">
            <a:avLst/>
          </a:prstGeom>
        </p:spPr>
      </p:pic>
      <p:sp>
        <p:nvSpPr>
          <p:cNvPr id="5" name="Rectangle 4"/>
          <p:cNvSpPr/>
          <p:nvPr/>
        </p:nvSpPr>
        <p:spPr>
          <a:xfrm>
            <a:off x="2971800" y="3124200"/>
            <a:ext cx="4572000" cy="646331"/>
          </a:xfrm>
          <a:prstGeom prst="rect">
            <a:avLst/>
          </a:prstGeom>
        </p:spPr>
        <p:txBody>
          <a:bodyPr>
            <a:spAutoFit/>
          </a:bodyPr>
          <a:lstStyle/>
          <a:p>
            <a:r>
              <a:rPr lang="en-US" b="1" dirty="0" smtClean="0">
                <a:solidFill>
                  <a:srgbClr val="FF0000"/>
                </a:solidFill>
              </a:rPr>
              <a:t>EVERY </a:t>
            </a:r>
            <a:r>
              <a:rPr lang="en-US" b="1" dirty="0">
                <a:solidFill>
                  <a:srgbClr val="FF0000"/>
                </a:solidFill>
              </a:rPr>
              <a:t>FORM OR CONTRACT SHOULD BE SEPARATED FOR EASY SHARING:</a:t>
            </a:r>
          </a:p>
        </p:txBody>
      </p:sp>
    </p:spTree>
    <p:extLst>
      <p:ext uri="{BB962C8B-B14F-4D97-AF65-F5344CB8AC3E}">
        <p14:creationId xmlns:p14="http://schemas.microsoft.com/office/powerpoint/2010/main" val="222844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1621</TotalTime>
  <Words>1478</Words>
  <Application>Microsoft Office PowerPoint</Application>
  <PresentationFormat>On-screen Show (4:3)</PresentationFormat>
  <Paragraphs>101</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Jing Ideas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dc:creator>
  <cp:lastModifiedBy>Diane</cp:lastModifiedBy>
  <cp:revision>26</cp:revision>
  <dcterms:created xsi:type="dcterms:W3CDTF">2015-04-21T15:43:05Z</dcterms:created>
  <dcterms:modified xsi:type="dcterms:W3CDTF">2015-04-29T13:44:26Z</dcterms:modified>
</cp:coreProperties>
</file>