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6"/>
  </p:notesMasterIdLst>
  <p:sldIdLst>
    <p:sldId id="257" r:id="rId2"/>
    <p:sldId id="316" r:id="rId3"/>
    <p:sldId id="358" r:id="rId4"/>
    <p:sldId id="341" r:id="rId5"/>
    <p:sldId id="340" r:id="rId6"/>
    <p:sldId id="357" r:id="rId7"/>
    <p:sldId id="320" r:id="rId8"/>
    <p:sldId id="350" r:id="rId9"/>
    <p:sldId id="259" r:id="rId10"/>
    <p:sldId id="265" r:id="rId11"/>
    <p:sldId id="266" r:id="rId12"/>
    <p:sldId id="267" r:id="rId13"/>
    <p:sldId id="332" r:id="rId14"/>
    <p:sldId id="333" r:id="rId15"/>
    <p:sldId id="268" r:id="rId16"/>
    <p:sldId id="269" r:id="rId17"/>
    <p:sldId id="270" r:id="rId18"/>
    <p:sldId id="271" r:id="rId19"/>
    <p:sldId id="273" r:id="rId20"/>
    <p:sldId id="274" r:id="rId21"/>
    <p:sldId id="275" r:id="rId22"/>
    <p:sldId id="276" r:id="rId23"/>
    <p:sldId id="277" r:id="rId24"/>
    <p:sldId id="278" r:id="rId25"/>
    <p:sldId id="279" r:id="rId26"/>
    <p:sldId id="280" r:id="rId27"/>
    <p:sldId id="281" r:id="rId28"/>
    <p:sldId id="284" r:id="rId29"/>
    <p:sldId id="323" r:id="rId30"/>
    <p:sldId id="324" r:id="rId31"/>
    <p:sldId id="321" r:id="rId32"/>
    <p:sldId id="287" r:id="rId33"/>
    <p:sldId id="304" r:id="rId34"/>
    <p:sldId id="355" r:id="rId35"/>
    <p:sldId id="346" r:id="rId36"/>
    <p:sldId id="347" r:id="rId37"/>
    <p:sldId id="356" r:id="rId38"/>
    <p:sldId id="354" r:id="rId39"/>
    <p:sldId id="305" r:id="rId40"/>
    <p:sldId id="344" r:id="rId41"/>
    <p:sldId id="306" r:id="rId42"/>
    <p:sldId id="307" r:id="rId43"/>
    <p:sldId id="308" r:id="rId44"/>
    <p:sldId id="309" r:id="rId45"/>
    <p:sldId id="326" r:id="rId46"/>
    <p:sldId id="327" r:id="rId47"/>
    <p:sldId id="328" r:id="rId48"/>
    <p:sldId id="330" r:id="rId49"/>
    <p:sldId id="342" r:id="rId50"/>
    <p:sldId id="353" r:id="rId51"/>
    <p:sldId id="352" r:id="rId52"/>
    <p:sldId id="345" r:id="rId53"/>
    <p:sldId id="359" r:id="rId54"/>
    <p:sldId id="34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9806" autoAdjust="0"/>
  </p:normalViewPr>
  <p:slideViewPr>
    <p:cSldViewPr>
      <p:cViewPr>
        <p:scale>
          <a:sx n="94" d="100"/>
          <a:sy n="94" d="100"/>
        </p:scale>
        <p:origin x="2704" y="99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427676-2003-43BC-A0FF-C7753DF67868}" type="datetimeFigureOut">
              <a:rPr lang="en-US" smtClean="0"/>
              <a:t>12/12/17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2CC73-8A27-46FD-A98A-3118A2178C38}" type="slidenum">
              <a:rPr lang="en-US" smtClean="0"/>
              <a:t>‹#›</a:t>
            </a:fld>
            <a:endParaRPr lang="en-US" dirty="0"/>
          </a:p>
        </p:txBody>
      </p:sp>
    </p:spTree>
    <p:extLst>
      <p:ext uri="{BB962C8B-B14F-4D97-AF65-F5344CB8AC3E}">
        <p14:creationId xmlns:p14="http://schemas.microsoft.com/office/powerpoint/2010/main" val="148032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73111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79748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280751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2878224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451552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3745813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1666872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209537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405074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284093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405033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159467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580922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268862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Slide Number Placeholder 26"/>
          <p:cNvSpPr>
            <a:spLocks noGrp="1"/>
          </p:cNvSpPr>
          <p:nvPr>
            <p:ph type="sldNum" sz="quarter" idx="10"/>
          </p:nvPr>
        </p:nvSpPr>
        <p:spPr/>
        <p:txBody>
          <a:bodyPr/>
          <a:lstStyle>
            <a:lvl1pPr>
              <a:defRPr>
                <a:solidFill>
                  <a:srgbClr val="FFFFFF"/>
                </a:solidFill>
              </a:defRPr>
            </a:lvl1pPr>
            <a:extLst/>
          </a:lstStyle>
          <a:p>
            <a:pPr>
              <a:defRPr/>
            </a:pPr>
            <a:fld id="{540BD504-A859-4777-B36B-6145FEE44B1C}" type="slidenum">
              <a:rPr lang="en-US"/>
              <a:pPr>
                <a:defRPr/>
              </a:pPr>
              <a:t>‹#›</a:t>
            </a:fld>
            <a:endParaRPr lang="en-US" dirty="0"/>
          </a:p>
        </p:txBody>
      </p:sp>
    </p:spTree>
    <p:extLst>
      <p:ext uri="{BB962C8B-B14F-4D97-AF65-F5344CB8AC3E}">
        <p14:creationId xmlns:p14="http://schemas.microsoft.com/office/powerpoint/2010/main" val="207888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152664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90703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52940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69492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85274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51738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55A50-D5A0-4481-8FB9-05CDBB7D3583}" type="datetimeFigureOut">
              <a:rPr lang="en-US" smtClean="0"/>
              <a:t>12/12/17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35AF9-D6EF-4D20-A2B9-7AEA5CA6920D}" type="slidenum">
              <a:rPr lang="en-US" smtClean="0"/>
              <a:t>‹#›</a:t>
            </a:fld>
            <a:endParaRPr lang="en-US" dirty="0"/>
          </a:p>
        </p:txBody>
      </p:sp>
    </p:spTree>
    <p:extLst>
      <p:ext uri="{BB962C8B-B14F-4D97-AF65-F5344CB8AC3E}">
        <p14:creationId xmlns:p14="http://schemas.microsoft.com/office/powerpoint/2010/main" val="382599468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55A50-D5A0-4481-8FB9-05CDBB7D3583}" type="datetimeFigureOut">
              <a:rPr lang="en-US" smtClean="0"/>
              <a:t>12/12/17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35AF9-D6EF-4D20-A2B9-7AEA5CA6920D}" type="slidenum">
              <a:rPr lang="en-US" smtClean="0"/>
              <a:t>‹#›</a:t>
            </a:fld>
            <a:endParaRPr lang="en-US" dirty="0"/>
          </a:p>
        </p:txBody>
      </p:sp>
    </p:spTree>
    <p:extLst>
      <p:ext uri="{BB962C8B-B14F-4D97-AF65-F5344CB8AC3E}">
        <p14:creationId xmlns:p14="http://schemas.microsoft.com/office/powerpoint/2010/main" val="273973763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1" r:id="rId13"/>
    <p:sldLayoutId id="2147483694" r:id="rId14"/>
    <p:sldLayoutId id="2147483695" r:id="rId15"/>
    <p:sldLayoutId id="2147483696" r:id="rId16"/>
    <p:sldLayoutId id="2147483697" r:id="rId17"/>
    <p:sldLayoutId id="2147483698" r:id="rId18"/>
    <p:sldLayoutId id="2147483699" r:id="rId19"/>
    <p:sldLayoutId id="2147483701" r:id="rId20"/>
    <p:sldLayoutId id="2147483702" r:id="rId21"/>
    <p:sldLayoutId id="2147483705"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e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hyperlink" Target="http://mail.google.com/support/bin/answer.py?answer=656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mailto:scottybud23@gmail.com" TargetMode="External"/><Relationship Id="rId4" Type="http://schemas.openxmlformats.org/officeDocument/2006/relationships/hyperlink" Target="mailto:scottybud23@googlemail.com" TargetMode="External"/><Relationship Id="rId5" Type="http://schemas.openxmlformats.org/officeDocument/2006/relationships/hyperlink" Target="mailto:Daconsulting08+whateveryouwant@gmail.com" TargetMode="External"/><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mailto:autumnwoods@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33400" y="4648200"/>
            <a:ext cx="8001000" cy="1447800"/>
          </a:xfrm>
          <a:prstGeom prst="rect">
            <a:avLst/>
          </a:prstGeom>
          <a:noFill/>
          <a:ln w="9525">
            <a:noFill/>
            <a:miter lim="800000"/>
            <a:headEnd/>
            <a:tailEnd/>
          </a:ln>
        </p:spPr>
        <p:txBody>
          <a:bodyPr/>
          <a:lstStyle/>
          <a:p>
            <a:pPr marL="365125" indent="-255588" algn="ctr">
              <a:lnSpc>
                <a:spcPct val="90000"/>
              </a:lnSpc>
              <a:spcBef>
                <a:spcPts val="400"/>
              </a:spcBef>
              <a:buClr>
                <a:schemeClr val="accent1"/>
              </a:buClr>
              <a:buSzPct val="68000"/>
              <a:buFont typeface="Wingdings" pitchFamily="2" charset="2"/>
              <a:buNone/>
            </a:pPr>
            <a:endParaRPr lang="de-DE" sz="2100" b="1" i="1" dirty="0">
              <a:latin typeface="Lucida Sans Unicode" pitchFamily="34" charset="0"/>
            </a:endParaRPr>
          </a:p>
          <a:p>
            <a:pPr marL="365125" indent="-255588" algn="ctr">
              <a:lnSpc>
                <a:spcPct val="90000"/>
              </a:lnSpc>
              <a:spcBef>
                <a:spcPts val="400"/>
              </a:spcBef>
              <a:buClr>
                <a:schemeClr val="accent1"/>
              </a:buClr>
              <a:buSzPct val="68000"/>
              <a:buFont typeface="Wingdings" pitchFamily="2" charset="2"/>
              <a:buNone/>
            </a:pPr>
            <a:r>
              <a:rPr lang="de-DE" sz="2100" b="1" i="1" dirty="0" err="1">
                <a:latin typeface="Lucida Sans Unicode" pitchFamily="34" charset="0"/>
              </a:rPr>
              <a:t>It’s</a:t>
            </a:r>
            <a:r>
              <a:rPr lang="de-DE" sz="2100" b="1" i="1" dirty="0">
                <a:latin typeface="Lucida Sans Unicode" pitchFamily="34" charset="0"/>
              </a:rPr>
              <a:t> not enough to </a:t>
            </a:r>
            <a:r>
              <a:rPr lang="de-DE" sz="2100" b="1" i="1" dirty="0" err="1">
                <a:latin typeface="Lucida Sans Unicode" pitchFamily="34" charset="0"/>
              </a:rPr>
              <a:t>be</a:t>
            </a:r>
            <a:r>
              <a:rPr lang="de-DE" sz="2100" b="1" i="1" dirty="0">
                <a:latin typeface="Lucida Sans Unicode" pitchFamily="34" charset="0"/>
              </a:rPr>
              <a:t> busy, so are the ants. The question is, what are we busy about?</a:t>
            </a:r>
            <a:br>
              <a:rPr lang="de-DE" sz="2100" b="1" i="1" dirty="0">
                <a:latin typeface="Lucida Sans Unicode" pitchFamily="34" charset="0"/>
              </a:rPr>
            </a:br>
            <a:r>
              <a:rPr lang="de-DE" sz="2100" b="1" i="1" dirty="0">
                <a:latin typeface="Lucida Sans Unicode" pitchFamily="34" charset="0"/>
              </a:rPr>
              <a:t>                                        -</a:t>
            </a:r>
            <a:r>
              <a:rPr lang="de-DE" sz="2100" b="1" dirty="0">
                <a:latin typeface="Lucida Sans Unicode" pitchFamily="34" charset="0"/>
              </a:rPr>
              <a:t>Henry David Thoreau</a:t>
            </a:r>
            <a:r>
              <a:rPr lang="de-DE" sz="2100" dirty="0">
                <a:latin typeface="Lucida Sans Unicode" pitchFamily="34" charset="0"/>
              </a:rPr>
              <a:t> </a:t>
            </a:r>
            <a:endParaRPr lang="en-US" sz="2100" dirty="0">
              <a:latin typeface="Lucida Sans Unicode" pitchFamily="34" charset="0"/>
            </a:endParaRPr>
          </a:p>
          <a:p>
            <a:pPr marL="365125" indent="-255588" algn="ctr">
              <a:lnSpc>
                <a:spcPct val="90000"/>
              </a:lnSpc>
              <a:spcBef>
                <a:spcPts val="400"/>
              </a:spcBef>
              <a:buClr>
                <a:schemeClr val="accent1"/>
              </a:buClr>
              <a:buSzPct val="68000"/>
              <a:buFont typeface="Wingdings" pitchFamily="2" charset="2"/>
              <a:buNone/>
            </a:pPr>
            <a:endParaRPr lang="en-US" sz="2100" dirty="0">
              <a:latin typeface="Lucida Sans Unicode" pitchFamily="34" charset="0"/>
            </a:endParaRPr>
          </a:p>
        </p:txBody>
      </p:sp>
      <p:sp>
        <p:nvSpPr>
          <p:cNvPr id="7" name="Rectangle 2"/>
          <p:cNvSpPr txBox="1">
            <a:spLocks noChangeArrowheads="1"/>
          </p:cNvSpPr>
          <p:nvPr/>
        </p:nvSpPr>
        <p:spPr>
          <a:xfrm>
            <a:off x="685800" y="3810000"/>
            <a:ext cx="8001000" cy="682625"/>
          </a:xfrm>
          <a:prstGeom prst="rect">
            <a:avLst/>
          </a:prstGeom>
        </p:spPr>
        <p:txBody>
          <a:bodyPr/>
          <a:lstStyle/>
          <a:p>
            <a:pPr algn="ctr" fontAlgn="auto">
              <a:spcAft>
                <a:spcPts val="0"/>
              </a:spcAft>
              <a:defRPr/>
            </a:pPr>
            <a:r>
              <a:rPr lang="en-US" sz="3400" b="1" dirty="0" smtClean="0">
                <a:solidFill>
                  <a:schemeClr val="tx2"/>
                </a:solidFill>
                <a:effectLst>
                  <a:outerShdw blurRad="31750" dist="25400" dir="5400000" algn="tl" rotWithShape="0">
                    <a:srgbClr val="000000">
                      <a:alpha val="25000"/>
                    </a:srgbClr>
                  </a:outerShdw>
                </a:effectLst>
                <a:latin typeface="+mj-lt"/>
                <a:ea typeface="+mj-ea"/>
                <a:cs typeface="+mj-cs"/>
              </a:rPr>
              <a:t>GMAIL / Email </a:t>
            </a:r>
            <a:r>
              <a:rPr lang="en-US" sz="3400" b="1" dirty="0">
                <a:solidFill>
                  <a:schemeClr val="tx2"/>
                </a:solidFill>
                <a:effectLst>
                  <a:outerShdw blurRad="31750" dist="25400" dir="5400000" algn="tl" rotWithShape="0">
                    <a:srgbClr val="000000">
                      <a:alpha val="25000"/>
                    </a:srgbClr>
                  </a:outerShdw>
                </a:effectLst>
                <a:latin typeface="+mj-lt"/>
                <a:ea typeface="+mj-ea"/>
                <a:cs typeface="+mj-cs"/>
              </a:rPr>
              <a:t>AND YOUR BUSINESS!</a:t>
            </a:r>
          </a:p>
        </p:txBody>
      </p:sp>
      <p:pic>
        <p:nvPicPr>
          <p:cNvPr id="4" name="Picture 3"/>
          <p:cNvPicPr>
            <a:picLocks noChangeAspect="1"/>
          </p:cNvPicPr>
          <p:nvPr/>
        </p:nvPicPr>
        <p:blipFill>
          <a:blip r:embed="rId3"/>
          <a:stretch>
            <a:fillRect/>
          </a:stretch>
        </p:blipFill>
        <p:spPr>
          <a:xfrm>
            <a:off x="675564" y="1066800"/>
            <a:ext cx="4009850" cy="1357965"/>
          </a:xfrm>
          <a:prstGeom prst="rect">
            <a:avLst/>
          </a:prstGeom>
        </p:spPr>
      </p:pic>
      <p:pic>
        <p:nvPicPr>
          <p:cNvPr id="2" name="Picture 1"/>
          <p:cNvPicPr>
            <a:picLocks noChangeAspect="1"/>
          </p:cNvPicPr>
          <p:nvPr/>
        </p:nvPicPr>
        <p:blipFill>
          <a:blip r:embed="rId4"/>
          <a:stretch>
            <a:fillRect/>
          </a:stretch>
        </p:blipFill>
        <p:spPr>
          <a:xfrm>
            <a:off x="5257800" y="602783"/>
            <a:ext cx="3021855" cy="2514600"/>
          </a:xfrm>
          <a:prstGeom prst="rect">
            <a:avLst/>
          </a:prstGeom>
        </p:spPr>
      </p:pic>
    </p:spTree>
    <p:extLst>
      <p:ext uri="{BB962C8B-B14F-4D97-AF65-F5344CB8AC3E}">
        <p14:creationId xmlns:p14="http://schemas.microsoft.com/office/powerpoint/2010/main" val="411491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1" end="1"/>
                                            </p:txEl>
                                          </p:spTgt>
                                        </p:tgtEl>
                                      </p:cBhvr>
                                    </p:animEffect>
                                  </p:childTnLst>
                                </p:cTn>
                              </p:par>
                            </p:childTnLst>
                          </p:cTn>
                        </p:par>
                        <p:par>
                          <p:cTn id="10" fill="hold">
                            <p:stCondLst>
                              <p:cond delay="1000"/>
                            </p:stCondLst>
                            <p:childTnLst>
                              <p:par>
                                <p:cTn id="11" presetID="5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70" decel="100000"/>
                                        <p:tgtEl>
                                          <p:spTgt spid="7"/>
                                        </p:tgtEl>
                                      </p:cBhvr>
                                    </p:animEffect>
                                    <p:animScale>
                                      <p:cBhvr>
                                        <p:cTn id="14" dur="770" decel="100000"/>
                                        <p:tgtEl>
                                          <p:spTgt spid="7"/>
                                        </p:tgtEl>
                                      </p:cBhvr>
                                      <p:from x="10000" y="10000"/>
                                      <p:to x="200000" y="450000"/>
                                    </p:animScale>
                                    <p:animScale>
                                      <p:cBhvr>
                                        <p:cTn id="15" dur="1230" accel="100000" fill="hold">
                                          <p:stCondLst>
                                            <p:cond delay="770"/>
                                          </p:stCondLst>
                                        </p:cTn>
                                        <p:tgtEl>
                                          <p:spTgt spid="7"/>
                                        </p:tgtEl>
                                      </p:cBhvr>
                                      <p:from x="200000" y="450000"/>
                                      <p:to x="100000" y="100000"/>
                                    </p:animScale>
                                    <p:set>
                                      <p:cBhvr>
                                        <p:cTn id="16" dur="770" fill="hold"/>
                                        <p:tgtEl>
                                          <p:spTgt spid="7"/>
                                        </p:tgtEl>
                                        <p:attrNameLst>
                                          <p:attrName>ppt_x</p:attrName>
                                        </p:attrNameLst>
                                      </p:cBhvr>
                                      <p:to>
                                        <p:strVal val="(0.5)"/>
                                      </p:to>
                                    </p:set>
                                    <p:anim from="(0.5)" to="(#ppt_x)" calcmode="lin" valueType="num">
                                      <p:cBhvr>
                                        <p:cTn id="17" dur="1230" accel="100000" fill="hold">
                                          <p:stCondLst>
                                            <p:cond delay="770"/>
                                          </p:stCondLst>
                                        </p:cTn>
                                        <p:tgtEl>
                                          <p:spTgt spid="7"/>
                                        </p:tgtEl>
                                        <p:attrNameLst>
                                          <p:attrName>ppt_x</p:attrName>
                                        </p:attrNameLst>
                                      </p:cBhvr>
                                    </p:anim>
                                    <p:set>
                                      <p:cBhvr>
                                        <p:cTn id="18" dur="770" fill="hold"/>
                                        <p:tgtEl>
                                          <p:spTgt spid="7"/>
                                        </p:tgtEl>
                                        <p:attrNameLst>
                                          <p:attrName>ppt_y</p:attrName>
                                        </p:attrNameLst>
                                      </p:cBhvr>
                                      <p:to>
                                        <p:strVal val="(#ppt_y+0.4)"/>
                                      </p:to>
                                    </p:set>
                                    <p:anim from="(#ppt_y+0.4)" to="(#ppt_y)" calcmode="lin" valueType="num">
                                      <p:cBhvr>
                                        <p:cTn id="19" dur="1230" accel="100000" fill="hold">
                                          <p:stCondLst>
                                            <p:cond delay="770"/>
                                          </p:stCondLst>
                                        </p:cTn>
                                        <p:tgtEl>
                                          <p:spTgt spid="7"/>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74889" y="2971800"/>
            <a:ext cx="4724400" cy="707886"/>
          </a:xfrm>
          <a:prstGeom prst="rect">
            <a:avLst/>
          </a:prstGeom>
          <a:noFill/>
        </p:spPr>
        <p:txBody>
          <a:bodyPr wrap="square" rtlCol="0">
            <a:spAutoFit/>
          </a:bodyPr>
          <a:lstStyle/>
          <a:p>
            <a:r>
              <a:rPr lang="en-US" sz="4000" b="1" dirty="0" smtClean="0">
                <a:solidFill>
                  <a:srgbClr val="FF0000"/>
                </a:solidFill>
              </a:rPr>
              <a:t>Reply</a:t>
            </a:r>
            <a:endParaRPr lang="en-US" sz="4000" b="1" dirty="0">
              <a:solidFill>
                <a:srgbClr val="FF0000"/>
              </a:solidFill>
            </a:endParaRPr>
          </a:p>
        </p:txBody>
      </p:sp>
      <p:sp>
        <p:nvSpPr>
          <p:cNvPr id="3" name="TextBox 2"/>
          <p:cNvSpPr txBox="1"/>
          <p:nvPr/>
        </p:nvSpPr>
        <p:spPr>
          <a:xfrm>
            <a:off x="892629" y="3950665"/>
            <a:ext cx="3276600" cy="707886"/>
          </a:xfrm>
          <a:prstGeom prst="rect">
            <a:avLst/>
          </a:prstGeom>
          <a:noFill/>
        </p:spPr>
        <p:txBody>
          <a:bodyPr wrap="square" rtlCol="0">
            <a:spAutoFit/>
          </a:bodyPr>
          <a:lstStyle/>
          <a:p>
            <a:r>
              <a:rPr lang="en-US" sz="4000" b="1" dirty="0" smtClean="0">
                <a:solidFill>
                  <a:srgbClr val="FF0000"/>
                </a:solidFill>
              </a:rPr>
              <a:t>Waiting		</a:t>
            </a:r>
            <a:endParaRPr lang="en-US" sz="4000" b="1" dirty="0">
              <a:solidFill>
                <a:srgbClr val="FF0000"/>
              </a:solidFill>
            </a:endParaRPr>
          </a:p>
        </p:txBody>
      </p:sp>
      <p:pic>
        <p:nvPicPr>
          <p:cNvPr id="1026" name="Picture 2" descr="https://encrypted-tbn3.google.com/images?q=tbn:ANd9GcQ_DRi40eSwwaN2aKMEe0F5ZqLUO-u1jDfenDEyytCl0i4iVe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46" y="566057"/>
            <a:ext cx="339090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oogle.com/images?q=tbn:ANd9GcR6pC2d9esWuAgNjwv6pVkR1LBIX9BSau02kAXc53p5XAWgLCj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701" y="3744466"/>
            <a:ext cx="2085975" cy="2200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533400"/>
            <a:ext cx="3997778" cy="2123658"/>
          </a:xfrm>
          <a:prstGeom prst="rect">
            <a:avLst/>
          </a:prstGeom>
          <a:noFill/>
        </p:spPr>
        <p:txBody>
          <a:bodyPr wrap="square" rtlCol="0">
            <a:spAutoFit/>
          </a:bodyPr>
          <a:lstStyle/>
          <a:p>
            <a:r>
              <a:rPr lang="en-US" sz="4400" dirty="0" smtClean="0"/>
              <a:t>The Only Labels You Need</a:t>
            </a:r>
            <a:endParaRPr lang="en-US" sz="4400" dirty="0"/>
          </a:p>
        </p:txBody>
      </p:sp>
      <p:sp>
        <p:nvSpPr>
          <p:cNvPr id="7" name="TextBox 6"/>
          <p:cNvSpPr txBox="1"/>
          <p:nvPr/>
        </p:nvSpPr>
        <p:spPr>
          <a:xfrm>
            <a:off x="1752600" y="4999732"/>
            <a:ext cx="2168979" cy="707886"/>
          </a:xfrm>
          <a:prstGeom prst="rect">
            <a:avLst/>
          </a:prstGeom>
          <a:noFill/>
        </p:spPr>
        <p:txBody>
          <a:bodyPr wrap="square" rtlCol="0">
            <a:spAutoFit/>
          </a:bodyPr>
          <a:lstStyle/>
          <a:p>
            <a:r>
              <a:rPr lang="en-US" sz="4000" b="1" dirty="0" smtClean="0">
                <a:solidFill>
                  <a:srgbClr val="FF0000"/>
                </a:solidFill>
              </a:rPr>
              <a:t>All Mail</a:t>
            </a:r>
            <a:endParaRPr lang="en-US" sz="4000" dirty="0">
              <a:solidFill>
                <a:srgbClr val="FF0000"/>
              </a:solidFill>
            </a:endParaRPr>
          </a:p>
        </p:txBody>
      </p:sp>
    </p:spTree>
    <p:extLst>
      <p:ext uri="{BB962C8B-B14F-4D97-AF65-F5344CB8AC3E}">
        <p14:creationId xmlns:p14="http://schemas.microsoft.com/office/powerpoint/2010/main" val="2883301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 y="228600"/>
            <a:ext cx="8991600" cy="646331"/>
          </a:xfrm>
          <a:prstGeom prst="rect">
            <a:avLst/>
          </a:prstGeom>
          <a:noFill/>
        </p:spPr>
        <p:txBody>
          <a:bodyPr wrap="square" rtlCol="0">
            <a:spAutoFit/>
          </a:bodyPr>
          <a:lstStyle/>
          <a:p>
            <a:pPr algn="ctr"/>
            <a:r>
              <a:rPr lang="en-US" sz="3600" dirty="0" smtClean="0"/>
              <a:t>All –Reply </a:t>
            </a:r>
            <a:r>
              <a:rPr lang="en-US" sz="3600" dirty="0"/>
              <a:t>-</a:t>
            </a:r>
            <a:r>
              <a:rPr lang="en-US" sz="3600" dirty="0" smtClean="0"/>
              <a:t> Waiting  </a:t>
            </a:r>
            <a:endParaRPr lang="en-US" sz="3600" dirty="0"/>
          </a:p>
        </p:txBody>
      </p:sp>
      <p:pic>
        <p:nvPicPr>
          <p:cNvPr id="4" name="Picture 3"/>
          <p:cNvPicPr>
            <a:picLocks noChangeAspect="1"/>
          </p:cNvPicPr>
          <p:nvPr/>
        </p:nvPicPr>
        <p:blipFill>
          <a:blip r:embed="rId3"/>
          <a:stretch>
            <a:fillRect/>
          </a:stretch>
        </p:blipFill>
        <p:spPr>
          <a:xfrm>
            <a:off x="0" y="2057400"/>
            <a:ext cx="9144000" cy="2738116"/>
          </a:xfrm>
          <a:prstGeom prst="rect">
            <a:avLst/>
          </a:prstGeom>
        </p:spPr>
      </p:pic>
    </p:spTree>
    <p:extLst>
      <p:ext uri="{BB962C8B-B14F-4D97-AF65-F5344CB8AC3E}">
        <p14:creationId xmlns:p14="http://schemas.microsoft.com/office/powerpoint/2010/main" val="3198234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43000" y="152400"/>
            <a:ext cx="6400800" cy="923330"/>
          </a:xfrm>
          <a:prstGeom prst="rect">
            <a:avLst/>
          </a:prstGeom>
          <a:noFill/>
        </p:spPr>
        <p:txBody>
          <a:bodyPr wrap="square" rtlCol="0">
            <a:spAutoFit/>
          </a:bodyPr>
          <a:lstStyle/>
          <a:p>
            <a:pPr algn="ctr"/>
            <a:r>
              <a:rPr lang="en-US" sz="5400" dirty="0" smtClean="0"/>
              <a:t>GboxZero</a:t>
            </a:r>
            <a:endParaRPr lang="en-US" sz="5400" dirty="0"/>
          </a:p>
        </p:txBody>
      </p:sp>
      <p:sp>
        <p:nvSpPr>
          <p:cNvPr id="3" name="TextBox 2"/>
          <p:cNvSpPr txBox="1"/>
          <p:nvPr/>
        </p:nvSpPr>
        <p:spPr>
          <a:xfrm>
            <a:off x="0" y="5410200"/>
            <a:ext cx="9144000" cy="1200329"/>
          </a:xfrm>
          <a:prstGeom prst="rect">
            <a:avLst/>
          </a:prstGeom>
          <a:noFill/>
        </p:spPr>
        <p:txBody>
          <a:bodyPr wrap="square" rtlCol="0">
            <a:spAutoFit/>
          </a:bodyPr>
          <a:lstStyle/>
          <a:p>
            <a:pPr algn="ctr"/>
            <a:r>
              <a:rPr lang="en-US" sz="3600" dirty="0" smtClean="0"/>
              <a:t>And Only Spend At Most 30 Minutes A Day In Your Inbox  </a:t>
            </a:r>
            <a:endParaRPr lang="en-US" sz="3600" dirty="0"/>
          </a:p>
        </p:txBody>
      </p:sp>
      <p:pic>
        <p:nvPicPr>
          <p:cNvPr id="4" name="Picture 3"/>
          <p:cNvPicPr>
            <a:picLocks noChangeAspect="1"/>
          </p:cNvPicPr>
          <p:nvPr/>
        </p:nvPicPr>
        <p:blipFill>
          <a:blip r:embed="rId2"/>
          <a:stretch>
            <a:fillRect/>
          </a:stretch>
        </p:blipFill>
        <p:spPr>
          <a:xfrm>
            <a:off x="0" y="1854200"/>
            <a:ext cx="9144000" cy="3139851"/>
          </a:xfrm>
          <a:prstGeom prst="rect">
            <a:avLst/>
          </a:prstGeom>
        </p:spPr>
      </p:pic>
    </p:spTree>
    <p:extLst>
      <p:ext uri="{BB962C8B-B14F-4D97-AF65-F5344CB8AC3E}">
        <p14:creationId xmlns:p14="http://schemas.microsoft.com/office/powerpoint/2010/main" val="521753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915400" cy="1200329"/>
          </a:xfrm>
          <a:prstGeom prst="rect">
            <a:avLst/>
          </a:prstGeom>
          <a:noFill/>
        </p:spPr>
        <p:txBody>
          <a:bodyPr wrap="square" rtlCol="0">
            <a:spAutoFit/>
          </a:bodyPr>
          <a:lstStyle/>
          <a:p>
            <a:pPr algn="ctr"/>
            <a:r>
              <a:rPr lang="en-US" sz="7200" dirty="0" smtClean="0"/>
              <a:t>Rule #1 / So Important</a:t>
            </a:r>
            <a:endParaRPr lang="en-US" sz="7200" dirty="0"/>
          </a:p>
        </p:txBody>
      </p:sp>
      <p:sp>
        <p:nvSpPr>
          <p:cNvPr id="3" name="TextBox 2"/>
          <p:cNvSpPr txBox="1"/>
          <p:nvPr/>
        </p:nvSpPr>
        <p:spPr>
          <a:xfrm>
            <a:off x="0" y="2133600"/>
            <a:ext cx="9144000" cy="769441"/>
          </a:xfrm>
          <a:prstGeom prst="rect">
            <a:avLst/>
          </a:prstGeom>
          <a:noFill/>
        </p:spPr>
        <p:txBody>
          <a:bodyPr wrap="square" rtlCol="0">
            <a:spAutoFit/>
          </a:bodyPr>
          <a:lstStyle/>
          <a:p>
            <a:pPr algn="ctr"/>
            <a:r>
              <a:rPr lang="en-US" sz="4400" dirty="0" smtClean="0"/>
              <a:t>Can’t Check Email Until 11:00 AM</a:t>
            </a:r>
            <a:endParaRPr lang="en-US" sz="4400" dirty="0"/>
          </a:p>
        </p:txBody>
      </p:sp>
      <p:pic>
        <p:nvPicPr>
          <p:cNvPr id="4" name="Picture 3"/>
          <p:cNvPicPr>
            <a:picLocks noChangeAspect="1"/>
          </p:cNvPicPr>
          <p:nvPr/>
        </p:nvPicPr>
        <p:blipFill>
          <a:blip r:embed="rId2"/>
          <a:stretch>
            <a:fillRect/>
          </a:stretch>
        </p:blipFill>
        <p:spPr>
          <a:xfrm>
            <a:off x="3124200" y="3581400"/>
            <a:ext cx="2870200" cy="2476500"/>
          </a:xfrm>
          <a:prstGeom prst="rect">
            <a:avLst/>
          </a:prstGeom>
        </p:spPr>
      </p:pic>
    </p:spTree>
    <p:extLst>
      <p:ext uri="{BB962C8B-B14F-4D97-AF65-F5344CB8AC3E}">
        <p14:creationId xmlns:p14="http://schemas.microsoft.com/office/powerpoint/2010/main" val="362435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76400"/>
            <a:ext cx="7848600" cy="584776"/>
          </a:xfrm>
          <a:prstGeom prst="rect">
            <a:avLst/>
          </a:prstGeom>
          <a:noFill/>
        </p:spPr>
        <p:txBody>
          <a:bodyPr wrap="square" rtlCol="0">
            <a:spAutoFit/>
          </a:bodyPr>
          <a:lstStyle/>
          <a:p>
            <a:pPr algn="ctr"/>
            <a:r>
              <a:rPr lang="en-US" sz="3200" dirty="0" smtClean="0"/>
              <a:t>Lets Set Up Your Reply and Waiting Labels</a:t>
            </a:r>
            <a:endParaRPr lang="en-US" sz="3200" dirty="0"/>
          </a:p>
        </p:txBody>
      </p:sp>
      <p:pic>
        <p:nvPicPr>
          <p:cNvPr id="3" name="Picture 2"/>
          <p:cNvPicPr>
            <a:picLocks noChangeAspect="1"/>
          </p:cNvPicPr>
          <p:nvPr/>
        </p:nvPicPr>
        <p:blipFill>
          <a:blip r:embed="rId2"/>
          <a:stretch>
            <a:fillRect/>
          </a:stretch>
        </p:blipFill>
        <p:spPr>
          <a:xfrm>
            <a:off x="3124200" y="3200400"/>
            <a:ext cx="2705100" cy="1930400"/>
          </a:xfrm>
          <a:prstGeom prst="rect">
            <a:avLst/>
          </a:prstGeom>
        </p:spPr>
      </p:pic>
    </p:spTree>
    <p:extLst>
      <p:ext uri="{BB962C8B-B14F-4D97-AF65-F5344CB8AC3E}">
        <p14:creationId xmlns:p14="http://schemas.microsoft.com/office/powerpoint/2010/main" val="1519940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8600"/>
            <a:ext cx="35718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4" y="4419599"/>
            <a:ext cx="61436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842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457200"/>
            <a:ext cx="693420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62400"/>
            <a:ext cx="571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568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447800"/>
            <a:ext cx="9144000" cy="830997"/>
          </a:xfrm>
          <a:prstGeom prst="rect">
            <a:avLst/>
          </a:prstGeom>
          <a:noFill/>
        </p:spPr>
        <p:txBody>
          <a:bodyPr wrap="square" rtlCol="0">
            <a:spAutoFit/>
          </a:bodyPr>
          <a:lstStyle/>
          <a:p>
            <a:pPr algn="ctr"/>
            <a:r>
              <a:rPr lang="en-US" sz="4800" dirty="0" smtClean="0"/>
              <a:t>Same For “Waiting” Label</a:t>
            </a:r>
            <a:endParaRPr lang="en-US" sz="4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0"/>
            <a:ext cx="46101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183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228600"/>
            <a:ext cx="9144000" cy="646331"/>
          </a:xfrm>
          <a:prstGeom prst="rect">
            <a:avLst/>
          </a:prstGeom>
          <a:noFill/>
        </p:spPr>
        <p:txBody>
          <a:bodyPr wrap="square" rtlCol="0">
            <a:spAutoFit/>
          </a:bodyPr>
          <a:lstStyle/>
          <a:p>
            <a:pPr algn="ctr"/>
            <a:r>
              <a:rPr lang="en-US" sz="3600" dirty="0" smtClean="0"/>
              <a:t>To Get Label To Show And Change Color</a:t>
            </a:r>
            <a:endParaRPr lang="en-US" sz="3600" dirty="0"/>
          </a:p>
        </p:txBody>
      </p:sp>
      <p:pic>
        <p:nvPicPr>
          <p:cNvPr id="4" name="Picture 3"/>
          <p:cNvPicPr>
            <a:picLocks noChangeAspect="1"/>
          </p:cNvPicPr>
          <p:nvPr/>
        </p:nvPicPr>
        <p:blipFill>
          <a:blip r:embed="rId2"/>
          <a:stretch>
            <a:fillRect/>
          </a:stretch>
        </p:blipFill>
        <p:spPr>
          <a:xfrm>
            <a:off x="914400" y="1285845"/>
            <a:ext cx="7454900" cy="5114955"/>
          </a:xfrm>
          <a:prstGeom prst="rect">
            <a:avLst/>
          </a:prstGeom>
        </p:spPr>
      </p:pic>
    </p:spTree>
    <p:extLst>
      <p:ext uri="{BB962C8B-B14F-4D97-AF65-F5344CB8AC3E}">
        <p14:creationId xmlns:p14="http://schemas.microsoft.com/office/powerpoint/2010/main" val="116283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81000" y="228600"/>
            <a:ext cx="8001000" cy="4308872"/>
          </a:xfrm>
          <a:prstGeom prst="rect">
            <a:avLst/>
          </a:prstGeom>
          <a:noFill/>
        </p:spPr>
        <p:txBody>
          <a:bodyPr wrap="square" rtlCol="0">
            <a:spAutoFit/>
          </a:bodyPr>
          <a:lstStyle/>
          <a:p>
            <a:r>
              <a:rPr lang="en-US" sz="4000" dirty="0" smtClean="0"/>
              <a:t>Reply label: </a:t>
            </a:r>
          </a:p>
          <a:p>
            <a:endParaRPr lang="en-US" dirty="0"/>
          </a:p>
          <a:p>
            <a:pPr marL="285750" indent="-285750">
              <a:buFont typeface="Arial" pitchFamily="34" charset="0"/>
              <a:buChar char="•"/>
            </a:pPr>
            <a:r>
              <a:rPr lang="en-US" dirty="0" smtClean="0"/>
              <a:t>Someone </a:t>
            </a:r>
            <a:r>
              <a:rPr lang="en-US" dirty="0"/>
              <a:t>is requesting you to do something (with or without deadline</a:t>
            </a:r>
            <a:r>
              <a:rPr lang="en-US" dirty="0" smtClean="0"/>
              <a:t>). Examples </a:t>
            </a:r>
            <a:r>
              <a:rPr lang="en-US" dirty="0"/>
              <a:t>include submitting reports, verifying something, and taking on any task</a:t>
            </a:r>
            <a:r>
              <a:rPr lang="en-US" dirty="0" smtClean="0"/>
              <a:t>.</a:t>
            </a:r>
          </a:p>
          <a:p>
            <a:endParaRPr lang="en-US" dirty="0"/>
          </a:p>
          <a:p>
            <a:pPr marL="285750" indent="-285750">
              <a:buFont typeface="Arial" pitchFamily="34" charset="0"/>
              <a:buChar char="•"/>
            </a:pPr>
            <a:r>
              <a:rPr lang="en-US" dirty="0"/>
              <a:t>Someone is asking you to respond to something but it requires more deep thoughts from you to </a:t>
            </a:r>
            <a:r>
              <a:rPr lang="en-US" dirty="0" smtClean="0"/>
              <a:t>respond. Examples </a:t>
            </a:r>
            <a:r>
              <a:rPr lang="en-US" dirty="0"/>
              <a:t>include people asking for your opinion or asking about your availability for an </a:t>
            </a:r>
            <a:r>
              <a:rPr lang="en-US" dirty="0" smtClean="0"/>
              <a:t>event, showing, weekly report. </a:t>
            </a:r>
          </a:p>
          <a:p>
            <a:pPr marL="285750" indent="-285750">
              <a:buFont typeface="Arial" pitchFamily="34" charset="0"/>
              <a:buChar char="•"/>
            </a:pPr>
            <a:endParaRPr lang="en-US" dirty="0"/>
          </a:p>
          <a:p>
            <a:pPr marL="285750" indent="-285750">
              <a:buFont typeface="Arial" pitchFamily="34" charset="0"/>
              <a:buChar char="•"/>
            </a:pPr>
            <a:r>
              <a:rPr lang="en-US" dirty="0"/>
              <a:t>After you’ve replied to emails in the this folder, you then move them to the </a:t>
            </a:r>
            <a:r>
              <a:rPr lang="en-US" dirty="0" smtClean="0"/>
              <a:t>archive </a:t>
            </a:r>
            <a:r>
              <a:rPr lang="en-US" dirty="0"/>
              <a:t>folder. Within Gmail it’s easy, you remove the Reply label by clicking on the X next to the label name.</a:t>
            </a:r>
          </a:p>
          <a:p>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091470"/>
            <a:ext cx="76390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3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7"/>
                                        </p:tgtEl>
                                        <p:attrNameLst>
                                          <p:attrName>style.visibility</p:attrName>
                                        </p:attrNameLst>
                                      </p:cBhvr>
                                      <p:to>
                                        <p:strVal val="visible"/>
                                      </p:to>
                                    </p:set>
                                    <p:anim calcmode="lin" valueType="num">
                                      <p:cBhvr additive="base">
                                        <p:cTn id="25" dur="500" fill="hold"/>
                                        <p:tgtEl>
                                          <p:spTgt spid="6147"/>
                                        </p:tgtEl>
                                        <p:attrNameLst>
                                          <p:attrName>ppt_x</p:attrName>
                                        </p:attrNameLst>
                                      </p:cBhvr>
                                      <p:tavLst>
                                        <p:tav tm="0">
                                          <p:val>
                                            <p:strVal val="#ppt_x"/>
                                          </p:val>
                                        </p:tav>
                                        <p:tav tm="100000">
                                          <p:val>
                                            <p:strVal val="#ppt_x"/>
                                          </p:val>
                                        </p:tav>
                                      </p:tavLst>
                                    </p:anim>
                                    <p:anim calcmode="lin" valueType="num">
                                      <p:cBhvr additive="base">
                                        <p:cTn id="26"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9500" y="1219200"/>
            <a:ext cx="6972300" cy="4406900"/>
          </a:xfrm>
          <a:prstGeom prst="rect">
            <a:avLst/>
          </a:prstGeom>
        </p:spPr>
      </p:pic>
    </p:spTree>
    <p:extLst>
      <p:ext uri="{BB962C8B-B14F-4D97-AF65-F5344CB8AC3E}">
        <p14:creationId xmlns:p14="http://schemas.microsoft.com/office/powerpoint/2010/main" val="1902402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457200"/>
            <a:ext cx="8686800" cy="5201424"/>
          </a:xfrm>
          <a:prstGeom prst="rect">
            <a:avLst/>
          </a:prstGeom>
          <a:noFill/>
        </p:spPr>
        <p:txBody>
          <a:bodyPr wrap="square" rtlCol="0">
            <a:spAutoFit/>
          </a:bodyPr>
          <a:lstStyle/>
          <a:p>
            <a:r>
              <a:rPr lang="en-US" sz="3600" dirty="0" smtClean="0"/>
              <a:t>Waiting label: </a:t>
            </a:r>
          </a:p>
          <a:p>
            <a:endParaRPr lang="en-US" dirty="0"/>
          </a:p>
          <a:p>
            <a:r>
              <a:rPr lang="en-US" sz="2000" dirty="0" smtClean="0"/>
              <a:t>Typical </a:t>
            </a:r>
            <a:r>
              <a:rPr lang="en-US" sz="2000" dirty="0"/>
              <a:t>emails that come in the </a:t>
            </a:r>
            <a:r>
              <a:rPr lang="en-US" sz="2000" b="1" dirty="0"/>
              <a:t>Waiting</a:t>
            </a:r>
            <a:r>
              <a:rPr lang="en-US" sz="2000" dirty="0"/>
              <a:t> folder</a:t>
            </a:r>
            <a:r>
              <a:rPr lang="en-US" sz="2000" dirty="0" smtClean="0"/>
              <a:t>:</a:t>
            </a:r>
          </a:p>
          <a:p>
            <a:endParaRPr lang="en-US" sz="2000" dirty="0"/>
          </a:p>
          <a:p>
            <a:pPr marL="285750" indent="-285750">
              <a:buFont typeface="Arial" pitchFamily="34" charset="0"/>
              <a:buChar char="•"/>
            </a:pPr>
            <a:r>
              <a:rPr lang="en-US" sz="2000" dirty="0"/>
              <a:t>Tracking codes for UPS or Fedex packages coming your way.</a:t>
            </a:r>
          </a:p>
          <a:p>
            <a:pPr marL="800100" lvl="1" indent="-342900">
              <a:buFont typeface="+mj-lt"/>
              <a:buAutoNum type="arabicPeriod"/>
            </a:pPr>
            <a:r>
              <a:rPr lang="en-US" sz="2000" dirty="0"/>
              <a:t>Examples include shipping tracking numbers from online shopping</a:t>
            </a:r>
            <a:r>
              <a:rPr lang="en-US" sz="2000" dirty="0" smtClean="0"/>
              <a:t>.</a:t>
            </a:r>
          </a:p>
          <a:p>
            <a:pPr lvl="1"/>
            <a:endParaRPr lang="en-US" sz="2000" dirty="0"/>
          </a:p>
          <a:p>
            <a:pPr marL="285750" indent="-285750">
              <a:buFont typeface="Arial" pitchFamily="34" charset="0"/>
              <a:buChar char="•"/>
            </a:pPr>
            <a:r>
              <a:rPr lang="en-US" sz="2000" dirty="0"/>
              <a:t>You delegated a task and are waiting for a response / result.</a:t>
            </a:r>
          </a:p>
          <a:p>
            <a:pPr marL="800100" lvl="1" indent="-342900">
              <a:buFont typeface="+mj-lt"/>
              <a:buAutoNum type="arabicPeriod"/>
            </a:pPr>
            <a:r>
              <a:rPr lang="en-US" sz="2000" dirty="0"/>
              <a:t>Examples include emails from virtual assistants, </a:t>
            </a:r>
            <a:r>
              <a:rPr lang="en-US" sz="2000" dirty="0" smtClean="0"/>
              <a:t>seller or buyer response, employees</a:t>
            </a:r>
            <a:r>
              <a:rPr lang="en-US" sz="2000" dirty="0"/>
              <a:t>, and anyone you are waiting to hear from</a:t>
            </a:r>
            <a:r>
              <a:rPr lang="en-US" sz="2000" dirty="0" smtClean="0"/>
              <a:t>.</a:t>
            </a:r>
          </a:p>
          <a:p>
            <a:pPr marL="800100" lvl="1" indent="-342900">
              <a:buFont typeface="+mj-lt"/>
              <a:buAutoNum type="arabicPeriod"/>
            </a:pPr>
            <a:endParaRPr lang="en-US" sz="2000" dirty="0"/>
          </a:p>
          <a:p>
            <a:pPr marL="285750" indent="-285750">
              <a:buFont typeface="Arial" pitchFamily="34" charset="0"/>
              <a:buChar char="•"/>
            </a:pPr>
            <a:r>
              <a:rPr lang="en-US" sz="2000" dirty="0"/>
              <a:t>Confirmation from someone.</a:t>
            </a:r>
          </a:p>
          <a:p>
            <a:pPr marL="800100" lvl="1" indent="-342900">
              <a:buFont typeface="+mj-lt"/>
              <a:buAutoNum type="arabicPeriod"/>
            </a:pPr>
            <a:r>
              <a:rPr lang="en-US" sz="2000" dirty="0"/>
              <a:t>Examples include asking another person if he/she received something from you (</a:t>
            </a:r>
            <a:r>
              <a:rPr lang="en-US" sz="2000" dirty="0" smtClean="0"/>
              <a:t>like an email, attachment, sales agreement, home inspection</a:t>
            </a:r>
            <a:r>
              <a:rPr lang="en-US" sz="2000" dirty="0" smtClean="0"/>
              <a:t>)</a:t>
            </a:r>
          </a:p>
          <a:p>
            <a:pPr marL="800100" lvl="1" indent="-342900">
              <a:buFont typeface="+mj-lt"/>
              <a:buAutoNum type="arabicPeriod"/>
            </a:pPr>
            <a:r>
              <a:rPr lang="en-US" sz="2000" dirty="0" smtClean="0"/>
              <a:t>Anything you want to have at your fingertips </a:t>
            </a:r>
            <a:r>
              <a:rPr lang="en-US" sz="2000" dirty="0" smtClean="0">
                <a:sym typeface="Wingdings"/>
              </a:rPr>
              <a:t></a:t>
            </a:r>
            <a:endParaRPr lang="en-US" sz="2000" dirty="0"/>
          </a:p>
          <a:p>
            <a:r>
              <a:rPr lang="en-US" dirty="0" smtClean="0"/>
              <a:t> </a:t>
            </a:r>
            <a:endParaRPr lang="en-US" dirty="0"/>
          </a:p>
        </p:txBody>
      </p:sp>
    </p:spTree>
    <p:extLst>
      <p:ext uri="{BB962C8B-B14F-4D97-AF65-F5344CB8AC3E}">
        <p14:creationId xmlns:p14="http://schemas.microsoft.com/office/powerpoint/2010/main" val="133564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 calcmode="lin" valueType="num">
                                      <p:cBhvr additive="base">
                                        <p:cTn id="3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 calcmode="lin" valueType="num">
                                      <p:cBhvr additive="base">
                                        <p:cTn id="41"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57200"/>
            <a:ext cx="9144000" cy="707886"/>
          </a:xfrm>
          <a:prstGeom prst="rect">
            <a:avLst/>
          </a:prstGeom>
        </p:spPr>
        <p:txBody>
          <a:bodyPr wrap="square">
            <a:spAutoFit/>
          </a:bodyPr>
          <a:lstStyle/>
          <a:p>
            <a:pPr algn="ctr"/>
            <a:r>
              <a:rPr lang="en-US" sz="4000" b="1" dirty="0"/>
              <a:t>The Two-minute Rule</a:t>
            </a:r>
          </a:p>
        </p:txBody>
      </p:sp>
      <p:sp>
        <p:nvSpPr>
          <p:cNvPr id="4" name="TextBox 3"/>
          <p:cNvSpPr txBox="1"/>
          <p:nvPr/>
        </p:nvSpPr>
        <p:spPr>
          <a:xfrm>
            <a:off x="1839686" y="2356950"/>
            <a:ext cx="4114800" cy="1754326"/>
          </a:xfrm>
          <a:prstGeom prst="rect">
            <a:avLst/>
          </a:prstGeom>
          <a:noFill/>
        </p:spPr>
        <p:txBody>
          <a:bodyPr wrap="square" rtlCol="0">
            <a:spAutoFit/>
          </a:bodyPr>
          <a:lstStyle/>
          <a:p>
            <a:r>
              <a:rPr lang="en-US" sz="3600" dirty="0" smtClean="0"/>
              <a:t>If it can be done </a:t>
            </a:r>
          </a:p>
          <a:p>
            <a:r>
              <a:rPr lang="en-US" sz="3600" dirty="0" smtClean="0"/>
              <a:t>in less than two </a:t>
            </a:r>
          </a:p>
          <a:p>
            <a:r>
              <a:rPr lang="en-US" sz="3600" dirty="0" smtClean="0"/>
              <a:t>minutes </a:t>
            </a:r>
            <a:r>
              <a:rPr lang="en-US" sz="3600" b="1" dirty="0" smtClean="0">
                <a:solidFill>
                  <a:srgbClr val="FF0000"/>
                </a:solidFill>
              </a:rPr>
              <a:t>DO It Now</a:t>
            </a:r>
            <a:r>
              <a:rPr lang="en-US" sz="3600" dirty="0" smtClean="0">
                <a:solidFill>
                  <a:srgbClr val="FF0000"/>
                </a:solidFill>
              </a:rPr>
              <a:t>!</a:t>
            </a:r>
            <a:endParaRPr lang="en-US" sz="3600" dirty="0">
              <a:solidFill>
                <a:srgbClr val="FF0000"/>
              </a:solidFill>
            </a:endParaRPr>
          </a:p>
        </p:txBody>
      </p:sp>
      <p:sp>
        <p:nvSpPr>
          <p:cNvPr id="5" name="TextBox 4"/>
          <p:cNvSpPr txBox="1"/>
          <p:nvPr/>
        </p:nvSpPr>
        <p:spPr>
          <a:xfrm>
            <a:off x="5711690" y="2449283"/>
            <a:ext cx="2895600" cy="1569660"/>
          </a:xfrm>
          <a:prstGeom prst="rect">
            <a:avLst/>
          </a:prstGeom>
          <a:noFill/>
        </p:spPr>
        <p:txBody>
          <a:bodyPr wrap="square" rtlCol="0">
            <a:spAutoFit/>
          </a:bodyPr>
          <a:lstStyle/>
          <a:p>
            <a:r>
              <a:rPr lang="en-US" sz="9600" dirty="0" smtClean="0"/>
              <a:t>2</a:t>
            </a:r>
            <a:endParaRPr lang="en-US" sz="9600" dirty="0"/>
          </a:p>
        </p:txBody>
      </p:sp>
      <p:pic>
        <p:nvPicPr>
          <p:cNvPr id="7174" name="Picture 6" descr="https://encrypted-tbn1.google.com/images?q=tbn:ANd9GcSour9YNPn8ssGRZ_kLkoU_d2uG9piTUh5BU8FwUStlOVmCyKAmm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940219"/>
            <a:ext cx="1977890" cy="141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96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9600" y="1143000"/>
            <a:ext cx="5334000" cy="3785652"/>
          </a:xfrm>
          <a:prstGeom prst="rect">
            <a:avLst/>
          </a:prstGeom>
          <a:noFill/>
        </p:spPr>
        <p:txBody>
          <a:bodyPr wrap="square" rtlCol="0">
            <a:spAutoFit/>
          </a:bodyPr>
          <a:lstStyle/>
          <a:p>
            <a:r>
              <a:rPr lang="en-US" sz="2400" dirty="0"/>
              <a:t>The value in this rule is that you go through your inbox really fast, and initially process only what is necessary. If someone needs a quick response, you’ve taken care of that. If an email needs more attention, you can work on that later and prioritize which email gets the most attention (after your inbox is processed and at </a:t>
            </a:r>
            <a:r>
              <a:rPr lang="en-US" sz="2400" dirty="0" smtClean="0"/>
              <a:t>Gboxzero</a:t>
            </a:r>
            <a:r>
              <a:rPr lang="en-US" sz="2400" dirty="0"/>
              <a:t>).</a:t>
            </a:r>
          </a:p>
        </p:txBody>
      </p:sp>
      <p:pic>
        <p:nvPicPr>
          <p:cNvPr id="4100" name="Picture 4" descr="https://encrypted-tbn2.google.com/images?q=tbn:ANd9GcTtfSammYF0M4tle3wqISSPikE51G5QpkBs8lZindD24n4aRHCi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40426"/>
            <a:ext cx="2828925" cy="2590800"/>
          </a:xfrm>
          <a:prstGeom prst="rect">
            <a:avLst/>
          </a:prstGeom>
          <a:solidFill>
            <a:srgbClr val="FF0000"/>
          </a:solidFill>
        </p:spPr>
      </p:pic>
      <p:sp>
        <p:nvSpPr>
          <p:cNvPr id="3" name="Rectangle 2"/>
          <p:cNvSpPr/>
          <p:nvPr/>
        </p:nvSpPr>
        <p:spPr>
          <a:xfrm>
            <a:off x="304800" y="5410200"/>
            <a:ext cx="831576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Set A Filter For All The Spam</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17287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924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935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306030" cy="386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457200"/>
            <a:ext cx="6382230" cy="1938992"/>
          </a:xfrm>
          <a:prstGeom prst="rect">
            <a:avLst/>
          </a:prstGeom>
          <a:noFill/>
        </p:spPr>
        <p:txBody>
          <a:bodyPr wrap="square" rtlCol="0">
            <a:spAutoFit/>
          </a:bodyPr>
          <a:lstStyle/>
          <a:p>
            <a:pPr algn="ctr"/>
            <a:r>
              <a:rPr lang="en-US" sz="6000" dirty="0" smtClean="0"/>
              <a:t>Huge Time Saver</a:t>
            </a:r>
          </a:p>
          <a:p>
            <a:pPr algn="ctr"/>
            <a:r>
              <a:rPr lang="en-US" sz="6000" dirty="0" smtClean="0"/>
              <a:t>Gmail Search</a:t>
            </a:r>
            <a:endParaRPr lang="en-US" sz="6000" dirty="0"/>
          </a:p>
        </p:txBody>
      </p:sp>
    </p:spTree>
    <p:extLst>
      <p:ext uri="{BB962C8B-B14F-4D97-AF65-F5344CB8AC3E}">
        <p14:creationId xmlns:p14="http://schemas.microsoft.com/office/powerpoint/2010/main" val="289041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391180"/>
            <a:ext cx="9144000" cy="523220"/>
          </a:xfrm>
          <a:prstGeom prst="rect">
            <a:avLst/>
          </a:prstGeom>
          <a:noFill/>
        </p:spPr>
        <p:txBody>
          <a:bodyPr wrap="square" rtlCol="0">
            <a:spAutoFit/>
          </a:bodyPr>
          <a:lstStyle/>
          <a:p>
            <a:pPr algn="ctr"/>
            <a:r>
              <a:rPr lang="en-US" sz="2800" b="1" i="1" dirty="0" smtClean="0"/>
              <a:t>Gmail has the same search algorithms as Google does</a:t>
            </a:r>
            <a:endParaRPr lang="en-US" sz="2800" dirty="0"/>
          </a:p>
        </p:txBody>
      </p:sp>
      <p:pic>
        <p:nvPicPr>
          <p:cNvPr id="3" name="Picture 2"/>
          <p:cNvPicPr>
            <a:picLocks noChangeAspect="1"/>
          </p:cNvPicPr>
          <p:nvPr/>
        </p:nvPicPr>
        <p:blipFill>
          <a:blip r:embed="rId2"/>
          <a:stretch>
            <a:fillRect/>
          </a:stretch>
        </p:blipFill>
        <p:spPr>
          <a:xfrm>
            <a:off x="0" y="1635833"/>
            <a:ext cx="9144000" cy="3586333"/>
          </a:xfrm>
          <a:prstGeom prst="rect">
            <a:avLst/>
          </a:prstGeom>
        </p:spPr>
      </p:pic>
    </p:spTree>
    <p:extLst>
      <p:ext uri="{BB962C8B-B14F-4D97-AF65-F5344CB8AC3E}">
        <p14:creationId xmlns:p14="http://schemas.microsoft.com/office/powerpoint/2010/main" val="3951025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429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28600"/>
            <a:ext cx="8229600" cy="461665"/>
          </a:xfrm>
          <a:prstGeom prst="rect">
            <a:avLst/>
          </a:prstGeom>
          <a:noFill/>
        </p:spPr>
        <p:txBody>
          <a:bodyPr wrap="square" rtlCol="0">
            <a:spAutoFit/>
          </a:bodyPr>
          <a:lstStyle/>
          <a:p>
            <a:r>
              <a:rPr lang="en-US" sz="2400" dirty="0" smtClean="0"/>
              <a:t>Search Capabilities			Filter Settings available</a:t>
            </a:r>
            <a:endParaRPr lang="en-US" sz="2400" dirty="0"/>
          </a:p>
        </p:txBody>
      </p:sp>
      <p:pic>
        <p:nvPicPr>
          <p:cNvPr id="3" name="Picture 2"/>
          <p:cNvPicPr>
            <a:picLocks noChangeAspect="1"/>
          </p:cNvPicPr>
          <p:nvPr/>
        </p:nvPicPr>
        <p:blipFill>
          <a:blip r:embed="rId3"/>
          <a:stretch>
            <a:fillRect/>
          </a:stretch>
        </p:blipFill>
        <p:spPr>
          <a:xfrm>
            <a:off x="381000" y="1371600"/>
            <a:ext cx="3854279" cy="5181600"/>
          </a:xfrm>
          <a:prstGeom prst="rect">
            <a:avLst/>
          </a:prstGeom>
        </p:spPr>
      </p:pic>
    </p:spTree>
    <p:extLst>
      <p:ext uri="{BB962C8B-B14F-4D97-AF65-F5344CB8AC3E}">
        <p14:creationId xmlns:p14="http://schemas.microsoft.com/office/powerpoint/2010/main" val="3853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85800"/>
            <a:ext cx="9144000" cy="1143000"/>
          </a:xfrm>
          <a:prstGeom prst="rect">
            <a:avLst/>
          </a:prstGeom>
        </p:spPr>
        <p:txBody>
          <a:bodyPr/>
          <a:lstStyle/>
          <a:p>
            <a:pPr algn="ctr" fontAlgn="auto">
              <a:spcAft>
                <a:spcPts val="0"/>
              </a:spcAft>
              <a:defRPr/>
            </a:pPr>
            <a:r>
              <a:rPr lang="en-US" sz="4100" b="1" dirty="0">
                <a:solidFill>
                  <a:schemeClr val="tx2"/>
                </a:solidFill>
                <a:effectLst>
                  <a:outerShdw blurRad="31750" dist="25400" dir="5400000" algn="tl" rotWithShape="0">
                    <a:srgbClr val="000000">
                      <a:alpha val="25000"/>
                    </a:srgbClr>
                  </a:outerShdw>
                </a:effectLst>
                <a:latin typeface="+mj-lt"/>
                <a:ea typeface="+mj-ea"/>
                <a:cs typeface="+mj-cs"/>
              </a:rPr>
              <a:t>Gmail Filters, Delegation!!!!!</a:t>
            </a:r>
          </a:p>
        </p:txBody>
      </p:sp>
      <p:sp>
        <p:nvSpPr>
          <p:cNvPr id="30722" name="Rectangle 3"/>
          <p:cNvSpPr txBox="1">
            <a:spLocks noChangeArrowheads="1"/>
          </p:cNvSpPr>
          <p:nvPr/>
        </p:nvSpPr>
        <p:spPr bwMode="auto">
          <a:xfrm>
            <a:off x="457200" y="2362200"/>
            <a:ext cx="8229600" cy="2633663"/>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pPr>
            <a:r>
              <a:rPr lang="en-US" sz="2700" b="1" dirty="0">
                <a:latin typeface="Lucida Sans Unicode" pitchFamily="34" charset="0"/>
              </a:rPr>
              <a:t>Gmail's filters allow you to manage the flow of incoming messages. Using filters, you can automatically </a:t>
            </a:r>
            <a:r>
              <a:rPr lang="en-US" sz="2700" b="1" dirty="0">
                <a:latin typeface="Lucida Sans Unicode" pitchFamily="34" charset="0"/>
                <a:hlinkClick r:id="rId3"/>
              </a:rPr>
              <a:t>label</a:t>
            </a:r>
            <a:r>
              <a:rPr lang="en-US" sz="2700" b="1" dirty="0">
                <a:latin typeface="Lucida Sans Unicode" pitchFamily="34" charset="0"/>
              </a:rPr>
              <a:t>, archive, delete, star, or forward your mail, even keep it out of Spam -- all based on a combination of keywords, sender, recipients, and more.</a:t>
            </a:r>
          </a:p>
        </p:txBody>
      </p:sp>
    </p:spTree>
    <p:extLst>
      <p:ext uri="{BB962C8B-B14F-4D97-AF65-F5344CB8AC3E}">
        <p14:creationId xmlns:p14="http://schemas.microsoft.com/office/powerpoint/2010/main" val="935840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381000"/>
            <a:ext cx="9144000" cy="707886"/>
          </a:xfrm>
          <a:prstGeom prst="rect">
            <a:avLst/>
          </a:prstGeom>
          <a:noFill/>
        </p:spPr>
        <p:txBody>
          <a:bodyPr wrap="square" rtlCol="0">
            <a:spAutoFit/>
          </a:bodyPr>
          <a:lstStyle/>
          <a:p>
            <a:pPr algn="ctr"/>
            <a:r>
              <a:rPr lang="en-US" sz="4000" dirty="0" smtClean="0"/>
              <a:t>To Filter A Message Or Spam</a:t>
            </a:r>
            <a:endParaRPr lang="en-US" sz="4000" dirty="0"/>
          </a:p>
        </p:txBody>
      </p:sp>
      <p:pic>
        <p:nvPicPr>
          <p:cNvPr id="3" name="Picture 2"/>
          <p:cNvPicPr>
            <a:picLocks noChangeAspect="1"/>
          </p:cNvPicPr>
          <p:nvPr/>
        </p:nvPicPr>
        <p:blipFill>
          <a:blip r:embed="rId2"/>
          <a:stretch>
            <a:fillRect/>
          </a:stretch>
        </p:blipFill>
        <p:spPr>
          <a:xfrm>
            <a:off x="0" y="1981200"/>
            <a:ext cx="9144000" cy="2071688"/>
          </a:xfrm>
          <a:prstGeom prst="rect">
            <a:avLst/>
          </a:prstGeom>
        </p:spPr>
      </p:pic>
    </p:spTree>
    <p:extLst>
      <p:ext uri="{BB962C8B-B14F-4D97-AF65-F5344CB8AC3E}">
        <p14:creationId xmlns:p14="http://schemas.microsoft.com/office/powerpoint/2010/main" val="3144192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6500" y="1079500"/>
            <a:ext cx="6731000" cy="4686300"/>
          </a:xfrm>
          <a:prstGeom prst="rect">
            <a:avLst/>
          </a:prstGeom>
        </p:spPr>
      </p:pic>
    </p:spTree>
    <p:extLst>
      <p:ext uri="{BB962C8B-B14F-4D97-AF65-F5344CB8AC3E}">
        <p14:creationId xmlns:p14="http://schemas.microsoft.com/office/powerpoint/2010/main" val="238119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40628"/>
            <a:ext cx="9144000" cy="3176743"/>
          </a:xfrm>
          <a:prstGeom prst="rect">
            <a:avLst/>
          </a:prstGeom>
        </p:spPr>
      </p:pic>
    </p:spTree>
    <p:extLst>
      <p:ext uri="{BB962C8B-B14F-4D97-AF65-F5344CB8AC3E}">
        <p14:creationId xmlns:p14="http://schemas.microsoft.com/office/powerpoint/2010/main" val="1398045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6500" y="469900"/>
            <a:ext cx="6718300" cy="5918200"/>
          </a:xfrm>
          <a:prstGeom prst="rect">
            <a:avLst/>
          </a:prstGeom>
        </p:spPr>
      </p:pic>
    </p:spTree>
    <p:extLst>
      <p:ext uri="{BB962C8B-B14F-4D97-AF65-F5344CB8AC3E}">
        <p14:creationId xmlns:p14="http://schemas.microsoft.com/office/powerpoint/2010/main" val="961773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82615" y="5597769"/>
            <a:ext cx="184666" cy="369332"/>
          </a:xfrm>
          <a:prstGeom prst="rect">
            <a:avLst/>
          </a:prstGeom>
          <a:noFill/>
        </p:spPr>
        <p:txBody>
          <a:bodyPr wrap="none" rtlCol="0">
            <a:spAutoFit/>
          </a:bodyPr>
          <a:lstStyle/>
          <a:p>
            <a:endParaRPr lang="en-US" dirty="0"/>
          </a:p>
        </p:txBody>
      </p:sp>
      <p:sp>
        <p:nvSpPr>
          <p:cNvPr id="3" name="TextBox 2"/>
          <p:cNvSpPr txBox="1"/>
          <p:nvPr/>
        </p:nvSpPr>
        <p:spPr>
          <a:xfrm>
            <a:off x="457200" y="224879"/>
            <a:ext cx="8229600" cy="769441"/>
          </a:xfrm>
          <a:prstGeom prst="rect">
            <a:avLst/>
          </a:prstGeom>
          <a:noFill/>
        </p:spPr>
        <p:txBody>
          <a:bodyPr wrap="square" rtlCol="0">
            <a:spAutoFit/>
          </a:bodyPr>
          <a:lstStyle/>
          <a:p>
            <a:pPr algn="ctr"/>
            <a:r>
              <a:rPr lang="en-US" sz="4400" dirty="0" smtClean="0"/>
              <a:t>You Can Also Slide The label</a:t>
            </a:r>
            <a:endParaRPr lang="en-US" sz="4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478405"/>
            <a:ext cx="870585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97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4038600" y="2133600"/>
            <a:ext cx="4495800" cy="990600"/>
          </a:xfrm>
          <a:prstGeom prst="rect">
            <a:avLst/>
          </a:prstGeom>
        </p:spPr>
        <p:txBody>
          <a:bodyPr/>
          <a:lstStyle/>
          <a:p>
            <a:pPr algn="ctr" fontAlgn="auto">
              <a:spcAft>
                <a:spcPts val="0"/>
              </a:spcAft>
              <a:defRPr/>
            </a:pPr>
            <a:r>
              <a:rPr lang="en-US" sz="6000" b="1" i="1" dirty="0">
                <a:effectLst>
                  <a:outerShdw blurRad="31750" dist="25400" dir="5400000" algn="tl" rotWithShape="0">
                    <a:srgbClr val="000000">
                      <a:alpha val="25000"/>
                    </a:srgbClr>
                  </a:outerShdw>
                </a:effectLst>
                <a:latin typeface="+mj-lt"/>
                <a:ea typeface="+mj-ea"/>
                <a:cs typeface="+mj-cs"/>
              </a:rPr>
              <a:t>Side </a:t>
            </a:r>
            <a:r>
              <a:rPr lang="en-US" sz="6000" b="1" i="1" dirty="0" smtClean="0">
                <a:effectLst>
                  <a:outerShdw blurRad="31750" dist="25400" dir="5400000" algn="tl" rotWithShape="0">
                    <a:srgbClr val="000000">
                      <a:alpha val="25000"/>
                    </a:srgbClr>
                  </a:outerShdw>
                </a:effectLst>
                <a:latin typeface="+mj-lt"/>
                <a:ea typeface="+mj-ea"/>
                <a:cs typeface="+mj-cs"/>
              </a:rPr>
              <a:t>Labels</a:t>
            </a:r>
          </a:p>
          <a:p>
            <a:pPr algn="ctr" fontAlgn="auto">
              <a:spcAft>
                <a:spcPts val="0"/>
              </a:spcAft>
              <a:defRPr/>
            </a:pPr>
            <a:r>
              <a:rPr lang="en-US" sz="6000" b="1" i="1" dirty="0" smtClean="0">
                <a:solidFill>
                  <a:srgbClr val="00B0F0"/>
                </a:solidFill>
                <a:effectLst>
                  <a:outerShdw blurRad="31750" dist="25400" dir="5400000" algn="tl" rotWithShape="0">
                    <a:srgbClr val="000000">
                      <a:alpha val="25000"/>
                    </a:srgbClr>
                  </a:outerShdw>
                </a:effectLst>
                <a:latin typeface="+mj-lt"/>
                <a:ea typeface="+mj-ea"/>
                <a:cs typeface="+mj-cs"/>
              </a:rPr>
              <a:t>If You Would Like More</a:t>
            </a:r>
            <a:r>
              <a:rPr lang="en-US" sz="6000" b="1" i="1" dirty="0">
                <a:solidFill>
                  <a:srgbClr val="00B0F0"/>
                </a:solidFill>
                <a:effectLst>
                  <a:outerShdw blurRad="31750" dist="25400" dir="5400000" algn="tl" rotWithShape="0">
                    <a:srgbClr val="000000">
                      <a:alpha val="25000"/>
                    </a:srgbClr>
                  </a:outerShdw>
                </a:effectLst>
                <a:latin typeface="+mj-lt"/>
                <a:ea typeface="+mj-ea"/>
                <a:cs typeface="+mj-cs"/>
              </a:rPr>
              <a:t/>
            </a:r>
            <a:br>
              <a:rPr lang="en-US" sz="6000" b="1" i="1" dirty="0">
                <a:solidFill>
                  <a:srgbClr val="00B0F0"/>
                </a:solidFill>
                <a:effectLst>
                  <a:outerShdw blurRad="31750" dist="25400" dir="5400000" algn="tl" rotWithShape="0">
                    <a:srgbClr val="000000">
                      <a:alpha val="25000"/>
                    </a:srgbClr>
                  </a:outerShdw>
                </a:effectLst>
                <a:latin typeface="+mj-lt"/>
                <a:ea typeface="+mj-ea"/>
                <a:cs typeface="+mj-cs"/>
              </a:rPr>
            </a:br>
            <a:endParaRPr lang="en-US" sz="4000" b="1" i="1" dirty="0">
              <a:solidFill>
                <a:srgbClr val="00B0F0"/>
              </a:solidFill>
              <a:effectLst>
                <a:outerShdw blurRad="31750" dist="25400" dir="5400000" algn="tl" rotWithShape="0">
                  <a:srgbClr val="000000">
                    <a:alpha val="25000"/>
                  </a:srgbClr>
                </a:outerShdw>
              </a:effectLst>
              <a:latin typeface="+mj-lt"/>
              <a:ea typeface="+mj-ea"/>
              <a:cs typeface="+mj-cs"/>
            </a:endParaRPr>
          </a:p>
        </p:txBody>
      </p:sp>
      <p:pic>
        <p:nvPicPr>
          <p:cNvPr id="45058" name="Picture 4"/>
          <p:cNvPicPr>
            <a:picLocks noChangeAspect="1" noChangeArrowheads="1"/>
          </p:cNvPicPr>
          <p:nvPr/>
        </p:nvPicPr>
        <p:blipFill>
          <a:blip r:embed="rId3"/>
          <a:srcRect/>
          <a:stretch>
            <a:fillRect/>
          </a:stretch>
        </p:blipFill>
        <p:spPr bwMode="auto">
          <a:xfrm>
            <a:off x="838200" y="762000"/>
            <a:ext cx="2476500" cy="5153025"/>
          </a:xfrm>
          <a:prstGeom prst="rect">
            <a:avLst/>
          </a:prstGeom>
          <a:noFill/>
          <a:ln w="9525">
            <a:noFill/>
            <a:miter lim="800000"/>
            <a:headEnd/>
            <a:tailEnd/>
          </a:ln>
        </p:spPr>
      </p:pic>
    </p:spTree>
    <p:extLst>
      <p:ext uri="{BB962C8B-B14F-4D97-AF65-F5344CB8AC3E}">
        <p14:creationId xmlns:p14="http://schemas.microsoft.com/office/powerpoint/2010/main" val="16032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extBox 7"/>
          <p:cNvSpPr txBox="1">
            <a:spLocks noChangeArrowheads="1"/>
          </p:cNvSpPr>
          <p:nvPr/>
        </p:nvSpPr>
        <p:spPr bwMode="auto">
          <a:xfrm>
            <a:off x="0" y="1676400"/>
            <a:ext cx="9144000" cy="4216539"/>
          </a:xfrm>
          <a:prstGeom prst="rect">
            <a:avLst/>
          </a:prstGeom>
          <a:noFill/>
          <a:ln w="9525">
            <a:noFill/>
            <a:miter lim="800000"/>
            <a:headEnd/>
            <a:tailEnd/>
          </a:ln>
        </p:spPr>
        <p:txBody>
          <a:bodyPr>
            <a:spAutoFit/>
          </a:bodyPr>
          <a:lstStyle/>
          <a:p>
            <a:pPr algn="ctr" eaLnBrk="0" hangingPunct="0"/>
            <a:r>
              <a:rPr lang="en-US" sz="3200" dirty="0">
                <a:latin typeface="Lucida Sans Unicode" pitchFamily="34" charset="0"/>
              </a:rPr>
              <a:t>Multiple Email Addresses Within One Account</a:t>
            </a:r>
          </a:p>
          <a:p>
            <a:pPr algn="ctr" eaLnBrk="0" hangingPunct="0"/>
            <a:endParaRPr lang="en-US" sz="3200" dirty="0">
              <a:latin typeface="Lucida Sans Unicode" pitchFamily="34" charset="0"/>
            </a:endParaRPr>
          </a:p>
          <a:p>
            <a:pPr algn="ctr" eaLnBrk="0" hangingPunct="0"/>
            <a:r>
              <a:rPr lang="en-US" sz="2800" dirty="0">
                <a:latin typeface="Lucida Sans Unicode" pitchFamily="34" charset="0"/>
                <a:hlinkClick r:id="rId3"/>
              </a:rPr>
              <a:t>scottybud23@gmail.com</a:t>
            </a:r>
            <a:endParaRPr lang="en-US" sz="2800" dirty="0">
              <a:latin typeface="Lucida Sans Unicode" pitchFamily="34" charset="0"/>
            </a:endParaRPr>
          </a:p>
          <a:p>
            <a:pPr algn="ctr" eaLnBrk="0" hangingPunct="0"/>
            <a:r>
              <a:rPr lang="en-US" sz="2800" dirty="0">
                <a:latin typeface="Lucida Sans Unicode" pitchFamily="34" charset="0"/>
              </a:rPr>
              <a:t>s.c.o.ttybud23@gmail.com</a:t>
            </a:r>
          </a:p>
          <a:p>
            <a:pPr algn="ctr" eaLnBrk="0" hangingPunct="0"/>
            <a:r>
              <a:rPr lang="en-US" sz="2800" dirty="0" smtClean="0">
                <a:latin typeface="Lucida Sans Unicode" pitchFamily="34" charset="0"/>
                <a:hlinkClick r:id="rId4"/>
              </a:rPr>
              <a:t>scottybud23@googlemail.com</a:t>
            </a:r>
            <a:endParaRPr lang="en-US" sz="2800" dirty="0" smtClean="0">
              <a:latin typeface="Lucida Sans Unicode" pitchFamily="34" charset="0"/>
            </a:endParaRPr>
          </a:p>
          <a:p>
            <a:pPr algn="ctr" eaLnBrk="0" hangingPunct="0"/>
            <a:endParaRPr lang="en-US" sz="2800" dirty="0">
              <a:latin typeface="Lucida Sans Unicode" pitchFamily="34" charset="0"/>
            </a:endParaRPr>
          </a:p>
          <a:p>
            <a:pPr algn="ctr" eaLnBrk="0" hangingPunct="0"/>
            <a:r>
              <a:rPr lang="en-US" sz="2800" dirty="0">
                <a:latin typeface="Lucida Sans Unicode" pitchFamily="34" charset="0"/>
              </a:rPr>
              <a:t>scottybud23</a:t>
            </a:r>
            <a:r>
              <a:rPr lang="en-US" sz="2800" dirty="0">
                <a:latin typeface="Lucida Sans Unicode" pitchFamily="34" charset="0"/>
                <a:hlinkClick r:id="rId5"/>
              </a:rPr>
              <a:t>+whateveryouwant@gmail.com</a:t>
            </a:r>
            <a:endParaRPr lang="en-US" sz="2800" dirty="0">
              <a:latin typeface="Lucida Sans Unicode" pitchFamily="34" charset="0"/>
            </a:endParaRPr>
          </a:p>
          <a:p>
            <a:pPr algn="ctr" eaLnBrk="0" hangingPunct="0"/>
            <a:endParaRPr lang="en-US" sz="3200" dirty="0">
              <a:latin typeface="Lucida Sans Unicode" pitchFamily="34" charset="0"/>
            </a:endParaRPr>
          </a:p>
        </p:txBody>
      </p:sp>
    </p:spTree>
    <p:extLst>
      <p:ext uri="{BB962C8B-B14F-4D97-AF65-F5344CB8AC3E}">
        <p14:creationId xmlns:p14="http://schemas.microsoft.com/office/powerpoint/2010/main" val="318797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3">
                                            <p:txEl>
                                              <p:pRg st="2" end="2"/>
                                            </p:txEl>
                                          </p:spTgt>
                                        </p:tgtEl>
                                        <p:attrNameLst>
                                          <p:attrName>style.visibility</p:attrName>
                                        </p:attrNameLst>
                                      </p:cBhvr>
                                      <p:to>
                                        <p:strVal val="visible"/>
                                      </p:to>
                                    </p:set>
                                    <p:anim calcmode="lin" valueType="num">
                                      <p:cBhvr additive="base">
                                        <p:cTn id="7" dur="500" fill="hold"/>
                                        <p:tgtEl>
                                          <p:spTgt spid="4915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153">
                                            <p:txEl>
                                              <p:pRg st="3" end="3"/>
                                            </p:txEl>
                                          </p:spTgt>
                                        </p:tgtEl>
                                        <p:attrNameLst>
                                          <p:attrName>style.visibility</p:attrName>
                                        </p:attrNameLst>
                                      </p:cBhvr>
                                      <p:to>
                                        <p:strVal val="visible"/>
                                      </p:to>
                                    </p:set>
                                    <p:anim calcmode="lin" valueType="num">
                                      <p:cBhvr additive="base">
                                        <p:cTn id="13" dur="500" fill="hold"/>
                                        <p:tgtEl>
                                          <p:spTgt spid="4915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153">
                                            <p:txEl>
                                              <p:pRg st="4" end="4"/>
                                            </p:txEl>
                                          </p:spTgt>
                                        </p:tgtEl>
                                        <p:attrNameLst>
                                          <p:attrName>style.visibility</p:attrName>
                                        </p:attrNameLst>
                                      </p:cBhvr>
                                      <p:to>
                                        <p:strVal val="visible"/>
                                      </p:to>
                                    </p:set>
                                    <p:anim calcmode="lin" valueType="num">
                                      <p:cBhvr additive="base">
                                        <p:cTn id="19" dur="500" fill="hold"/>
                                        <p:tgtEl>
                                          <p:spTgt spid="4915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153">
                                            <p:txEl>
                                              <p:pRg st="6" end="6"/>
                                            </p:txEl>
                                          </p:spTgt>
                                        </p:tgtEl>
                                        <p:attrNameLst>
                                          <p:attrName>style.visibility</p:attrName>
                                        </p:attrNameLst>
                                      </p:cBhvr>
                                      <p:to>
                                        <p:strVal val="visible"/>
                                      </p:to>
                                    </p:set>
                                    <p:anim calcmode="lin" valueType="num">
                                      <p:cBhvr additive="base">
                                        <p:cTn id="25" dur="500" fill="hold"/>
                                        <p:tgtEl>
                                          <p:spTgt spid="4915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1371600"/>
            <a:ext cx="4914900" cy="4066399"/>
          </a:xfrm>
          <a:prstGeom prst="rect">
            <a:avLst/>
          </a:prstGeom>
        </p:spPr>
      </p:pic>
    </p:spTree>
    <p:extLst>
      <p:ext uri="{BB962C8B-B14F-4D97-AF65-F5344CB8AC3E}">
        <p14:creationId xmlns:p14="http://schemas.microsoft.com/office/powerpoint/2010/main" val="1229461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2133600"/>
            <a:ext cx="4965700" cy="2120900"/>
          </a:xfrm>
          <a:prstGeom prst="rect">
            <a:avLst/>
          </a:prstGeom>
        </p:spPr>
      </p:pic>
      <p:sp>
        <p:nvSpPr>
          <p:cNvPr id="3" name="Rectangle 2"/>
          <p:cNvSpPr/>
          <p:nvPr/>
        </p:nvSpPr>
        <p:spPr>
          <a:xfrm>
            <a:off x="1981200" y="381000"/>
            <a:ext cx="493239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Google Calendar</a:t>
            </a:r>
            <a:endParaRPr lang="en-US" sz="5400" b="1" cap="none" spc="0" dirty="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endParaRPr>
          </a:p>
        </p:txBody>
      </p:sp>
      <p:pic>
        <p:nvPicPr>
          <p:cNvPr id="4" name="Picture 3"/>
          <p:cNvPicPr>
            <a:picLocks noChangeAspect="1"/>
          </p:cNvPicPr>
          <p:nvPr/>
        </p:nvPicPr>
        <p:blipFill>
          <a:blip r:embed="rId3"/>
          <a:stretch>
            <a:fillRect/>
          </a:stretch>
        </p:blipFill>
        <p:spPr>
          <a:xfrm rot="12499799">
            <a:off x="4240932" y="4076656"/>
            <a:ext cx="2286000" cy="787400"/>
          </a:xfrm>
          <a:prstGeom prst="rect">
            <a:avLst/>
          </a:prstGeom>
        </p:spPr>
      </p:pic>
    </p:spTree>
    <p:extLst>
      <p:ext uri="{BB962C8B-B14F-4D97-AF65-F5344CB8AC3E}">
        <p14:creationId xmlns:p14="http://schemas.microsoft.com/office/powerpoint/2010/main" val="3246897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2100"/>
            <a:ext cx="9144000" cy="6253877"/>
          </a:xfrm>
          <a:prstGeom prst="rect">
            <a:avLst/>
          </a:prstGeom>
        </p:spPr>
      </p:pic>
      <p:pic>
        <p:nvPicPr>
          <p:cNvPr id="3" name="Picture 2"/>
          <p:cNvPicPr>
            <a:picLocks noChangeAspect="1"/>
          </p:cNvPicPr>
          <p:nvPr/>
        </p:nvPicPr>
        <p:blipFill>
          <a:blip r:embed="rId3"/>
          <a:stretch>
            <a:fillRect/>
          </a:stretch>
        </p:blipFill>
        <p:spPr>
          <a:xfrm rot="5400000">
            <a:off x="6331193" y="1110532"/>
            <a:ext cx="1789740" cy="635475"/>
          </a:xfrm>
          <a:prstGeom prst="rect">
            <a:avLst/>
          </a:prstGeom>
        </p:spPr>
      </p:pic>
      <p:pic>
        <p:nvPicPr>
          <p:cNvPr id="4" name="Picture 3"/>
          <p:cNvPicPr>
            <a:picLocks noChangeAspect="1"/>
          </p:cNvPicPr>
          <p:nvPr/>
        </p:nvPicPr>
        <p:blipFill>
          <a:blip r:embed="rId3"/>
          <a:stretch>
            <a:fillRect/>
          </a:stretch>
        </p:blipFill>
        <p:spPr>
          <a:xfrm rot="12499799">
            <a:off x="1940027" y="1738014"/>
            <a:ext cx="1689120" cy="573938"/>
          </a:xfrm>
          <a:prstGeom prst="rect">
            <a:avLst/>
          </a:prstGeom>
        </p:spPr>
      </p:pic>
      <p:pic>
        <p:nvPicPr>
          <p:cNvPr id="5" name="Picture 4"/>
          <p:cNvPicPr>
            <a:picLocks noChangeAspect="1"/>
          </p:cNvPicPr>
          <p:nvPr/>
        </p:nvPicPr>
        <p:blipFill>
          <a:blip r:embed="rId3"/>
          <a:stretch>
            <a:fillRect/>
          </a:stretch>
        </p:blipFill>
        <p:spPr>
          <a:xfrm rot="12499799">
            <a:off x="3006827" y="3795415"/>
            <a:ext cx="1689120" cy="573938"/>
          </a:xfrm>
          <a:prstGeom prst="rect">
            <a:avLst/>
          </a:prstGeom>
        </p:spPr>
      </p:pic>
      <p:pic>
        <p:nvPicPr>
          <p:cNvPr id="6" name="Picture 5"/>
          <p:cNvPicPr>
            <a:picLocks noChangeAspect="1"/>
          </p:cNvPicPr>
          <p:nvPr/>
        </p:nvPicPr>
        <p:blipFill>
          <a:blip r:embed="rId3"/>
          <a:stretch>
            <a:fillRect/>
          </a:stretch>
        </p:blipFill>
        <p:spPr>
          <a:xfrm rot="12499799">
            <a:off x="2244827" y="5243214"/>
            <a:ext cx="1689120" cy="573938"/>
          </a:xfrm>
          <a:prstGeom prst="rect">
            <a:avLst/>
          </a:prstGeom>
        </p:spPr>
      </p:pic>
    </p:spTree>
    <p:extLst>
      <p:ext uri="{BB962C8B-B14F-4D97-AF65-F5344CB8AC3E}">
        <p14:creationId xmlns:p14="http://schemas.microsoft.com/office/powerpoint/2010/main" val="222187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474" y="2967335"/>
            <a:ext cx="8811075" cy="769441"/>
          </a:xfrm>
          <a:prstGeom prst="rect">
            <a:avLst/>
          </a:prstGeom>
          <a:solidFill>
            <a:srgbClr val="C0504D"/>
          </a:solid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Couple Gmail Cool Tricks And Apps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277019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5105400"/>
          </a:xfrm>
          <a:prstGeom prst="rect">
            <a:avLst/>
          </a:prstGeom>
        </p:spPr>
      </p:pic>
      <p:sp>
        <p:nvSpPr>
          <p:cNvPr id="3" name="Rectangle 2"/>
          <p:cNvSpPr/>
          <p:nvPr/>
        </p:nvSpPr>
        <p:spPr>
          <a:xfrm>
            <a:off x="0" y="152400"/>
            <a:ext cx="9062697" cy="830997"/>
          </a:xfrm>
          <a:prstGeom prst="rect">
            <a:avLst/>
          </a:prstGeom>
          <a:noFill/>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Share Your Account With Assistant</a:t>
            </a:r>
            <a:endParaRPr lang="en-US" sz="4800" b="1" cap="none" spc="0" dirty="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3203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0862"/>
            <a:ext cx="8353516" cy="640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413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00200"/>
            <a:ext cx="8229600" cy="3046988"/>
          </a:xfrm>
          <a:prstGeom prst="rect">
            <a:avLst/>
          </a:prstGeom>
        </p:spPr>
        <p:txBody>
          <a:bodyPr wrap="square">
            <a:spAutoFit/>
          </a:bodyPr>
          <a:lstStyle/>
          <a:p>
            <a:r>
              <a:rPr lang="en-US" sz="3200" dirty="0"/>
              <a:t>The word “reactive” implies that you don’t have the initiative. You let the events set the agenda. You’re tossed and turned, so to speak, by the tides of life. Each new wave catches you by surprise. Huffing and puffing, you scramble to react to it in order to just stay afloat.</a:t>
            </a:r>
          </a:p>
        </p:txBody>
      </p:sp>
      <p:sp>
        <p:nvSpPr>
          <p:cNvPr id="3" name="Rectangle 2"/>
          <p:cNvSpPr/>
          <p:nvPr/>
        </p:nvSpPr>
        <p:spPr>
          <a:xfrm>
            <a:off x="3276600" y="457200"/>
            <a:ext cx="263647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Reactive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4" name="Picture 3"/>
          <p:cNvPicPr>
            <a:picLocks noChangeAspect="1"/>
          </p:cNvPicPr>
          <p:nvPr/>
        </p:nvPicPr>
        <p:blipFill>
          <a:blip r:embed="rId2"/>
          <a:stretch>
            <a:fillRect/>
          </a:stretch>
        </p:blipFill>
        <p:spPr>
          <a:xfrm>
            <a:off x="5872627" y="4953000"/>
            <a:ext cx="2890373" cy="1676400"/>
          </a:xfrm>
          <a:prstGeom prst="rect">
            <a:avLst/>
          </a:prstGeom>
        </p:spPr>
      </p:pic>
    </p:spTree>
    <p:extLst>
      <p:ext uri="{BB962C8B-B14F-4D97-AF65-F5344CB8AC3E}">
        <p14:creationId xmlns:p14="http://schemas.microsoft.com/office/powerpoint/2010/main" val="2655313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457200"/>
            <a:ext cx="3981228" cy="923330"/>
          </a:xfrm>
          <a:prstGeom prst="rect">
            <a:avLst/>
          </a:prstGeom>
          <a:noFill/>
        </p:spPr>
        <p:txBody>
          <a:bodyPr wrap="none" lIns="91440" tIns="45720" rIns="91440" bIns="45720">
            <a:spAutoFit/>
          </a:bodyPr>
          <a:lstStyle/>
          <a:p>
            <a:pPr algn="ctr"/>
            <a:r>
              <a:rPr lang="en-US" sz="54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One Example</a:t>
            </a:r>
            <a:endParaRPr lang="en-US" sz="54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p:cNvPicPr>
            <a:picLocks noChangeAspect="1"/>
          </p:cNvPicPr>
          <p:nvPr/>
        </p:nvPicPr>
        <p:blipFill>
          <a:blip r:embed="rId2"/>
          <a:stretch>
            <a:fillRect/>
          </a:stretch>
        </p:blipFill>
        <p:spPr>
          <a:xfrm>
            <a:off x="1219200" y="2209800"/>
            <a:ext cx="6477000" cy="3845992"/>
          </a:xfrm>
          <a:prstGeom prst="rect">
            <a:avLst/>
          </a:prstGeom>
        </p:spPr>
      </p:pic>
    </p:spTree>
    <p:extLst>
      <p:ext uri="{BB962C8B-B14F-4D97-AF65-F5344CB8AC3E}">
        <p14:creationId xmlns:p14="http://schemas.microsoft.com/office/powerpoint/2010/main" val="2723520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661432"/>
            <a:ext cx="76962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457200"/>
            <a:ext cx="9144000" cy="584775"/>
          </a:xfrm>
          <a:prstGeom prst="rect">
            <a:avLst/>
          </a:prstGeom>
          <a:noFill/>
        </p:spPr>
        <p:txBody>
          <a:bodyPr wrap="square" rtlCol="0">
            <a:spAutoFit/>
          </a:bodyPr>
          <a:lstStyle/>
          <a:p>
            <a:pPr algn="ctr"/>
            <a:r>
              <a:rPr lang="en-US" sz="3200" dirty="0" smtClean="0"/>
              <a:t>Edit WiseStamp.com After You Download</a:t>
            </a:r>
            <a:endParaRPr lang="en-US" sz="3200" dirty="0"/>
          </a:p>
        </p:txBody>
      </p:sp>
    </p:spTree>
    <p:extLst>
      <p:ext uri="{BB962C8B-B14F-4D97-AF65-F5344CB8AC3E}">
        <p14:creationId xmlns:p14="http://schemas.microsoft.com/office/powerpoint/2010/main" val="42443750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57200"/>
            <a:ext cx="578167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146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533400"/>
            <a:ext cx="84486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887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05542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609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536700"/>
            <a:ext cx="6350000" cy="3771900"/>
          </a:xfrm>
          <a:prstGeom prst="rect">
            <a:avLst/>
          </a:prstGeom>
        </p:spPr>
      </p:pic>
    </p:spTree>
    <p:extLst>
      <p:ext uri="{BB962C8B-B14F-4D97-AF65-F5344CB8AC3E}">
        <p14:creationId xmlns:p14="http://schemas.microsoft.com/office/powerpoint/2010/main" val="28813252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4572000" cy="2677656"/>
          </a:xfrm>
          <a:prstGeom prst="rect">
            <a:avLst/>
          </a:prstGeom>
        </p:spPr>
        <p:txBody>
          <a:bodyPr>
            <a:spAutoFit/>
          </a:bodyPr>
          <a:lstStyle/>
          <a:p>
            <a:r>
              <a:rPr lang="en-US" sz="2400" b="1" dirty="0"/>
              <a:t>Send an email </a:t>
            </a:r>
            <a:r>
              <a:rPr lang="en-US" sz="2400" b="1" dirty="0" smtClean="0"/>
              <a:t>later</a:t>
            </a:r>
            <a:endParaRPr lang="en-US" sz="2400" b="1" dirty="0"/>
          </a:p>
          <a:p>
            <a:r>
              <a:rPr lang="en-US" dirty="0"/>
              <a:t>With Boomerang, you can write an email now and schedule it to be sent automatically at the perfect time. Just write the message as you normally would, then click the Send Later button. Use our handy calendar picker or our text box that understands language like "next Monday" to tell Boomerang when to send your message. We'll take it from there.</a:t>
            </a:r>
          </a:p>
        </p:txBody>
      </p:sp>
      <p:sp>
        <p:nvSpPr>
          <p:cNvPr id="4" name="Rectangle 3"/>
          <p:cNvSpPr/>
          <p:nvPr/>
        </p:nvSpPr>
        <p:spPr>
          <a:xfrm>
            <a:off x="2819400" y="3200400"/>
            <a:ext cx="4572000" cy="3293209"/>
          </a:xfrm>
          <a:prstGeom prst="rect">
            <a:avLst/>
          </a:prstGeom>
        </p:spPr>
        <p:txBody>
          <a:bodyPr>
            <a:spAutoFit/>
          </a:bodyPr>
          <a:lstStyle/>
          <a:p>
            <a:r>
              <a:rPr lang="en-US" sz="2800" b="1" dirty="0"/>
              <a:t>The best follow up reminders</a:t>
            </a:r>
          </a:p>
          <a:p>
            <a:r>
              <a:rPr lang="en-US" dirty="0"/>
              <a:t>Want a cleaner inbox, but don't want to lose track of important messages? Use Boomerang to take messages out of your inbox until you actually need them. Just click the Boomerang button when you have an email open, and choose when you need it again. Boomerang will archive the message. At the time you chose, we'll bring it back to your inbox, marked unread, starred, or even at the top of your message list.</a:t>
            </a:r>
          </a:p>
        </p:txBody>
      </p:sp>
      <p:pic>
        <p:nvPicPr>
          <p:cNvPr id="6" name="Picture 5"/>
          <p:cNvPicPr>
            <a:picLocks noChangeAspect="1"/>
          </p:cNvPicPr>
          <p:nvPr/>
        </p:nvPicPr>
        <p:blipFill>
          <a:blip r:embed="rId2"/>
          <a:stretch>
            <a:fillRect/>
          </a:stretch>
        </p:blipFill>
        <p:spPr>
          <a:xfrm>
            <a:off x="5867400" y="381000"/>
            <a:ext cx="2779461" cy="1651000"/>
          </a:xfrm>
          <a:prstGeom prst="rect">
            <a:avLst/>
          </a:prstGeom>
        </p:spPr>
      </p:pic>
    </p:spTree>
    <p:extLst>
      <p:ext uri="{BB962C8B-B14F-4D97-AF65-F5344CB8AC3E}">
        <p14:creationId xmlns:p14="http://schemas.microsoft.com/office/powerpoint/2010/main" val="30636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5400"/>
            <a:ext cx="4572000" cy="2400657"/>
          </a:xfrm>
          <a:prstGeom prst="rect">
            <a:avLst/>
          </a:prstGeom>
        </p:spPr>
        <p:txBody>
          <a:bodyPr>
            <a:spAutoFit/>
          </a:bodyPr>
          <a:lstStyle/>
          <a:p>
            <a:r>
              <a:rPr lang="en-US" sz="2400" b="1" dirty="0"/>
              <a:t>Remind you if you don't hear back</a:t>
            </a:r>
          </a:p>
          <a:p>
            <a:r>
              <a:rPr lang="en-US" dirty="0"/>
              <a:t>There are times you need to make sure you follow up within a specific time frame after sending a message. You can select to only be reminded if nobody replies, or regardless. This way you won't let messages slip through the crack and will never forget to follow up with people.</a:t>
            </a:r>
          </a:p>
        </p:txBody>
      </p:sp>
      <p:sp>
        <p:nvSpPr>
          <p:cNvPr id="3" name="Rectangle 2"/>
          <p:cNvSpPr/>
          <p:nvPr/>
        </p:nvSpPr>
        <p:spPr>
          <a:xfrm>
            <a:off x="2895600" y="4191000"/>
            <a:ext cx="5410200" cy="1354217"/>
          </a:xfrm>
          <a:prstGeom prst="rect">
            <a:avLst/>
          </a:prstGeom>
        </p:spPr>
        <p:txBody>
          <a:bodyPr wrap="square">
            <a:spAutoFit/>
          </a:bodyPr>
          <a:lstStyle/>
          <a:p>
            <a:r>
              <a:rPr lang="en-US" sz="2800" b="1" dirty="0" smtClean="0"/>
              <a:t>Read </a:t>
            </a:r>
            <a:r>
              <a:rPr lang="en-US" sz="2800" b="1" dirty="0"/>
              <a:t>receipts in Gmail to:</a:t>
            </a:r>
          </a:p>
          <a:p>
            <a:r>
              <a:rPr lang="en-US" dirty="0"/>
              <a:t>See how often readers are clicking links you send out</a:t>
            </a:r>
          </a:p>
          <a:p>
            <a:r>
              <a:rPr lang="en-US" dirty="0"/>
              <a:t>Make sure clients have received and viewed invoices</a:t>
            </a:r>
          </a:p>
          <a:p>
            <a:r>
              <a:rPr lang="en-US" dirty="0"/>
              <a:t>Find out when people are opening your emails</a:t>
            </a:r>
          </a:p>
        </p:txBody>
      </p:sp>
      <p:pic>
        <p:nvPicPr>
          <p:cNvPr id="4" name="Picture 3"/>
          <p:cNvPicPr>
            <a:picLocks noChangeAspect="1"/>
          </p:cNvPicPr>
          <p:nvPr/>
        </p:nvPicPr>
        <p:blipFill>
          <a:blip r:embed="rId2"/>
          <a:stretch>
            <a:fillRect/>
          </a:stretch>
        </p:blipFill>
        <p:spPr>
          <a:xfrm>
            <a:off x="5791200" y="838200"/>
            <a:ext cx="2779461" cy="1651000"/>
          </a:xfrm>
          <a:prstGeom prst="rect">
            <a:avLst/>
          </a:prstGeom>
        </p:spPr>
      </p:pic>
    </p:spTree>
    <p:extLst>
      <p:ext uri="{BB962C8B-B14F-4D97-AF65-F5344CB8AC3E}">
        <p14:creationId xmlns:p14="http://schemas.microsoft.com/office/powerpoint/2010/main" val="6670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400"/>
            <a:ext cx="3657600" cy="1219200"/>
          </a:xfrm>
          <a:prstGeom prst="rect">
            <a:avLst/>
          </a:prstGeom>
        </p:spPr>
      </p:pic>
      <p:pic>
        <p:nvPicPr>
          <p:cNvPr id="2" name="Picture 1"/>
          <p:cNvPicPr>
            <a:picLocks noChangeAspect="1"/>
          </p:cNvPicPr>
          <p:nvPr/>
        </p:nvPicPr>
        <p:blipFill>
          <a:blip r:embed="rId3"/>
          <a:stretch>
            <a:fillRect/>
          </a:stretch>
        </p:blipFill>
        <p:spPr>
          <a:xfrm>
            <a:off x="3200400" y="1562781"/>
            <a:ext cx="5406707" cy="5291807"/>
          </a:xfrm>
          <a:prstGeom prst="rect">
            <a:avLst/>
          </a:prstGeom>
        </p:spPr>
      </p:pic>
    </p:spTree>
    <p:extLst>
      <p:ext uri="{BB962C8B-B14F-4D97-AF65-F5344CB8AC3E}">
        <p14:creationId xmlns:p14="http://schemas.microsoft.com/office/powerpoint/2010/main" val="3423556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7540"/>
          </a:xfrm>
          <a:prstGeom prst="rect">
            <a:avLst/>
          </a:prstGeom>
        </p:spPr>
      </p:pic>
    </p:spTree>
    <p:extLst>
      <p:ext uri="{BB962C8B-B14F-4D97-AF65-F5344CB8AC3E}">
        <p14:creationId xmlns:p14="http://schemas.microsoft.com/office/powerpoint/2010/main" val="407905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569660"/>
          </a:xfrm>
          <a:prstGeom prst="rect">
            <a:avLst/>
          </a:prstGeom>
          <a:noFill/>
        </p:spPr>
        <p:txBody>
          <a:bodyPr wrap="square" rtlCol="0">
            <a:spAutoFit/>
          </a:bodyPr>
          <a:lstStyle/>
          <a:p>
            <a:pPr algn="ctr"/>
            <a:r>
              <a:rPr lang="en-US" sz="4800" dirty="0" smtClean="0"/>
              <a:t>The Hardest Part</a:t>
            </a:r>
          </a:p>
          <a:p>
            <a:pPr algn="ctr"/>
            <a:r>
              <a:rPr lang="en-US" sz="2400" dirty="0" smtClean="0">
                <a:solidFill>
                  <a:srgbClr val="FF0000"/>
                </a:solidFill>
              </a:rPr>
              <a:t>Staying Out Of Your Inbox</a:t>
            </a:r>
          </a:p>
          <a:p>
            <a:pPr algn="ctr"/>
            <a:r>
              <a:rPr lang="en-US" sz="2400" dirty="0" smtClean="0">
                <a:solidFill>
                  <a:srgbClr val="FF0000"/>
                </a:solidFill>
              </a:rPr>
              <a:t>You Have To Work Off A Schedule, No Exceptions!</a:t>
            </a:r>
            <a:endParaRPr lang="en-US" sz="2400" dirty="0">
              <a:solidFill>
                <a:srgbClr val="FF0000"/>
              </a:solidFill>
            </a:endParaRPr>
          </a:p>
        </p:txBody>
      </p:sp>
      <p:sp>
        <p:nvSpPr>
          <p:cNvPr id="4" name="TextBox 3"/>
          <p:cNvSpPr txBox="1"/>
          <p:nvPr/>
        </p:nvSpPr>
        <p:spPr>
          <a:xfrm>
            <a:off x="609600" y="1828800"/>
            <a:ext cx="8153400" cy="4401205"/>
          </a:xfrm>
          <a:prstGeom prst="rect">
            <a:avLst/>
          </a:prstGeom>
          <a:noFill/>
        </p:spPr>
        <p:txBody>
          <a:bodyPr wrap="square" rtlCol="0">
            <a:spAutoFit/>
          </a:bodyPr>
          <a:lstStyle/>
          <a:p>
            <a:r>
              <a:rPr lang="en-US" sz="2000" dirty="0" smtClean="0"/>
              <a:t>9-11am: Do MMA “Money Making Activity Work”</a:t>
            </a:r>
          </a:p>
          <a:p>
            <a:r>
              <a:rPr lang="en-US" sz="2000" dirty="0" smtClean="0"/>
              <a:t>(Can be stuff from email of yesterday)</a:t>
            </a:r>
          </a:p>
          <a:p>
            <a:endParaRPr lang="en-US" sz="2000" dirty="0"/>
          </a:p>
          <a:p>
            <a:r>
              <a:rPr lang="en-US" sz="2000" dirty="0" smtClean="0"/>
              <a:t>11-11:30 am: process emails (Pick a time and stick to it)</a:t>
            </a:r>
          </a:p>
          <a:p>
            <a:endParaRPr lang="en-US" sz="2000" dirty="0"/>
          </a:p>
          <a:p>
            <a:r>
              <a:rPr lang="en-US" sz="2000" dirty="0" smtClean="0"/>
              <a:t>11:30pm-1:00 Break/Lunch</a:t>
            </a:r>
          </a:p>
          <a:p>
            <a:endParaRPr lang="en-US" sz="2000" dirty="0"/>
          </a:p>
          <a:p>
            <a:r>
              <a:rPr lang="en-US" sz="2000" dirty="0" smtClean="0"/>
              <a:t>1:00 – 1:30 Social Media</a:t>
            </a:r>
          </a:p>
          <a:p>
            <a:endParaRPr lang="en-US" sz="2000" dirty="0"/>
          </a:p>
          <a:p>
            <a:r>
              <a:rPr lang="en-US" sz="2000" dirty="0" smtClean="0"/>
              <a:t>1:30 – 3:00pm: MMA/Return phone calls</a:t>
            </a:r>
          </a:p>
          <a:p>
            <a:endParaRPr lang="en-US" sz="2000" dirty="0"/>
          </a:p>
          <a:p>
            <a:r>
              <a:rPr lang="en-US" sz="2000" dirty="0" smtClean="0"/>
              <a:t>3:00 - 3:30pm: Email</a:t>
            </a:r>
          </a:p>
          <a:p>
            <a:endParaRPr lang="en-US" sz="2000" dirty="0"/>
          </a:p>
          <a:p>
            <a:r>
              <a:rPr lang="en-US" sz="2000" dirty="0"/>
              <a:t>3</a:t>
            </a:r>
            <a:r>
              <a:rPr lang="en-US" sz="2000" dirty="0" smtClean="0"/>
              <a:t>:30 Go Home/MMA</a:t>
            </a:r>
            <a:endParaRPr lang="en-US" sz="2000" dirty="0"/>
          </a:p>
        </p:txBody>
      </p:sp>
      <p:sp>
        <p:nvSpPr>
          <p:cNvPr id="2" name="TextBox 1"/>
          <p:cNvSpPr txBox="1"/>
          <p:nvPr/>
        </p:nvSpPr>
        <p:spPr>
          <a:xfrm>
            <a:off x="3276600" y="6248400"/>
            <a:ext cx="5486400" cy="523220"/>
          </a:xfrm>
          <a:prstGeom prst="rect">
            <a:avLst/>
          </a:prstGeom>
          <a:noFill/>
        </p:spPr>
        <p:txBody>
          <a:bodyPr wrap="square" rtlCol="0">
            <a:spAutoFit/>
          </a:bodyPr>
          <a:lstStyle/>
          <a:p>
            <a:r>
              <a:rPr lang="en-US" sz="2800" dirty="0" smtClean="0">
                <a:solidFill>
                  <a:srgbClr val="FF0000"/>
                </a:solidFill>
              </a:rPr>
              <a:t>MMA = Money Making Activity</a:t>
            </a:r>
            <a:endParaRPr lang="en-US" sz="2800" dirty="0">
              <a:solidFill>
                <a:srgbClr val="FF0000"/>
              </a:solidFill>
            </a:endParaRPr>
          </a:p>
        </p:txBody>
      </p:sp>
    </p:spTree>
    <p:extLst>
      <p:ext uri="{BB962C8B-B14F-4D97-AF65-F5344CB8AC3E}">
        <p14:creationId xmlns:p14="http://schemas.microsoft.com/office/powerpoint/2010/main" val="1313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 calcmode="lin" valueType="num">
                                      <p:cBhvr additive="base">
                                        <p:cTn id="3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 calcmode="lin" valueType="num">
                                      <p:cBhvr additive="base">
                                        <p:cTn id="4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 calcmode="lin" valueType="num">
                                      <p:cBhvr additive="base">
                                        <p:cTn id="4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0"/>
            <a:ext cx="9144000" cy="707886"/>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“Send &amp; Archive”, Make Sure This Is On</a:t>
            </a:r>
            <a:endPar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2"/>
          <a:stretch>
            <a:fillRect/>
          </a:stretch>
        </p:blipFill>
        <p:spPr>
          <a:xfrm>
            <a:off x="0" y="914400"/>
            <a:ext cx="9144000" cy="5791200"/>
          </a:xfrm>
          <a:prstGeom prst="rect">
            <a:avLst/>
          </a:prstGeom>
        </p:spPr>
      </p:pic>
    </p:spTree>
    <p:extLst>
      <p:ext uri="{BB962C8B-B14F-4D97-AF65-F5344CB8AC3E}">
        <p14:creationId xmlns:p14="http://schemas.microsoft.com/office/powerpoint/2010/main" val="264117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88" y="1066801"/>
            <a:ext cx="9144000" cy="5799456"/>
          </a:xfrm>
          <a:prstGeom prst="rect">
            <a:avLst/>
          </a:prstGeom>
        </p:spPr>
      </p:pic>
      <p:sp>
        <p:nvSpPr>
          <p:cNvPr id="3" name="Rectangle 2"/>
          <p:cNvSpPr/>
          <p:nvPr/>
        </p:nvSpPr>
        <p:spPr>
          <a:xfrm>
            <a:off x="1219200" y="0"/>
            <a:ext cx="697370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Tired Of An Email Chain</a:t>
            </a:r>
            <a:endParaRPr lang="en-US" sz="5400" b="1" cap="none" spc="0" dirty="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97350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71600"/>
            <a:ext cx="9144000" cy="4811034"/>
          </a:xfrm>
          <a:prstGeom prst="rect">
            <a:avLst/>
          </a:prstGeom>
        </p:spPr>
      </p:pic>
      <p:sp>
        <p:nvSpPr>
          <p:cNvPr id="3" name="Rectangle 2"/>
          <p:cNvSpPr/>
          <p:nvPr/>
        </p:nvSpPr>
        <p:spPr>
          <a:xfrm>
            <a:off x="1310776" y="228600"/>
            <a:ext cx="569691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Love “Assistant.to”</a:t>
            </a:r>
            <a:endParaRPr lang="en-US" sz="5400" b="1" cap="none" spc="0" dirty="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41570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82" y="0"/>
            <a:ext cx="9003236" cy="6858000"/>
          </a:xfrm>
          <a:prstGeom prst="rect">
            <a:avLst/>
          </a:prstGeom>
        </p:spPr>
      </p:pic>
    </p:spTree>
    <p:extLst>
      <p:ext uri="{BB962C8B-B14F-4D97-AF65-F5344CB8AC3E}">
        <p14:creationId xmlns:p14="http://schemas.microsoft.com/office/powerpoint/2010/main" val="16194648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492716"/>
          </a:xfrm>
          <a:prstGeom prst="rect">
            <a:avLst/>
          </a:prstGeom>
          <a:noFill/>
        </p:spPr>
        <p:txBody>
          <a:bodyPr wrap="square" rtlCol="0">
            <a:spAutoFit/>
          </a:bodyPr>
          <a:lstStyle/>
          <a:p>
            <a:pPr algn="ctr"/>
            <a:r>
              <a:rPr lang="en-US" sz="4400" dirty="0" smtClean="0"/>
              <a:t>Join Our Private Facebook Group</a:t>
            </a:r>
          </a:p>
          <a:p>
            <a:pPr algn="ctr"/>
            <a:endParaRPr lang="en-US" sz="1100" dirty="0"/>
          </a:p>
          <a:p>
            <a:pPr algn="ctr"/>
            <a:r>
              <a:rPr lang="en-US" sz="3600" dirty="0" smtClean="0"/>
              <a:t>www.facebook.com/groups/agentmastermind</a:t>
            </a:r>
            <a:endParaRPr lang="en-US" sz="3600" dirty="0"/>
          </a:p>
        </p:txBody>
      </p:sp>
      <p:pic>
        <p:nvPicPr>
          <p:cNvPr id="4" name="Picture 3"/>
          <p:cNvPicPr>
            <a:picLocks noChangeAspect="1"/>
          </p:cNvPicPr>
          <p:nvPr/>
        </p:nvPicPr>
        <p:blipFill>
          <a:blip r:embed="rId2"/>
          <a:stretch>
            <a:fillRect/>
          </a:stretch>
        </p:blipFill>
        <p:spPr>
          <a:xfrm rot="21284967">
            <a:off x="4670917" y="4648082"/>
            <a:ext cx="1689120" cy="573938"/>
          </a:xfrm>
          <a:prstGeom prst="rect">
            <a:avLst/>
          </a:prstGeom>
        </p:spPr>
      </p:pic>
      <p:pic>
        <p:nvPicPr>
          <p:cNvPr id="5" name="Picture 4"/>
          <p:cNvPicPr>
            <a:picLocks noChangeAspect="1"/>
          </p:cNvPicPr>
          <p:nvPr/>
        </p:nvPicPr>
        <p:blipFill>
          <a:blip r:embed="rId3"/>
          <a:stretch>
            <a:fillRect/>
          </a:stretch>
        </p:blipFill>
        <p:spPr>
          <a:xfrm>
            <a:off x="381000" y="1828800"/>
            <a:ext cx="8534400" cy="4872789"/>
          </a:xfrm>
          <a:prstGeom prst="rect">
            <a:avLst/>
          </a:prstGeom>
        </p:spPr>
      </p:pic>
    </p:spTree>
    <p:extLst>
      <p:ext uri="{BB962C8B-B14F-4D97-AF65-F5344CB8AC3E}">
        <p14:creationId xmlns:p14="http://schemas.microsoft.com/office/powerpoint/2010/main" val="1638464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2797"/>
            <a:ext cx="9144000" cy="6092406"/>
          </a:xfrm>
          <a:prstGeom prst="rect">
            <a:avLst/>
          </a:prstGeom>
        </p:spPr>
      </p:pic>
    </p:spTree>
    <p:extLst>
      <p:ext uri="{BB962C8B-B14F-4D97-AF65-F5344CB8AC3E}">
        <p14:creationId xmlns:p14="http://schemas.microsoft.com/office/powerpoint/2010/main" val="1096640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noFill/>
        </p:spPr>
        <p:txBody>
          <a:bodyPr wrap="square" rtlCol="0">
            <a:spAutoFit/>
          </a:bodyPr>
          <a:lstStyle/>
          <a:p>
            <a:pPr algn="ctr"/>
            <a:r>
              <a:rPr lang="en-US" sz="5400" dirty="0" smtClean="0"/>
              <a:t>Challenge For You</a:t>
            </a:r>
            <a:endParaRPr lang="en-US" sz="5400" dirty="0"/>
          </a:p>
        </p:txBody>
      </p:sp>
      <p:pic>
        <p:nvPicPr>
          <p:cNvPr id="4" name="Picture 3"/>
          <p:cNvPicPr>
            <a:picLocks noChangeAspect="1"/>
          </p:cNvPicPr>
          <p:nvPr/>
        </p:nvPicPr>
        <p:blipFill>
          <a:blip r:embed="rId2"/>
          <a:stretch>
            <a:fillRect/>
          </a:stretch>
        </p:blipFill>
        <p:spPr>
          <a:xfrm>
            <a:off x="2362200" y="1219200"/>
            <a:ext cx="4445000" cy="4445000"/>
          </a:xfrm>
          <a:prstGeom prst="rect">
            <a:avLst/>
          </a:prstGeom>
        </p:spPr>
      </p:pic>
      <p:pic>
        <p:nvPicPr>
          <p:cNvPr id="6" name="Picture 5"/>
          <p:cNvPicPr>
            <a:picLocks noChangeAspect="1"/>
          </p:cNvPicPr>
          <p:nvPr/>
        </p:nvPicPr>
        <p:blipFill>
          <a:blip r:embed="rId3"/>
          <a:stretch>
            <a:fillRect/>
          </a:stretch>
        </p:blipFill>
        <p:spPr>
          <a:xfrm>
            <a:off x="2133600" y="1295400"/>
            <a:ext cx="5003800" cy="5003800"/>
          </a:xfrm>
          <a:prstGeom prst="rect">
            <a:avLst/>
          </a:prstGeom>
        </p:spPr>
      </p:pic>
      <p:sp>
        <p:nvSpPr>
          <p:cNvPr id="7" name="Rectangle 6"/>
          <p:cNvSpPr/>
          <p:nvPr/>
        </p:nvSpPr>
        <p:spPr>
          <a:xfrm>
            <a:off x="227630" y="5791200"/>
            <a:ext cx="903733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Turn Off All Your Notifications!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394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 y="0"/>
            <a:ext cx="8478203" cy="6858000"/>
          </a:xfrm>
          <a:prstGeom prst="rect">
            <a:avLst/>
          </a:prstGeom>
        </p:spPr>
      </p:pic>
      <p:pic>
        <p:nvPicPr>
          <p:cNvPr id="3" name="Picture 2"/>
          <p:cNvPicPr>
            <a:picLocks noChangeAspect="1"/>
          </p:cNvPicPr>
          <p:nvPr/>
        </p:nvPicPr>
        <p:blipFill>
          <a:blip r:embed="rId3"/>
          <a:stretch>
            <a:fillRect/>
          </a:stretch>
        </p:blipFill>
        <p:spPr>
          <a:xfrm>
            <a:off x="1219200" y="533400"/>
            <a:ext cx="6832600" cy="6832600"/>
          </a:xfrm>
          <a:prstGeom prst="rect">
            <a:avLst/>
          </a:prstGeom>
        </p:spPr>
      </p:pic>
    </p:spTree>
    <p:extLst>
      <p:ext uri="{BB962C8B-B14F-4D97-AF65-F5344CB8AC3E}">
        <p14:creationId xmlns:p14="http://schemas.microsoft.com/office/powerpoint/2010/main" val="20998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0810"/>
            <a:ext cx="8077200" cy="762000"/>
          </a:xfrm>
          <a:prstGeom prst="rect">
            <a:avLst/>
          </a:prstGeom>
        </p:spPr>
        <p:txBody>
          <a:bodyPr/>
          <a:lstStyle/>
          <a:p>
            <a:pPr algn="ctr" fontAlgn="auto">
              <a:spcAft>
                <a:spcPts val="0"/>
              </a:spcAft>
              <a:defRPr/>
            </a:pPr>
            <a:r>
              <a:rPr lang="en-US" sz="4600" b="1" dirty="0">
                <a:solidFill>
                  <a:schemeClr val="tx2"/>
                </a:solidFill>
                <a:effectLst>
                  <a:outerShdw blurRad="31750" dist="25400" dir="5400000" algn="tl" rotWithShape="0">
                    <a:srgbClr val="000000">
                      <a:alpha val="25000"/>
                    </a:srgbClr>
                  </a:outerShdw>
                </a:effectLst>
                <a:latin typeface="+mj-lt"/>
                <a:ea typeface="+mj-ea"/>
                <a:cs typeface="+mj-cs"/>
              </a:rPr>
              <a:t>           Why Gmail?</a:t>
            </a:r>
          </a:p>
        </p:txBody>
      </p:sp>
      <p:sp>
        <p:nvSpPr>
          <p:cNvPr id="8" name="Rectangle 3"/>
          <p:cNvSpPr txBox="1">
            <a:spLocks noChangeArrowheads="1"/>
          </p:cNvSpPr>
          <p:nvPr/>
        </p:nvSpPr>
        <p:spPr bwMode="auto">
          <a:xfrm>
            <a:off x="381000" y="914400"/>
            <a:ext cx="8458200" cy="4648200"/>
          </a:xfrm>
          <a:prstGeom prst="rect">
            <a:avLst/>
          </a:prstGeom>
          <a:noFill/>
          <a:ln w="9525">
            <a:noFill/>
            <a:miter lim="800000"/>
            <a:headEnd/>
            <a:tailEnd/>
          </a:ln>
        </p:spPr>
        <p:txBody>
          <a:bodyPr/>
          <a:lstStyle/>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Automatically </a:t>
            </a:r>
            <a:r>
              <a:rPr lang="en-US" sz="2000" dirty="0" smtClean="0">
                <a:latin typeface="Lucida Sans Unicode" pitchFamily="34" charset="0"/>
              </a:rPr>
              <a:t>puts </a:t>
            </a:r>
            <a:r>
              <a:rPr lang="en-US" sz="2000" dirty="0">
                <a:latin typeface="Lucida Sans Unicode" pitchFamily="34" charset="0"/>
              </a:rPr>
              <a:t>e</a:t>
            </a:r>
            <a:r>
              <a:rPr lang="en-US" sz="2000" dirty="0" smtClean="0">
                <a:latin typeface="Lucida Sans Unicode" pitchFamily="34" charset="0"/>
              </a:rPr>
              <a:t>veryone you email </a:t>
            </a:r>
            <a:r>
              <a:rPr lang="en-US" sz="2000" dirty="0">
                <a:latin typeface="Lucida Sans Unicode" pitchFamily="34" charset="0"/>
              </a:rPr>
              <a:t>in your c</a:t>
            </a:r>
            <a:r>
              <a:rPr lang="en-US" sz="2000" dirty="0" smtClean="0">
                <a:latin typeface="Lucida Sans Unicode" pitchFamily="34" charset="0"/>
              </a:rPr>
              <a:t>ontacts</a:t>
            </a: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Share your Gmail login so someone else can manage it</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Calendar </a:t>
            </a:r>
            <a:r>
              <a:rPr lang="en-US" sz="2000" dirty="0" smtClean="0">
                <a:latin typeface="Lucida Sans Unicode" pitchFamily="34" charset="0"/>
              </a:rPr>
              <a:t>is </a:t>
            </a:r>
            <a:r>
              <a:rPr lang="en-US" sz="2000" dirty="0">
                <a:latin typeface="Lucida Sans Unicode" pitchFamily="34" charset="0"/>
              </a:rPr>
              <a:t>in the </a:t>
            </a:r>
            <a:r>
              <a:rPr lang="en-US" sz="2000" dirty="0" smtClean="0">
                <a:latin typeface="Lucida Sans Unicode" pitchFamily="34" charset="0"/>
              </a:rPr>
              <a:t>clouds that others can manage</a:t>
            </a: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Can share calendar with anyone and everyone</a:t>
            </a: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Appointment notices sent to others for on time appointments </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Tasks list is in the clouds</a:t>
            </a: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Filters so you can delegate 99% of your inbox</a:t>
            </a: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Filters to remove the </a:t>
            </a:r>
            <a:r>
              <a:rPr lang="en-US" sz="2000" dirty="0" smtClean="0">
                <a:latin typeface="Lucida Sans Unicode" pitchFamily="34" charset="0"/>
              </a:rPr>
              <a:t>garbage/spam/delegate </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Documents </a:t>
            </a:r>
            <a:r>
              <a:rPr lang="en-US" sz="2000" dirty="0">
                <a:latin typeface="Lucida Sans Unicode" pitchFamily="34" charset="0"/>
              </a:rPr>
              <a:t>are in the clouds</a:t>
            </a: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Have all your emails come to one email</a:t>
            </a: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Send from any email you wish</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Tons of storage</a:t>
            </a: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Can </a:t>
            </a:r>
            <a:r>
              <a:rPr lang="en-US" sz="2000" dirty="0" smtClean="0">
                <a:latin typeface="Lucida Sans Unicode" pitchFamily="34" charset="0"/>
              </a:rPr>
              <a:t>archive </a:t>
            </a:r>
            <a:r>
              <a:rPr lang="en-US" sz="2000" dirty="0">
                <a:latin typeface="Lucida Sans Unicode" pitchFamily="34" charset="0"/>
              </a:rPr>
              <a:t>old </a:t>
            </a:r>
            <a:r>
              <a:rPr lang="en-US" sz="2000" dirty="0" smtClean="0">
                <a:latin typeface="Lucida Sans Unicode" pitchFamily="34" charset="0"/>
              </a:rPr>
              <a:t>emails, not delete (</a:t>
            </a:r>
            <a:r>
              <a:rPr lang="en-US" sz="2000" dirty="0" smtClean="0">
                <a:solidFill>
                  <a:srgbClr val="FF0000"/>
                </a:solidFill>
                <a:latin typeface="Lucida Sans Unicode" pitchFamily="34" charset="0"/>
              </a:rPr>
              <a:t>Get them out of view</a:t>
            </a:r>
            <a:r>
              <a:rPr lang="en-US" sz="2000" dirty="0" smtClean="0">
                <a:latin typeface="Lucida Sans Unicode" pitchFamily="34" charset="0"/>
              </a:rPr>
              <a:t>)</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Use G</a:t>
            </a:r>
            <a:r>
              <a:rPr lang="en-US" sz="2000" dirty="0" smtClean="0">
                <a:latin typeface="Lucida Sans Unicode" pitchFamily="34" charset="0"/>
              </a:rPr>
              <a:t>mail </a:t>
            </a:r>
            <a:r>
              <a:rPr lang="en-US" sz="2000" dirty="0">
                <a:latin typeface="Lucida Sans Unicode" pitchFamily="34" charset="0"/>
              </a:rPr>
              <a:t>for </a:t>
            </a:r>
            <a:r>
              <a:rPr lang="en-US" sz="2000" dirty="0" smtClean="0">
                <a:latin typeface="Lucida Sans Unicode" pitchFamily="34" charset="0"/>
              </a:rPr>
              <a:t>farming/marketing </a:t>
            </a:r>
            <a:r>
              <a:rPr lang="en-US" sz="2000" dirty="0" smtClean="0">
                <a:latin typeface="Lucida Sans Unicode" pitchFamily="34" charset="0"/>
                <a:hlinkClick r:id="rId3"/>
              </a:rPr>
              <a:t>autumnwoods@gmail.com</a:t>
            </a:r>
            <a:r>
              <a:rPr lang="en-US" sz="2000" dirty="0" smtClean="0">
                <a:latin typeface="Lucida Sans Unicode" pitchFamily="34" charset="0"/>
              </a:rPr>
              <a:t> </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smtClean="0">
                <a:latin typeface="Lucida Sans Unicode" pitchFamily="34" charset="0"/>
              </a:rPr>
              <a:t>Same search function as Google</a:t>
            </a:r>
            <a:endParaRPr lang="en-US" sz="20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Multiple emails</a:t>
            </a: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Canned </a:t>
            </a:r>
            <a:r>
              <a:rPr lang="en-US" sz="2000" dirty="0" smtClean="0">
                <a:latin typeface="Lucida Sans Unicode" pitchFamily="34" charset="0"/>
              </a:rPr>
              <a:t>response </a:t>
            </a:r>
            <a:r>
              <a:rPr lang="en-US" sz="2000" dirty="0">
                <a:latin typeface="Lucida Sans Unicode" pitchFamily="34" charset="0"/>
              </a:rPr>
              <a:t>for quick response, less time in email inbox.</a:t>
            </a:r>
          </a:p>
          <a:p>
            <a:pPr marL="365125" indent="-255588">
              <a:lnSpc>
                <a:spcPct val="80000"/>
              </a:lnSpc>
              <a:spcBef>
                <a:spcPts val="400"/>
              </a:spcBef>
              <a:buClr>
                <a:schemeClr val="accent1"/>
              </a:buClr>
              <a:buSzPct val="68000"/>
              <a:buFont typeface="Wingdings 3" pitchFamily="18" charset="2"/>
              <a:buChar char=""/>
            </a:pPr>
            <a:r>
              <a:rPr lang="en-US" sz="2000" dirty="0">
                <a:latin typeface="Lucida Sans Unicode" pitchFamily="34" charset="0"/>
              </a:rPr>
              <a:t>And so much more. </a:t>
            </a:r>
            <a:endParaRPr lang="en-US" sz="1300"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endParaRPr lang="en-US" sz="1300" dirty="0">
              <a:latin typeface="Lucida Sans Unicode" pitchFamily="34" charset="0"/>
            </a:endParaRPr>
          </a:p>
          <a:p>
            <a:pPr marL="365125" indent="-255588">
              <a:lnSpc>
                <a:spcPct val="80000"/>
              </a:lnSpc>
              <a:spcBef>
                <a:spcPts val="400"/>
              </a:spcBef>
              <a:buClr>
                <a:schemeClr val="accent1"/>
              </a:buClr>
              <a:buSzPct val="68000"/>
              <a:buFont typeface="Wingdings" pitchFamily="2" charset="2"/>
              <a:buNone/>
            </a:pPr>
            <a:r>
              <a:rPr lang="en-US" sz="2800" b="1" dirty="0">
                <a:solidFill>
                  <a:schemeClr val="bg1"/>
                </a:solidFill>
                <a:latin typeface="Lucida Sans Unicode" pitchFamily="34" charset="0"/>
              </a:rPr>
              <a:t>          </a:t>
            </a:r>
            <a:r>
              <a:rPr lang="en-US" sz="2800" b="1" dirty="0" smtClean="0">
                <a:solidFill>
                  <a:schemeClr val="bg1"/>
                </a:solidFill>
                <a:latin typeface="Lucida Sans Unicode" pitchFamily="34" charset="0"/>
              </a:rPr>
              <a:t>         </a:t>
            </a:r>
            <a:r>
              <a:rPr lang="en-US" sz="2800" b="1" dirty="0" smtClean="0">
                <a:solidFill>
                  <a:srgbClr val="FF0000"/>
                </a:solidFill>
                <a:latin typeface="Lucida Sans Unicode" pitchFamily="34" charset="0"/>
              </a:rPr>
              <a:t>Lets </a:t>
            </a:r>
            <a:r>
              <a:rPr lang="en-US" sz="2800" b="1" dirty="0">
                <a:solidFill>
                  <a:srgbClr val="FF0000"/>
                </a:solidFill>
                <a:latin typeface="Lucida Sans Unicode" pitchFamily="34" charset="0"/>
              </a:rPr>
              <a:t>Get Started!!!!</a:t>
            </a:r>
          </a:p>
          <a:p>
            <a:pPr marL="365125" indent="-255588">
              <a:lnSpc>
                <a:spcPct val="80000"/>
              </a:lnSpc>
              <a:spcBef>
                <a:spcPts val="400"/>
              </a:spcBef>
              <a:buClr>
                <a:schemeClr val="accent1"/>
              </a:buClr>
              <a:buSzPct val="68000"/>
              <a:buFont typeface="Wingdings 3" pitchFamily="18" charset="2"/>
              <a:buChar char=""/>
            </a:pPr>
            <a:endParaRPr lang="en-US" b="1" dirty="0">
              <a:latin typeface="Lucida Sans Unicode" pitchFamily="34" charset="0"/>
            </a:endParaRPr>
          </a:p>
          <a:p>
            <a:pPr marL="365125" indent="-255588">
              <a:lnSpc>
                <a:spcPct val="80000"/>
              </a:lnSpc>
              <a:spcBef>
                <a:spcPts val="400"/>
              </a:spcBef>
              <a:buClr>
                <a:schemeClr val="accent1"/>
              </a:buClr>
              <a:buSzPct val="68000"/>
              <a:buFont typeface="Wingdings 3" pitchFamily="18" charset="2"/>
              <a:buChar char=""/>
            </a:pPr>
            <a:endParaRPr lang="en-US" sz="900" dirty="0">
              <a:latin typeface="Lucida Sans Unicode" pitchFamily="34" charset="0"/>
            </a:endParaRPr>
          </a:p>
          <a:p>
            <a:pPr marL="365125" indent="-255588" algn="ctr">
              <a:lnSpc>
                <a:spcPct val="80000"/>
              </a:lnSpc>
              <a:buClr>
                <a:schemeClr val="accent1"/>
              </a:buClr>
              <a:buSzPct val="68000"/>
              <a:buFont typeface="Wingdings" pitchFamily="2" charset="2"/>
              <a:buNone/>
            </a:pPr>
            <a:r>
              <a:rPr lang="en-US" sz="900" dirty="0">
                <a:latin typeface="Lucida Sans Unicode" pitchFamily="34" charset="0"/>
              </a:rPr>
              <a:t/>
            </a:r>
            <a:br>
              <a:rPr lang="en-US" sz="900" dirty="0">
                <a:latin typeface="Lucida Sans Unicode" pitchFamily="34" charset="0"/>
              </a:rPr>
            </a:br>
            <a:endParaRPr lang="en-US" sz="900" dirty="0">
              <a:latin typeface="Lucida Sans Unicode" pitchFamily="34" charset="0"/>
            </a:endParaRPr>
          </a:p>
        </p:txBody>
      </p:sp>
    </p:spTree>
    <p:extLst>
      <p:ext uri="{BB962C8B-B14F-4D97-AF65-F5344CB8AC3E}">
        <p14:creationId xmlns:p14="http://schemas.microsoft.com/office/powerpoint/2010/main" val="232219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2" end="22"/>
                                            </p:txEl>
                                          </p:spTgt>
                                        </p:tgtEl>
                                        <p:attrNameLst>
                                          <p:attrName>style.visibility</p:attrName>
                                        </p:attrNameLst>
                                      </p:cBhvr>
                                      <p:to>
                                        <p:strVal val="visible"/>
                                      </p:to>
                                    </p:set>
                                    <p:animEffect transition="in" filter="blinds(horizontal)">
                                      <p:cBhvr>
                                        <p:cTn id="11" dur="500"/>
                                        <p:tgtEl>
                                          <p:spTgt spid="8">
                                            <p:txEl>
                                              <p:pRg st="22" end="2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blinds(horizontal)">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blinds(horizontal)">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linds(horizontal)">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blinds(horizontal)">
                                      <p:cBhvr>
                                        <p:cTn id="36" dur="500"/>
                                        <p:tgtEl>
                                          <p:spTgt spid="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blinds(horizontal)">
                                      <p:cBhvr>
                                        <p:cTn id="41" dur="500"/>
                                        <p:tgtEl>
                                          <p:spTgt spid="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8">
                                            <p:txEl>
                                              <p:pRg st="6" end="6"/>
                                            </p:txEl>
                                          </p:spTgt>
                                        </p:tgtEl>
                                        <p:attrNameLst>
                                          <p:attrName>style.visibility</p:attrName>
                                        </p:attrNameLst>
                                      </p:cBhvr>
                                      <p:to>
                                        <p:strVal val="visible"/>
                                      </p:to>
                                    </p:set>
                                    <p:animEffect transition="in" filter="blinds(horizontal)">
                                      <p:cBhvr>
                                        <p:cTn id="46" dur="500"/>
                                        <p:tgtEl>
                                          <p:spTgt spid="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blinds(horizontal)">
                                      <p:cBhvr>
                                        <p:cTn id="51" dur="500"/>
                                        <p:tgtEl>
                                          <p:spTgt spid="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blinds(horizontal)">
                                      <p:cBhvr>
                                        <p:cTn id="56" dur="500"/>
                                        <p:tgtEl>
                                          <p:spTgt spid="8">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blinds(horizontal)">
                                      <p:cBhvr>
                                        <p:cTn id="61" dur="500"/>
                                        <p:tgtEl>
                                          <p:spTgt spid="8">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blinds(horizontal)">
                                      <p:cBhvr>
                                        <p:cTn id="66" dur="500"/>
                                        <p:tgtEl>
                                          <p:spTgt spid="8">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8">
                                            <p:txEl>
                                              <p:pRg st="11" end="11"/>
                                            </p:txEl>
                                          </p:spTgt>
                                        </p:tgtEl>
                                        <p:attrNameLst>
                                          <p:attrName>style.visibility</p:attrName>
                                        </p:attrNameLst>
                                      </p:cBhvr>
                                      <p:to>
                                        <p:strVal val="visible"/>
                                      </p:to>
                                    </p:set>
                                    <p:animEffect transition="in" filter="blinds(horizontal)">
                                      <p:cBhvr>
                                        <p:cTn id="71" dur="500"/>
                                        <p:tgtEl>
                                          <p:spTgt spid="8">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8">
                                            <p:txEl>
                                              <p:pRg st="12" end="12"/>
                                            </p:txEl>
                                          </p:spTgt>
                                        </p:tgtEl>
                                        <p:attrNameLst>
                                          <p:attrName>style.visibility</p:attrName>
                                        </p:attrNameLst>
                                      </p:cBhvr>
                                      <p:to>
                                        <p:strVal val="visible"/>
                                      </p:to>
                                    </p:set>
                                    <p:animEffect transition="in" filter="blinds(horizontal)">
                                      <p:cBhvr>
                                        <p:cTn id="76" dur="500"/>
                                        <p:tgtEl>
                                          <p:spTgt spid="8">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8">
                                            <p:txEl>
                                              <p:pRg st="13" end="13"/>
                                            </p:txEl>
                                          </p:spTgt>
                                        </p:tgtEl>
                                        <p:attrNameLst>
                                          <p:attrName>style.visibility</p:attrName>
                                        </p:attrNameLst>
                                      </p:cBhvr>
                                      <p:to>
                                        <p:strVal val="visible"/>
                                      </p:to>
                                    </p:set>
                                    <p:animEffect transition="in" filter="blinds(horizontal)">
                                      <p:cBhvr>
                                        <p:cTn id="81" dur="500"/>
                                        <p:tgtEl>
                                          <p:spTgt spid="8">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8">
                                            <p:txEl>
                                              <p:pRg st="14" end="14"/>
                                            </p:txEl>
                                          </p:spTgt>
                                        </p:tgtEl>
                                        <p:attrNameLst>
                                          <p:attrName>style.visibility</p:attrName>
                                        </p:attrNameLst>
                                      </p:cBhvr>
                                      <p:to>
                                        <p:strVal val="visible"/>
                                      </p:to>
                                    </p:set>
                                    <p:animEffect transition="in" filter="blinds(horizontal)">
                                      <p:cBhvr>
                                        <p:cTn id="86" dur="500"/>
                                        <p:tgtEl>
                                          <p:spTgt spid="8">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8">
                                            <p:txEl>
                                              <p:pRg st="15" end="15"/>
                                            </p:txEl>
                                          </p:spTgt>
                                        </p:tgtEl>
                                        <p:attrNameLst>
                                          <p:attrName>style.visibility</p:attrName>
                                        </p:attrNameLst>
                                      </p:cBhvr>
                                      <p:to>
                                        <p:strVal val="visible"/>
                                      </p:to>
                                    </p:set>
                                    <p:animEffect transition="in" filter="blinds(horizontal)">
                                      <p:cBhvr>
                                        <p:cTn id="91" dur="500"/>
                                        <p:tgtEl>
                                          <p:spTgt spid="8">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8">
                                            <p:txEl>
                                              <p:pRg st="16" end="16"/>
                                            </p:txEl>
                                          </p:spTgt>
                                        </p:tgtEl>
                                        <p:attrNameLst>
                                          <p:attrName>style.visibility</p:attrName>
                                        </p:attrNameLst>
                                      </p:cBhvr>
                                      <p:to>
                                        <p:strVal val="visible"/>
                                      </p:to>
                                    </p:set>
                                    <p:animEffect transition="in" filter="blinds(horizontal)">
                                      <p:cBhvr>
                                        <p:cTn id="96" dur="500"/>
                                        <p:tgtEl>
                                          <p:spTgt spid="8">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8">
                                            <p:txEl>
                                              <p:pRg st="17" end="17"/>
                                            </p:txEl>
                                          </p:spTgt>
                                        </p:tgtEl>
                                        <p:attrNameLst>
                                          <p:attrName>style.visibility</p:attrName>
                                        </p:attrNameLst>
                                      </p:cBhvr>
                                      <p:to>
                                        <p:strVal val="visible"/>
                                      </p:to>
                                    </p:set>
                                    <p:animEffect transition="in" filter="blinds(horizontal)">
                                      <p:cBhvr>
                                        <p:cTn id="101" dur="500"/>
                                        <p:tgtEl>
                                          <p:spTgt spid="8">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8">
                                            <p:txEl>
                                              <p:pRg st="19" end="19"/>
                                            </p:txEl>
                                          </p:spTgt>
                                        </p:tgtEl>
                                        <p:attrNameLst>
                                          <p:attrName>style.visibility</p:attrName>
                                        </p:attrNameLst>
                                      </p:cBhvr>
                                      <p:to>
                                        <p:strVal val="visible"/>
                                      </p:to>
                                    </p:set>
                                    <p:animEffect transition="in" filter="blinds(horizontal)">
                                      <p:cBhvr>
                                        <p:cTn id="106" dur="500"/>
                                        <p:tgtEl>
                                          <p:spTgt spid="8">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1549</TotalTime>
  <Words>995</Words>
  <Application>Microsoft Macintosh PowerPoint</Application>
  <PresentationFormat>On-screen Show (4:3)</PresentationFormat>
  <Paragraphs>127</Paragraphs>
  <Slides>54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Calibri</vt:lpstr>
      <vt:lpstr>Lucida Sans Unicode</vt:lpstr>
      <vt:lpstr>Wingdings</vt:lpstr>
      <vt:lpstr>Wingdings 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dc:creator>
  <cp:lastModifiedBy>Scott Hudspeth</cp:lastModifiedBy>
  <cp:revision>85</cp:revision>
  <dcterms:created xsi:type="dcterms:W3CDTF">2013-01-07T01:51:03Z</dcterms:created>
  <dcterms:modified xsi:type="dcterms:W3CDTF">2017-12-12T18:49:48Z</dcterms:modified>
</cp:coreProperties>
</file>