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36"/>
  </p:notesMasterIdLst>
  <p:sldIdLst>
    <p:sldId id="256" r:id="rId2"/>
    <p:sldId id="322" r:id="rId3"/>
    <p:sldId id="323" r:id="rId4"/>
    <p:sldId id="257" r:id="rId5"/>
    <p:sldId id="258" r:id="rId6"/>
    <p:sldId id="259" r:id="rId7"/>
    <p:sldId id="260" r:id="rId8"/>
    <p:sldId id="283" r:id="rId9"/>
    <p:sldId id="277" r:id="rId10"/>
    <p:sldId id="287" r:id="rId11"/>
    <p:sldId id="261" r:id="rId12"/>
    <p:sldId id="262" r:id="rId13"/>
    <p:sldId id="285" r:id="rId14"/>
    <p:sldId id="286" r:id="rId15"/>
    <p:sldId id="263" r:id="rId16"/>
    <p:sldId id="265" r:id="rId17"/>
    <p:sldId id="269" r:id="rId18"/>
    <p:sldId id="268" r:id="rId19"/>
    <p:sldId id="280" r:id="rId20"/>
    <p:sldId id="267" r:id="rId21"/>
    <p:sldId id="270" r:id="rId22"/>
    <p:sldId id="278" r:id="rId23"/>
    <p:sldId id="266" r:id="rId24"/>
    <p:sldId id="324" r:id="rId25"/>
    <p:sldId id="271" r:id="rId26"/>
    <p:sldId id="279" r:id="rId27"/>
    <p:sldId id="273" r:id="rId28"/>
    <p:sldId id="274" r:id="rId29"/>
    <p:sldId id="275" r:id="rId30"/>
    <p:sldId id="282" r:id="rId31"/>
    <p:sldId id="288" r:id="rId32"/>
    <p:sldId id="281" r:id="rId33"/>
    <p:sldId id="325" r:id="rId34"/>
    <p:sldId id="28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81"/>
    <p:restoredTop sz="94626"/>
  </p:normalViewPr>
  <p:slideViewPr>
    <p:cSldViewPr snapToGrid="0" snapToObjects="1">
      <p:cViewPr varScale="1">
        <p:scale>
          <a:sx n="121" d="100"/>
          <a:sy n="121" d="100"/>
        </p:scale>
        <p:origin x="4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66185E-148E-4C3C-91AB-1BC62E8D429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F8A35F3-9CEC-44F2-A25E-D62FED5207E6}">
      <dgm:prSet/>
      <dgm:spPr/>
      <dgm:t>
        <a:bodyPr/>
        <a:lstStyle/>
        <a:p>
          <a:r>
            <a:rPr lang="en-US"/>
            <a:t>Go</a:t>
          </a:r>
        </a:p>
      </dgm:t>
    </dgm:pt>
    <dgm:pt modelId="{8EE28D31-C367-4D13-B46D-BC30052B888F}" type="parTrans" cxnId="{5DEDA4DF-08A6-4623-9842-1BFE2995271A}">
      <dgm:prSet/>
      <dgm:spPr/>
      <dgm:t>
        <a:bodyPr/>
        <a:lstStyle/>
        <a:p>
          <a:endParaRPr lang="en-US"/>
        </a:p>
      </dgm:t>
    </dgm:pt>
    <dgm:pt modelId="{04EB532A-7416-49BC-9F8B-4DD0650FB6C5}" type="sibTrans" cxnId="{5DEDA4DF-08A6-4623-9842-1BFE2995271A}">
      <dgm:prSet/>
      <dgm:spPr/>
      <dgm:t>
        <a:bodyPr/>
        <a:lstStyle/>
        <a:p>
          <a:endParaRPr lang="en-US"/>
        </a:p>
      </dgm:t>
    </dgm:pt>
    <dgm:pt modelId="{76BFD27F-82FB-614B-9C35-4BDA58C204BC}" type="pres">
      <dgm:prSet presAssocID="{9966185E-148E-4C3C-91AB-1BC62E8D4297}" presName="linear" presStyleCnt="0">
        <dgm:presLayoutVars>
          <dgm:animLvl val="lvl"/>
          <dgm:resizeHandles val="exact"/>
        </dgm:presLayoutVars>
      </dgm:prSet>
      <dgm:spPr/>
    </dgm:pt>
    <dgm:pt modelId="{C7D68520-2936-DB48-947C-66C895FD93BD}" type="pres">
      <dgm:prSet presAssocID="{3F8A35F3-9CEC-44F2-A25E-D62FED5207E6}" presName="parentText" presStyleLbl="node1" presStyleIdx="0" presStyleCnt="1">
        <dgm:presLayoutVars>
          <dgm:chMax val="0"/>
          <dgm:bulletEnabled val="1"/>
        </dgm:presLayoutVars>
      </dgm:prSet>
      <dgm:spPr/>
    </dgm:pt>
  </dgm:ptLst>
  <dgm:cxnLst>
    <dgm:cxn modelId="{4730D575-508D-5147-8533-3BBD61A669E9}" type="presOf" srcId="{3F8A35F3-9CEC-44F2-A25E-D62FED5207E6}" destId="{C7D68520-2936-DB48-947C-66C895FD93BD}" srcOrd="0" destOrd="0" presId="urn:microsoft.com/office/officeart/2005/8/layout/vList2"/>
    <dgm:cxn modelId="{3DCEE3A6-470D-D546-8A43-F262B4188A9A}" type="presOf" srcId="{9966185E-148E-4C3C-91AB-1BC62E8D4297}" destId="{76BFD27F-82FB-614B-9C35-4BDA58C204BC}" srcOrd="0" destOrd="0" presId="urn:microsoft.com/office/officeart/2005/8/layout/vList2"/>
    <dgm:cxn modelId="{5DEDA4DF-08A6-4623-9842-1BFE2995271A}" srcId="{9966185E-148E-4C3C-91AB-1BC62E8D4297}" destId="{3F8A35F3-9CEC-44F2-A25E-D62FED5207E6}" srcOrd="0" destOrd="0" parTransId="{8EE28D31-C367-4D13-B46D-BC30052B888F}" sibTransId="{04EB532A-7416-49BC-9F8B-4DD0650FB6C5}"/>
    <dgm:cxn modelId="{7AAD3EAA-894B-9143-97C5-10B64593C5A1}" type="presParOf" srcId="{76BFD27F-82FB-614B-9C35-4BDA58C204BC}" destId="{C7D68520-2936-DB48-947C-66C895FD93B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4EAE79-0621-4D88-A25C-52BB3EA5D7C9}"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B34B579A-77DF-492B-A970-50BBEE7CDA89}">
      <dgm:prSet/>
      <dgm:spPr/>
      <dgm:t>
        <a:bodyPr/>
        <a:lstStyle/>
        <a:p>
          <a:r>
            <a:rPr lang="en-US"/>
            <a:t>Consultant / 1%</a:t>
          </a:r>
        </a:p>
      </dgm:t>
    </dgm:pt>
    <dgm:pt modelId="{DE08EE23-368C-4813-935B-EB62A7110867}" type="parTrans" cxnId="{063D0A75-16F7-43F0-9811-A4DF8EDC170F}">
      <dgm:prSet/>
      <dgm:spPr/>
      <dgm:t>
        <a:bodyPr/>
        <a:lstStyle/>
        <a:p>
          <a:endParaRPr lang="en-US"/>
        </a:p>
      </dgm:t>
    </dgm:pt>
    <dgm:pt modelId="{8299A167-2693-41DB-BDD0-4CD697005D28}" type="sibTrans" cxnId="{063D0A75-16F7-43F0-9811-A4DF8EDC170F}">
      <dgm:prSet/>
      <dgm:spPr/>
      <dgm:t>
        <a:bodyPr/>
        <a:lstStyle/>
        <a:p>
          <a:endParaRPr lang="en-US"/>
        </a:p>
      </dgm:t>
    </dgm:pt>
    <dgm:pt modelId="{94AF6E39-B714-47A6-AA14-283F57D28FD7}">
      <dgm:prSet/>
      <dgm:spPr/>
      <dgm:t>
        <a:bodyPr/>
        <a:lstStyle/>
        <a:p>
          <a:r>
            <a:rPr lang="en-US"/>
            <a:t>Project Manager / 1%</a:t>
          </a:r>
        </a:p>
      </dgm:t>
    </dgm:pt>
    <dgm:pt modelId="{C92473AE-0357-4F89-B6D5-839AB9CEECDE}" type="parTrans" cxnId="{BBF31F26-1892-4D01-8D68-C36044D512EB}">
      <dgm:prSet/>
      <dgm:spPr/>
      <dgm:t>
        <a:bodyPr/>
        <a:lstStyle/>
        <a:p>
          <a:endParaRPr lang="en-US"/>
        </a:p>
      </dgm:t>
    </dgm:pt>
    <dgm:pt modelId="{F681E1FF-8C60-48C4-A833-117735D41B9C}" type="sibTrans" cxnId="{BBF31F26-1892-4D01-8D68-C36044D512EB}">
      <dgm:prSet/>
      <dgm:spPr/>
      <dgm:t>
        <a:bodyPr/>
        <a:lstStyle/>
        <a:p>
          <a:endParaRPr lang="en-US"/>
        </a:p>
      </dgm:t>
    </dgm:pt>
    <dgm:pt modelId="{5316FF9C-E9B4-40E1-8C1B-D186193BDB72}">
      <dgm:prSet/>
      <dgm:spPr/>
      <dgm:t>
        <a:bodyPr/>
        <a:lstStyle/>
        <a:p>
          <a:r>
            <a:rPr lang="en-US"/>
            <a:t>Master Communicator / 1%</a:t>
          </a:r>
        </a:p>
      </dgm:t>
    </dgm:pt>
    <dgm:pt modelId="{1B11730D-B4DC-417C-B32B-0238E085A8FB}" type="parTrans" cxnId="{F7197F7A-1E3A-487E-8AC2-ABAFF55DB011}">
      <dgm:prSet/>
      <dgm:spPr/>
      <dgm:t>
        <a:bodyPr/>
        <a:lstStyle/>
        <a:p>
          <a:endParaRPr lang="en-US"/>
        </a:p>
      </dgm:t>
    </dgm:pt>
    <dgm:pt modelId="{6B66FDA8-C703-481A-A66A-DBF995A36644}" type="sibTrans" cxnId="{F7197F7A-1E3A-487E-8AC2-ABAFF55DB011}">
      <dgm:prSet/>
      <dgm:spPr/>
      <dgm:t>
        <a:bodyPr/>
        <a:lstStyle/>
        <a:p>
          <a:endParaRPr lang="en-US"/>
        </a:p>
      </dgm:t>
    </dgm:pt>
    <dgm:pt modelId="{B61EADC1-ADBB-5F43-A14E-1C1030BD6508}" type="pres">
      <dgm:prSet presAssocID="{414EAE79-0621-4D88-A25C-52BB3EA5D7C9}" presName="vert0" presStyleCnt="0">
        <dgm:presLayoutVars>
          <dgm:dir/>
          <dgm:animOne val="branch"/>
          <dgm:animLvl val="lvl"/>
        </dgm:presLayoutVars>
      </dgm:prSet>
      <dgm:spPr/>
    </dgm:pt>
    <dgm:pt modelId="{4D118AC9-C4B9-7745-AABC-5EEA57BEED7C}" type="pres">
      <dgm:prSet presAssocID="{B34B579A-77DF-492B-A970-50BBEE7CDA89}" presName="thickLine" presStyleLbl="alignNode1" presStyleIdx="0" presStyleCnt="3"/>
      <dgm:spPr/>
    </dgm:pt>
    <dgm:pt modelId="{456368F5-8A5E-B04D-A250-BE7601570AC7}" type="pres">
      <dgm:prSet presAssocID="{B34B579A-77DF-492B-A970-50BBEE7CDA89}" presName="horz1" presStyleCnt="0"/>
      <dgm:spPr/>
    </dgm:pt>
    <dgm:pt modelId="{0C422C57-F33C-F24E-BC2A-3AECA83582FC}" type="pres">
      <dgm:prSet presAssocID="{B34B579A-77DF-492B-A970-50BBEE7CDA89}" presName="tx1" presStyleLbl="revTx" presStyleIdx="0" presStyleCnt="3"/>
      <dgm:spPr/>
    </dgm:pt>
    <dgm:pt modelId="{96052E5E-C94E-4948-A5D6-04FB0E9D0A96}" type="pres">
      <dgm:prSet presAssocID="{B34B579A-77DF-492B-A970-50BBEE7CDA89}" presName="vert1" presStyleCnt="0"/>
      <dgm:spPr/>
    </dgm:pt>
    <dgm:pt modelId="{F0271569-03B4-D846-A7EB-68FE92258325}" type="pres">
      <dgm:prSet presAssocID="{94AF6E39-B714-47A6-AA14-283F57D28FD7}" presName="thickLine" presStyleLbl="alignNode1" presStyleIdx="1" presStyleCnt="3"/>
      <dgm:spPr/>
    </dgm:pt>
    <dgm:pt modelId="{FCC8A34D-375E-C04E-A5AE-4138BABEFF07}" type="pres">
      <dgm:prSet presAssocID="{94AF6E39-B714-47A6-AA14-283F57D28FD7}" presName="horz1" presStyleCnt="0"/>
      <dgm:spPr/>
    </dgm:pt>
    <dgm:pt modelId="{C8BA6A09-10EF-4746-A61C-3E905D6F1B2F}" type="pres">
      <dgm:prSet presAssocID="{94AF6E39-B714-47A6-AA14-283F57D28FD7}" presName="tx1" presStyleLbl="revTx" presStyleIdx="1" presStyleCnt="3"/>
      <dgm:spPr/>
    </dgm:pt>
    <dgm:pt modelId="{27CBF731-97F4-5249-B61A-DF209D3DCE43}" type="pres">
      <dgm:prSet presAssocID="{94AF6E39-B714-47A6-AA14-283F57D28FD7}" presName="vert1" presStyleCnt="0"/>
      <dgm:spPr/>
    </dgm:pt>
    <dgm:pt modelId="{F880F610-89D0-E648-9666-5299EBBF12DF}" type="pres">
      <dgm:prSet presAssocID="{5316FF9C-E9B4-40E1-8C1B-D186193BDB72}" presName="thickLine" presStyleLbl="alignNode1" presStyleIdx="2" presStyleCnt="3"/>
      <dgm:spPr/>
    </dgm:pt>
    <dgm:pt modelId="{77DA3DF8-87F3-B344-99C5-731F15A07607}" type="pres">
      <dgm:prSet presAssocID="{5316FF9C-E9B4-40E1-8C1B-D186193BDB72}" presName="horz1" presStyleCnt="0"/>
      <dgm:spPr/>
    </dgm:pt>
    <dgm:pt modelId="{AE965BB9-B075-6545-9C7B-3D6421DA01F3}" type="pres">
      <dgm:prSet presAssocID="{5316FF9C-E9B4-40E1-8C1B-D186193BDB72}" presName="tx1" presStyleLbl="revTx" presStyleIdx="2" presStyleCnt="3"/>
      <dgm:spPr/>
    </dgm:pt>
    <dgm:pt modelId="{3F1ADE9D-21E3-3F4A-8EC6-2D0EC26455D9}" type="pres">
      <dgm:prSet presAssocID="{5316FF9C-E9B4-40E1-8C1B-D186193BDB72}" presName="vert1" presStyleCnt="0"/>
      <dgm:spPr/>
    </dgm:pt>
  </dgm:ptLst>
  <dgm:cxnLst>
    <dgm:cxn modelId="{C6F11B18-22B3-C548-A601-51567DA45557}" type="presOf" srcId="{94AF6E39-B714-47A6-AA14-283F57D28FD7}" destId="{C8BA6A09-10EF-4746-A61C-3E905D6F1B2F}" srcOrd="0" destOrd="0" presId="urn:microsoft.com/office/officeart/2008/layout/LinedList"/>
    <dgm:cxn modelId="{AA29441C-8E57-1448-8770-F6DA6B14E28E}" type="presOf" srcId="{414EAE79-0621-4D88-A25C-52BB3EA5D7C9}" destId="{B61EADC1-ADBB-5F43-A14E-1C1030BD6508}" srcOrd="0" destOrd="0" presId="urn:microsoft.com/office/officeart/2008/layout/LinedList"/>
    <dgm:cxn modelId="{BBF31F26-1892-4D01-8D68-C36044D512EB}" srcId="{414EAE79-0621-4D88-A25C-52BB3EA5D7C9}" destId="{94AF6E39-B714-47A6-AA14-283F57D28FD7}" srcOrd="1" destOrd="0" parTransId="{C92473AE-0357-4F89-B6D5-839AB9CEECDE}" sibTransId="{F681E1FF-8C60-48C4-A833-117735D41B9C}"/>
    <dgm:cxn modelId="{063D0A75-16F7-43F0-9811-A4DF8EDC170F}" srcId="{414EAE79-0621-4D88-A25C-52BB3EA5D7C9}" destId="{B34B579A-77DF-492B-A970-50BBEE7CDA89}" srcOrd="0" destOrd="0" parTransId="{DE08EE23-368C-4813-935B-EB62A7110867}" sibTransId="{8299A167-2693-41DB-BDD0-4CD697005D28}"/>
    <dgm:cxn modelId="{F7197F7A-1E3A-487E-8AC2-ABAFF55DB011}" srcId="{414EAE79-0621-4D88-A25C-52BB3EA5D7C9}" destId="{5316FF9C-E9B4-40E1-8C1B-D186193BDB72}" srcOrd="2" destOrd="0" parTransId="{1B11730D-B4DC-417C-B32B-0238E085A8FB}" sibTransId="{6B66FDA8-C703-481A-A66A-DBF995A36644}"/>
    <dgm:cxn modelId="{9C305A98-7D86-C24B-AD4A-145DD7E1BD94}" type="presOf" srcId="{B34B579A-77DF-492B-A970-50BBEE7CDA89}" destId="{0C422C57-F33C-F24E-BC2A-3AECA83582FC}" srcOrd="0" destOrd="0" presId="urn:microsoft.com/office/officeart/2008/layout/LinedList"/>
    <dgm:cxn modelId="{44E353C7-AC9A-5043-9B49-165288704929}" type="presOf" srcId="{5316FF9C-E9B4-40E1-8C1B-D186193BDB72}" destId="{AE965BB9-B075-6545-9C7B-3D6421DA01F3}" srcOrd="0" destOrd="0" presId="urn:microsoft.com/office/officeart/2008/layout/LinedList"/>
    <dgm:cxn modelId="{C5012223-84DA-5D4F-9844-F1FAF6CB449C}" type="presParOf" srcId="{B61EADC1-ADBB-5F43-A14E-1C1030BD6508}" destId="{4D118AC9-C4B9-7745-AABC-5EEA57BEED7C}" srcOrd="0" destOrd="0" presId="urn:microsoft.com/office/officeart/2008/layout/LinedList"/>
    <dgm:cxn modelId="{1D860DAA-810C-1248-8ED5-8D753B61B5F2}" type="presParOf" srcId="{B61EADC1-ADBB-5F43-A14E-1C1030BD6508}" destId="{456368F5-8A5E-B04D-A250-BE7601570AC7}" srcOrd="1" destOrd="0" presId="urn:microsoft.com/office/officeart/2008/layout/LinedList"/>
    <dgm:cxn modelId="{836C2476-8140-EB4D-AC28-2DD97038D088}" type="presParOf" srcId="{456368F5-8A5E-B04D-A250-BE7601570AC7}" destId="{0C422C57-F33C-F24E-BC2A-3AECA83582FC}" srcOrd="0" destOrd="0" presId="urn:microsoft.com/office/officeart/2008/layout/LinedList"/>
    <dgm:cxn modelId="{399EAEAF-110B-3B49-9D22-785C6A1431C1}" type="presParOf" srcId="{456368F5-8A5E-B04D-A250-BE7601570AC7}" destId="{96052E5E-C94E-4948-A5D6-04FB0E9D0A96}" srcOrd="1" destOrd="0" presId="urn:microsoft.com/office/officeart/2008/layout/LinedList"/>
    <dgm:cxn modelId="{4DF723AA-EED3-6947-A5D9-47DF9BEEBE0E}" type="presParOf" srcId="{B61EADC1-ADBB-5F43-A14E-1C1030BD6508}" destId="{F0271569-03B4-D846-A7EB-68FE92258325}" srcOrd="2" destOrd="0" presId="urn:microsoft.com/office/officeart/2008/layout/LinedList"/>
    <dgm:cxn modelId="{70C548CF-5A57-9444-8239-6D2A3B0721D2}" type="presParOf" srcId="{B61EADC1-ADBB-5F43-A14E-1C1030BD6508}" destId="{FCC8A34D-375E-C04E-A5AE-4138BABEFF07}" srcOrd="3" destOrd="0" presId="urn:microsoft.com/office/officeart/2008/layout/LinedList"/>
    <dgm:cxn modelId="{4E671511-9309-AE44-8684-6F1DADAD1F7B}" type="presParOf" srcId="{FCC8A34D-375E-C04E-A5AE-4138BABEFF07}" destId="{C8BA6A09-10EF-4746-A61C-3E905D6F1B2F}" srcOrd="0" destOrd="0" presId="urn:microsoft.com/office/officeart/2008/layout/LinedList"/>
    <dgm:cxn modelId="{ECDE87F8-3A6C-4D43-9192-38D8F0CC5235}" type="presParOf" srcId="{FCC8A34D-375E-C04E-A5AE-4138BABEFF07}" destId="{27CBF731-97F4-5249-B61A-DF209D3DCE43}" srcOrd="1" destOrd="0" presId="urn:microsoft.com/office/officeart/2008/layout/LinedList"/>
    <dgm:cxn modelId="{4F6730E6-80B7-9542-8A25-3D46980D69BE}" type="presParOf" srcId="{B61EADC1-ADBB-5F43-A14E-1C1030BD6508}" destId="{F880F610-89D0-E648-9666-5299EBBF12DF}" srcOrd="4" destOrd="0" presId="urn:microsoft.com/office/officeart/2008/layout/LinedList"/>
    <dgm:cxn modelId="{CA5848F5-11BB-704A-B67C-E15596C65755}" type="presParOf" srcId="{B61EADC1-ADBB-5F43-A14E-1C1030BD6508}" destId="{77DA3DF8-87F3-B344-99C5-731F15A07607}" srcOrd="5" destOrd="0" presId="urn:microsoft.com/office/officeart/2008/layout/LinedList"/>
    <dgm:cxn modelId="{40C355E2-78AC-DB46-ABFC-58EFB0258250}" type="presParOf" srcId="{77DA3DF8-87F3-B344-99C5-731F15A07607}" destId="{AE965BB9-B075-6545-9C7B-3D6421DA01F3}" srcOrd="0" destOrd="0" presId="urn:microsoft.com/office/officeart/2008/layout/LinedList"/>
    <dgm:cxn modelId="{5F99073A-ED1D-3F4A-A372-A6D0D24A71B1}" type="presParOf" srcId="{77DA3DF8-87F3-B344-99C5-731F15A07607}" destId="{3F1ADE9D-21E3-3F4A-8EC6-2D0EC26455D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1A2858-5B7A-41F4-A8D2-D82862880B3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ADEAF3F-FFC5-444D-874B-5A13A946D5C0}">
      <dgm:prSet/>
      <dgm:spPr/>
      <dgm:t>
        <a:bodyPr/>
        <a:lstStyle/>
        <a:p>
          <a:r>
            <a:rPr lang="en-US" dirty="0"/>
            <a:t>Problem - Automation, go through the motions</a:t>
          </a:r>
        </a:p>
        <a:p>
          <a:r>
            <a:rPr lang="en-US" dirty="0"/>
            <a:t>Mr. Roboto</a:t>
          </a:r>
        </a:p>
      </dgm:t>
    </dgm:pt>
    <dgm:pt modelId="{ED805D8E-F9CF-4958-A512-5FE5A8BEA640}" type="parTrans" cxnId="{54889325-7E71-4EF4-81F8-447D4913CE6A}">
      <dgm:prSet/>
      <dgm:spPr/>
      <dgm:t>
        <a:bodyPr/>
        <a:lstStyle/>
        <a:p>
          <a:endParaRPr lang="en-US"/>
        </a:p>
      </dgm:t>
    </dgm:pt>
    <dgm:pt modelId="{68E3555F-9242-49C0-A4EC-E6202DA1238F}" type="sibTrans" cxnId="{54889325-7E71-4EF4-81F8-447D4913CE6A}">
      <dgm:prSet/>
      <dgm:spPr/>
      <dgm:t>
        <a:bodyPr/>
        <a:lstStyle/>
        <a:p>
          <a:endParaRPr lang="en-US"/>
        </a:p>
      </dgm:t>
    </dgm:pt>
    <dgm:pt modelId="{C40BBABC-FFFA-4E14-B670-841C1CD176E7}">
      <dgm:prSet/>
      <dgm:spPr/>
      <dgm:t>
        <a:bodyPr/>
        <a:lstStyle/>
        <a:p>
          <a:r>
            <a:rPr lang="en-US"/>
            <a:t>Clients – Goals, Dreams, Desires, Wants and Needs</a:t>
          </a:r>
        </a:p>
      </dgm:t>
    </dgm:pt>
    <dgm:pt modelId="{C69E660F-9F3E-42F0-B50D-FEBCBB3AB33F}" type="parTrans" cxnId="{E9690681-92CA-41C3-8F93-F95F4E2DCDD5}">
      <dgm:prSet/>
      <dgm:spPr/>
      <dgm:t>
        <a:bodyPr/>
        <a:lstStyle/>
        <a:p>
          <a:endParaRPr lang="en-US"/>
        </a:p>
      </dgm:t>
    </dgm:pt>
    <dgm:pt modelId="{F8B3058E-56C3-4451-972B-3C9A1BD36B37}" type="sibTrans" cxnId="{E9690681-92CA-41C3-8F93-F95F4E2DCDD5}">
      <dgm:prSet/>
      <dgm:spPr/>
      <dgm:t>
        <a:bodyPr/>
        <a:lstStyle/>
        <a:p>
          <a:endParaRPr lang="en-US"/>
        </a:p>
      </dgm:t>
    </dgm:pt>
    <dgm:pt modelId="{1EE7CE93-92EE-4DEB-945C-A3441DB7273B}">
      <dgm:prSet/>
      <dgm:spPr/>
      <dgm:t>
        <a:bodyPr/>
        <a:lstStyle/>
        <a:p>
          <a:r>
            <a:rPr lang="en-US"/>
            <a:t>Script – One of the things I want to be very clear on before we do anything are your goals, dreams, desires, wants and needs</a:t>
          </a:r>
        </a:p>
      </dgm:t>
    </dgm:pt>
    <dgm:pt modelId="{44671704-698C-4048-8620-5EDAAC8F659B}" type="parTrans" cxnId="{B9F25FD2-9098-4D5A-97CC-695163484BAE}">
      <dgm:prSet/>
      <dgm:spPr/>
      <dgm:t>
        <a:bodyPr/>
        <a:lstStyle/>
        <a:p>
          <a:endParaRPr lang="en-US"/>
        </a:p>
      </dgm:t>
    </dgm:pt>
    <dgm:pt modelId="{9B7B16D3-1EA1-4571-A211-51FB5720F579}" type="sibTrans" cxnId="{B9F25FD2-9098-4D5A-97CC-695163484BAE}">
      <dgm:prSet/>
      <dgm:spPr/>
      <dgm:t>
        <a:bodyPr/>
        <a:lstStyle/>
        <a:p>
          <a:endParaRPr lang="en-US"/>
        </a:p>
      </dgm:t>
    </dgm:pt>
    <dgm:pt modelId="{B6E61709-80F5-446F-B24D-428B9E8F22D3}">
      <dgm:prSet/>
      <dgm:spPr/>
      <dgm:t>
        <a:bodyPr/>
        <a:lstStyle/>
        <a:p>
          <a:r>
            <a:rPr lang="en-US" dirty="0"/>
            <a:t> </a:t>
          </a:r>
        </a:p>
      </dgm:t>
    </dgm:pt>
    <dgm:pt modelId="{8E6B3430-F89C-4B9C-B0F5-A9F93EFE420C}" type="parTrans" cxnId="{A7F734F3-31D0-4862-83AF-06F8D7B606CF}">
      <dgm:prSet/>
      <dgm:spPr/>
      <dgm:t>
        <a:bodyPr/>
        <a:lstStyle/>
        <a:p>
          <a:endParaRPr lang="en-US"/>
        </a:p>
      </dgm:t>
    </dgm:pt>
    <dgm:pt modelId="{13DAD0FB-BCC1-43DB-8CBD-3434D10E069A}" type="sibTrans" cxnId="{A7F734F3-31D0-4862-83AF-06F8D7B606CF}">
      <dgm:prSet/>
      <dgm:spPr/>
      <dgm:t>
        <a:bodyPr/>
        <a:lstStyle/>
        <a:p>
          <a:endParaRPr lang="en-US"/>
        </a:p>
      </dgm:t>
    </dgm:pt>
    <dgm:pt modelId="{B12C79A3-B853-4945-A8C7-BEC88CD06CB1}" type="pres">
      <dgm:prSet presAssocID="{B31A2858-5B7A-41F4-A8D2-D82862880B3D}" presName="vert0" presStyleCnt="0">
        <dgm:presLayoutVars>
          <dgm:dir/>
          <dgm:animOne val="branch"/>
          <dgm:animLvl val="lvl"/>
        </dgm:presLayoutVars>
      </dgm:prSet>
      <dgm:spPr/>
    </dgm:pt>
    <dgm:pt modelId="{67363042-0AEC-DE4A-924C-5451EA301E63}" type="pres">
      <dgm:prSet presAssocID="{CADEAF3F-FFC5-444D-874B-5A13A946D5C0}" presName="thickLine" presStyleLbl="alignNode1" presStyleIdx="0" presStyleCnt="4"/>
      <dgm:spPr/>
    </dgm:pt>
    <dgm:pt modelId="{BE36D446-4FD1-394C-8853-C0C72182FA0C}" type="pres">
      <dgm:prSet presAssocID="{CADEAF3F-FFC5-444D-874B-5A13A946D5C0}" presName="horz1" presStyleCnt="0"/>
      <dgm:spPr/>
    </dgm:pt>
    <dgm:pt modelId="{9EE27F4B-8386-564A-8A19-22356D51DAC4}" type="pres">
      <dgm:prSet presAssocID="{CADEAF3F-FFC5-444D-874B-5A13A946D5C0}" presName="tx1" presStyleLbl="revTx" presStyleIdx="0" presStyleCnt="4"/>
      <dgm:spPr/>
    </dgm:pt>
    <dgm:pt modelId="{CEA183A0-CA44-8646-B48B-53918FB83F37}" type="pres">
      <dgm:prSet presAssocID="{CADEAF3F-FFC5-444D-874B-5A13A946D5C0}" presName="vert1" presStyleCnt="0"/>
      <dgm:spPr/>
    </dgm:pt>
    <dgm:pt modelId="{F30338DB-47B5-3841-BDF3-798D24B8F311}" type="pres">
      <dgm:prSet presAssocID="{C40BBABC-FFFA-4E14-B670-841C1CD176E7}" presName="thickLine" presStyleLbl="alignNode1" presStyleIdx="1" presStyleCnt="4"/>
      <dgm:spPr/>
    </dgm:pt>
    <dgm:pt modelId="{B00FEDDB-7C11-EC41-9EFC-5EB9D7995098}" type="pres">
      <dgm:prSet presAssocID="{C40BBABC-FFFA-4E14-B670-841C1CD176E7}" presName="horz1" presStyleCnt="0"/>
      <dgm:spPr/>
    </dgm:pt>
    <dgm:pt modelId="{3F7E9469-6871-0D40-8D3A-CD0F919F25F8}" type="pres">
      <dgm:prSet presAssocID="{C40BBABC-FFFA-4E14-B670-841C1CD176E7}" presName="tx1" presStyleLbl="revTx" presStyleIdx="1" presStyleCnt="4"/>
      <dgm:spPr/>
    </dgm:pt>
    <dgm:pt modelId="{89D3F596-77B4-6C40-90FD-EE600B80E441}" type="pres">
      <dgm:prSet presAssocID="{C40BBABC-FFFA-4E14-B670-841C1CD176E7}" presName="vert1" presStyleCnt="0"/>
      <dgm:spPr/>
    </dgm:pt>
    <dgm:pt modelId="{23E94486-113C-2345-AD03-24ED24054159}" type="pres">
      <dgm:prSet presAssocID="{1EE7CE93-92EE-4DEB-945C-A3441DB7273B}" presName="thickLine" presStyleLbl="alignNode1" presStyleIdx="2" presStyleCnt="4"/>
      <dgm:spPr/>
    </dgm:pt>
    <dgm:pt modelId="{2575EEFE-1482-8248-80C2-C3C9B420B43B}" type="pres">
      <dgm:prSet presAssocID="{1EE7CE93-92EE-4DEB-945C-A3441DB7273B}" presName="horz1" presStyleCnt="0"/>
      <dgm:spPr/>
    </dgm:pt>
    <dgm:pt modelId="{B7CA4964-88F9-BA4E-8412-E9DF34265513}" type="pres">
      <dgm:prSet presAssocID="{1EE7CE93-92EE-4DEB-945C-A3441DB7273B}" presName="tx1" presStyleLbl="revTx" presStyleIdx="2" presStyleCnt="4"/>
      <dgm:spPr/>
    </dgm:pt>
    <dgm:pt modelId="{E459801D-047C-FD42-8686-BC0C4612C1D1}" type="pres">
      <dgm:prSet presAssocID="{1EE7CE93-92EE-4DEB-945C-A3441DB7273B}" presName="vert1" presStyleCnt="0"/>
      <dgm:spPr/>
    </dgm:pt>
    <dgm:pt modelId="{207F70CD-D406-9946-9E3B-BED075AFD3CD}" type="pres">
      <dgm:prSet presAssocID="{B6E61709-80F5-446F-B24D-428B9E8F22D3}" presName="thickLine" presStyleLbl="alignNode1" presStyleIdx="3" presStyleCnt="4"/>
      <dgm:spPr/>
    </dgm:pt>
    <dgm:pt modelId="{DCDB7D1E-C95B-4542-94F3-EE86E6298421}" type="pres">
      <dgm:prSet presAssocID="{B6E61709-80F5-446F-B24D-428B9E8F22D3}" presName="horz1" presStyleCnt="0"/>
      <dgm:spPr/>
    </dgm:pt>
    <dgm:pt modelId="{56C578FF-78E0-4E4E-8769-242B29E8BDD9}" type="pres">
      <dgm:prSet presAssocID="{B6E61709-80F5-446F-B24D-428B9E8F22D3}" presName="tx1" presStyleLbl="revTx" presStyleIdx="3" presStyleCnt="4"/>
      <dgm:spPr/>
    </dgm:pt>
    <dgm:pt modelId="{1F9FDFDE-7AC3-C945-9299-83805A3DBE88}" type="pres">
      <dgm:prSet presAssocID="{B6E61709-80F5-446F-B24D-428B9E8F22D3}" presName="vert1" presStyleCnt="0"/>
      <dgm:spPr/>
    </dgm:pt>
  </dgm:ptLst>
  <dgm:cxnLst>
    <dgm:cxn modelId="{F890CC09-7DAB-7D48-B4D5-90E0DBEA6427}" type="presOf" srcId="{1EE7CE93-92EE-4DEB-945C-A3441DB7273B}" destId="{B7CA4964-88F9-BA4E-8412-E9DF34265513}" srcOrd="0" destOrd="0" presId="urn:microsoft.com/office/officeart/2008/layout/LinedList"/>
    <dgm:cxn modelId="{54889325-7E71-4EF4-81F8-447D4913CE6A}" srcId="{B31A2858-5B7A-41F4-A8D2-D82862880B3D}" destId="{CADEAF3F-FFC5-444D-874B-5A13A946D5C0}" srcOrd="0" destOrd="0" parTransId="{ED805D8E-F9CF-4958-A512-5FE5A8BEA640}" sibTransId="{68E3555F-9242-49C0-A4EC-E6202DA1238F}"/>
    <dgm:cxn modelId="{E9690681-92CA-41C3-8F93-F95F4E2DCDD5}" srcId="{B31A2858-5B7A-41F4-A8D2-D82862880B3D}" destId="{C40BBABC-FFFA-4E14-B670-841C1CD176E7}" srcOrd="1" destOrd="0" parTransId="{C69E660F-9F3E-42F0-B50D-FEBCBB3AB33F}" sibTransId="{F8B3058E-56C3-4451-972B-3C9A1BD36B37}"/>
    <dgm:cxn modelId="{C9016BA4-D5D7-9D44-9FE7-121516C077E7}" type="presOf" srcId="{CADEAF3F-FFC5-444D-874B-5A13A946D5C0}" destId="{9EE27F4B-8386-564A-8A19-22356D51DAC4}" srcOrd="0" destOrd="0" presId="urn:microsoft.com/office/officeart/2008/layout/LinedList"/>
    <dgm:cxn modelId="{359F8EA6-1F0C-2E44-96AA-827EE5187E3B}" type="presOf" srcId="{B6E61709-80F5-446F-B24D-428B9E8F22D3}" destId="{56C578FF-78E0-4E4E-8769-242B29E8BDD9}" srcOrd="0" destOrd="0" presId="urn:microsoft.com/office/officeart/2008/layout/LinedList"/>
    <dgm:cxn modelId="{B9F25FD2-9098-4D5A-97CC-695163484BAE}" srcId="{B31A2858-5B7A-41F4-A8D2-D82862880B3D}" destId="{1EE7CE93-92EE-4DEB-945C-A3441DB7273B}" srcOrd="2" destOrd="0" parTransId="{44671704-698C-4048-8620-5EDAAC8F659B}" sibTransId="{9B7B16D3-1EA1-4571-A211-51FB5720F579}"/>
    <dgm:cxn modelId="{5E17E3D3-BFFF-7347-8AED-2A69DAF16F22}" type="presOf" srcId="{C40BBABC-FFFA-4E14-B670-841C1CD176E7}" destId="{3F7E9469-6871-0D40-8D3A-CD0F919F25F8}" srcOrd="0" destOrd="0" presId="urn:microsoft.com/office/officeart/2008/layout/LinedList"/>
    <dgm:cxn modelId="{5AFD65EA-E10D-4F46-879A-AF4CCED0BE8A}" type="presOf" srcId="{B31A2858-5B7A-41F4-A8D2-D82862880B3D}" destId="{B12C79A3-B853-4945-A8C7-BEC88CD06CB1}" srcOrd="0" destOrd="0" presId="urn:microsoft.com/office/officeart/2008/layout/LinedList"/>
    <dgm:cxn modelId="{A7F734F3-31D0-4862-83AF-06F8D7B606CF}" srcId="{B31A2858-5B7A-41F4-A8D2-D82862880B3D}" destId="{B6E61709-80F5-446F-B24D-428B9E8F22D3}" srcOrd="3" destOrd="0" parTransId="{8E6B3430-F89C-4B9C-B0F5-A9F93EFE420C}" sibTransId="{13DAD0FB-BCC1-43DB-8CBD-3434D10E069A}"/>
    <dgm:cxn modelId="{31124BC8-8FDD-2348-BBF3-39EE242E02BD}" type="presParOf" srcId="{B12C79A3-B853-4945-A8C7-BEC88CD06CB1}" destId="{67363042-0AEC-DE4A-924C-5451EA301E63}" srcOrd="0" destOrd="0" presId="urn:microsoft.com/office/officeart/2008/layout/LinedList"/>
    <dgm:cxn modelId="{AC57C7BA-CBB4-6F4F-AE59-ADA1E8E4EC33}" type="presParOf" srcId="{B12C79A3-B853-4945-A8C7-BEC88CD06CB1}" destId="{BE36D446-4FD1-394C-8853-C0C72182FA0C}" srcOrd="1" destOrd="0" presId="urn:microsoft.com/office/officeart/2008/layout/LinedList"/>
    <dgm:cxn modelId="{EFAB235C-3C8D-454F-9F6F-FDB02CCD95AE}" type="presParOf" srcId="{BE36D446-4FD1-394C-8853-C0C72182FA0C}" destId="{9EE27F4B-8386-564A-8A19-22356D51DAC4}" srcOrd="0" destOrd="0" presId="urn:microsoft.com/office/officeart/2008/layout/LinedList"/>
    <dgm:cxn modelId="{57C1C6CE-BDEE-CF4B-BB4C-2BC310C4514C}" type="presParOf" srcId="{BE36D446-4FD1-394C-8853-C0C72182FA0C}" destId="{CEA183A0-CA44-8646-B48B-53918FB83F37}" srcOrd="1" destOrd="0" presId="urn:microsoft.com/office/officeart/2008/layout/LinedList"/>
    <dgm:cxn modelId="{92E6C006-2AD9-6A4F-99FC-D11AD79C49DD}" type="presParOf" srcId="{B12C79A3-B853-4945-A8C7-BEC88CD06CB1}" destId="{F30338DB-47B5-3841-BDF3-798D24B8F311}" srcOrd="2" destOrd="0" presId="urn:microsoft.com/office/officeart/2008/layout/LinedList"/>
    <dgm:cxn modelId="{D17087DA-0316-B541-8B50-A5E680A7BC42}" type="presParOf" srcId="{B12C79A3-B853-4945-A8C7-BEC88CD06CB1}" destId="{B00FEDDB-7C11-EC41-9EFC-5EB9D7995098}" srcOrd="3" destOrd="0" presId="urn:microsoft.com/office/officeart/2008/layout/LinedList"/>
    <dgm:cxn modelId="{6E62074E-C903-074B-AA4F-A108B2540A68}" type="presParOf" srcId="{B00FEDDB-7C11-EC41-9EFC-5EB9D7995098}" destId="{3F7E9469-6871-0D40-8D3A-CD0F919F25F8}" srcOrd="0" destOrd="0" presId="urn:microsoft.com/office/officeart/2008/layout/LinedList"/>
    <dgm:cxn modelId="{9EB8D4CE-DDDB-344C-8DCE-839010F9AD2A}" type="presParOf" srcId="{B00FEDDB-7C11-EC41-9EFC-5EB9D7995098}" destId="{89D3F596-77B4-6C40-90FD-EE600B80E441}" srcOrd="1" destOrd="0" presId="urn:microsoft.com/office/officeart/2008/layout/LinedList"/>
    <dgm:cxn modelId="{B959D38F-BEDB-8447-BA36-FC5874A1B569}" type="presParOf" srcId="{B12C79A3-B853-4945-A8C7-BEC88CD06CB1}" destId="{23E94486-113C-2345-AD03-24ED24054159}" srcOrd="4" destOrd="0" presId="urn:microsoft.com/office/officeart/2008/layout/LinedList"/>
    <dgm:cxn modelId="{FA0F0112-0D92-4349-A986-9F0383C4E441}" type="presParOf" srcId="{B12C79A3-B853-4945-A8C7-BEC88CD06CB1}" destId="{2575EEFE-1482-8248-80C2-C3C9B420B43B}" srcOrd="5" destOrd="0" presId="urn:microsoft.com/office/officeart/2008/layout/LinedList"/>
    <dgm:cxn modelId="{BFA31287-0D24-6A4E-9C44-F7CB40FCFEB4}" type="presParOf" srcId="{2575EEFE-1482-8248-80C2-C3C9B420B43B}" destId="{B7CA4964-88F9-BA4E-8412-E9DF34265513}" srcOrd="0" destOrd="0" presId="urn:microsoft.com/office/officeart/2008/layout/LinedList"/>
    <dgm:cxn modelId="{6DFA5FBD-73B3-384B-8747-AFC6ED6A5278}" type="presParOf" srcId="{2575EEFE-1482-8248-80C2-C3C9B420B43B}" destId="{E459801D-047C-FD42-8686-BC0C4612C1D1}" srcOrd="1" destOrd="0" presId="urn:microsoft.com/office/officeart/2008/layout/LinedList"/>
    <dgm:cxn modelId="{1DB1340D-7B9B-3145-92A1-311BE8D386DA}" type="presParOf" srcId="{B12C79A3-B853-4945-A8C7-BEC88CD06CB1}" destId="{207F70CD-D406-9946-9E3B-BED075AFD3CD}" srcOrd="6" destOrd="0" presId="urn:microsoft.com/office/officeart/2008/layout/LinedList"/>
    <dgm:cxn modelId="{A1552955-427B-B243-ADCB-0AC5C3C37A88}" type="presParOf" srcId="{B12C79A3-B853-4945-A8C7-BEC88CD06CB1}" destId="{DCDB7D1E-C95B-4542-94F3-EE86E6298421}" srcOrd="7" destOrd="0" presId="urn:microsoft.com/office/officeart/2008/layout/LinedList"/>
    <dgm:cxn modelId="{9D59ECC0-FD37-E544-BA9D-2BDFAA8472E9}" type="presParOf" srcId="{DCDB7D1E-C95B-4542-94F3-EE86E6298421}" destId="{56C578FF-78E0-4E4E-8769-242B29E8BDD9}" srcOrd="0" destOrd="0" presId="urn:microsoft.com/office/officeart/2008/layout/LinedList"/>
    <dgm:cxn modelId="{5A22BB65-CBCB-E143-92B1-73BC9223F2F3}" type="presParOf" srcId="{DCDB7D1E-C95B-4542-94F3-EE86E6298421}" destId="{1F9FDFDE-7AC3-C945-9299-83805A3DBE8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68520-2936-DB48-947C-66C895FD93BD}">
      <dsp:nvSpPr>
        <dsp:cNvPr id="0" name=""/>
        <dsp:cNvSpPr/>
      </dsp:nvSpPr>
      <dsp:spPr>
        <a:xfrm>
          <a:off x="0" y="952462"/>
          <a:ext cx="5676637" cy="15590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Go</a:t>
          </a:r>
        </a:p>
      </dsp:txBody>
      <dsp:txXfrm>
        <a:off x="76105" y="1028567"/>
        <a:ext cx="5524427" cy="1406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18AC9-C4B9-7745-AABC-5EEA57BEED7C}">
      <dsp:nvSpPr>
        <dsp:cNvPr id="0" name=""/>
        <dsp:cNvSpPr/>
      </dsp:nvSpPr>
      <dsp:spPr>
        <a:xfrm>
          <a:off x="0" y="2720"/>
          <a:ext cx="626903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422C57-F33C-F24E-BC2A-3AECA83582FC}">
      <dsp:nvSpPr>
        <dsp:cNvPr id="0" name=""/>
        <dsp:cNvSpPr/>
      </dsp:nvSpPr>
      <dsp:spPr>
        <a:xfrm>
          <a:off x="0" y="2720"/>
          <a:ext cx="6269038"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Consultant / 1%</a:t>
          </a:r>
        </a:p>
      </dsp:txBody>
      <dsp:txXfrm>
        <a:off x="0" y="2720"/>
        <a:ext cx="6269038" cy="1855561"/>
      </dsp:txXfrm>
    </dsp:sp>
    <dsp:sp modelId="{F0271569-03B4-D846-A7EB-68FE92258325}">
      <dsp:nvSpPr>
        <dsp:cNvPr id="0" name=""/>
        <dsp:cNvSpPr/>
      </dsp:nvSpPr>
      <dsp:spPr>
        <a:xfrm>
          <a:off x="0" y="1858281"/>
          <a:ext cx="626903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BA6A09-10EF-4746-A61C-3E905D6F1B2F}">
      <dsp:nvSpPr>
        <dsp:cNvPr id="0" name=""/>
        <dsp:cNvSpPr/>
      </dsp:nvSpPr>
      <dsp:spPr>
        <a:xfrm>
          <a:off x="0" y="1858281"/>
          <a:ext cx="6269038"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Project Manager / 1%</a:t>
          </a:r>
        </a:p>
      </dsp:txBody>
      <dsp:txXfrm>
        <a:off x="0" y="1858281"/>
        <a:ext cx="6269038" cy="1855561"/>
      </dsp:txXfrm>
    </dsp:sp>
    <dsp:sp modelId="{F880F610-89D0-E648-9666-5299EBBF12DF}">
      <dsp:nvSpPr>
        <dsp:cNvPr id="0" name=""/>
        <dsp:cNvSpPr/>
      </dsp:nvSpPr>
      <dsp:spPr>
        <a:xfrm>
          <a:off x="0" y="3713843"/>
          <a:ext cx="626903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965BB9-B075-6545-9C7B-3D6421DA01F3}">
      <dsp:nvSpPr>
        <dsp:cNvPr id="0" name=""/>
        <dsp:cNvSpPr/>
      </dsp:nvSpPr>
      <dsp:spPr>
        <a:xfrm>
          <a:off x="0" y="3713843"/>
          <a:ext cx="6269038"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20" tIns="198120" rIns="198120" bIns="198120" numCol="1" spcCol="1270" anchor="t" anchorCtr="0">
          <a:noAutofit/>
        </a:bodyPr>
        <a:lstStyle/>
        <a:p>
          <a:pPr marL="0" lvl="0" indent="0" algn="l" defTabSz="2311400">
            <a:lnSpc>
              <a:spcPct val="90000"/>
            </a:lnSpc>
            <a:spcBef>
              <a:spcPct val="0"/>
            </a:spcBef>
            <a:spcAft>
              <a:spcPct val="35000"/>
            </a:spcAft>
            <a:buNone/>
          </a:pPr>
          <a:r>
            <a:rPr lang="en-US" sz="5200" kern="1200"/>
            <a:t>Master Communicator / 1%</a:t>
          </a:r>
        </a:p>
      </dsp:txBody>
      <dsp:txXfrm>
        <a:off x="0" y="3713843"/>
        <a:ext cx="6269038" cy="18555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63042-0AEC-DE4A-924C-5451EA301E63}">
      <dsp:nvSpPr>
        <dsp:cNvPr id="0" name=""/>
        <dsp:cNvSpPr/>
      </dsp:nvSpPr>
      <dsp:spPr>
        <a:xfrm>
          <a:off x="0" y="0"/>
          <a:ext cx="626903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E27F4B-8386-564A-8A19-22356D51DAC4}">
      <dsp:nvSpPr>
        <dsp:cNvPr id="0" name=""/>
        <dsp:cNvSpPr/>
      </dsp:nvSpPr>
      <dsp:spPr>
        <a:xfrm>
          <a:off x="0" y="0"/>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Problem - Automation, go through the motions</a:t>
          </a:r>
        </a:p>
        <a:p>
          <a:pPr marL="0" lvl="0" indent="0" algn="l" defTabSz="1111250">
            <a:lnSpc>
              <a:spcPct val="90000"/>
            </a:lnSpc>
            <a:spcBef>
              <a:spcPct val="0"/>
            </a:spcBef>
            <a:spcAft>
              <a:spcPct val="35000"/>
            </a:spcAft>
            <a:buNone/>
          </a:pPr>
          <a:r>
            <a:rPr lang="en-US" sz="2500" kern="1200" dirty="0"/>
            <a:t>Mr. Roboto</a:t>
          </a:r>
        </a:p>
      </dsp:txBody>
      <dsp:txXfrm>
        <a:off x="0" y="0"/>
        <a:ext cx="6269038" cy="1393031"/>
      </dsp:txXfrm>
    </dsp:sp>
    <dsp:sp modelId="{F30338DB-47B5-3841-BDF3-798D24B8F311}">
      <dsp:nvSpPr>
        <dsp:cNvPr id="0" name=""/>
        <dsp:cNvSpPr/>
      </dsp:nvSpPr>
      <dsp:spPr>
        <a:xfrm>
          <a:off x="0" y="1393031"/>
          <a:ext cx="626903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7E9469-6871-0D40-8D3A-CD0F919F25F8}">
      <dsp:nvSpPr>
        <dsp:cNvPr id="0" name=""/>
        <dsp:cNvSpPr/>
      </dsp:nvSpPr>
      <dsp:spPr>
        <a:xfrm>
          <a:off x="0" y="1393031"/>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Clients – Goals, Dreams, Desires, Wants and Needs</a:t>
          </a:r>
        </a:p>
      </dsp:txBody>
      <dsp:txXfrm>
        <a:off x="0" y="1393031"/>
        <a:ext cx="6269038" cy="1393031"/>
      </dsp:txXfrm>
    </dsp:sp>
    <dsp:sp modelId="{23E94486-113C-2345-AD03-24ED24054159}">
      <dsp:nvSpPr>
        <dsp:cNvPr id="0" name=""/>
        <dsp:cNvSpPr/>
      </dsp:nvSpPr>
      <dsp:spPr>
        <a:xfrm>
          <a:off x="0" y="2786062"/>
          <a:ext cx="626903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CA4964-88F9-BA4E-8412-E9DF34265513}">
      <dsp:nvSpPr>
        <dsp:cNvPr id="0" name=""/>
        <dsp:cNvSpPr/>
      </dsp:nvSpPr>
      <dsp:spPr>
        <a:xfrm>
          <a:off x="0" y="2786062"/>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Script – One of the things I want to be very clear on before we do anything are your goals, dreams, desires, wants and needs</a:t>
          </a:r>
        </a:p>
      </dsp:txBody>
      <dsp:txXfrm>
        <a:off x="0" y="2786062"/>
        <a:ext cx="6269038" cy="1393031"/>
      </dsp:txXfrm>
    </dsp:sp>
    <dsp:sp modelId="{207F70CD-D406-9946-9E3B-BED075AFD3CD}">
      <dsp:nvSpPr>
        <dsp:cNvPr id="0" name=""/>
        <dsp:cNvSpPr/>
      </dsp:nvSpPr>
      <dsp:spPr>
        <a:xfrm>
          <a:off x="0" y="4179093"/>
          <a:ext cx="62690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C578FF-78E0-4E4E-8769-242B29E8BDD9}">
      <dsp:nvSpPr>
        <dsp:cNvPr id="0" name=""/>
        <dsp:cNvSpPr/>
      </dsp:nvSpPr>
      <dsp:spPr>
        <a:xfrm>
          <a:off x="0" y="4179093"/>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 </a:t>
          </a:r>
        </a:p>
      </dsp:txBody>
      <dsp:txXfrm>
        <a:off x="0" y="4179093"/>
        <a:ext cx="6269038" cy="139303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E17CB-6947-8A4A-815B-C5A93D17AF49}" type="datetimeFigureOut">
              <a:rPr lang="en-US" smtClean="0"/>
              <a:t>9/13/19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41F9C-AD43-7445-91DB-2C452BC71D19}" type="slidenum">
              <a:rPr lang="en-US" smtClean="0"/>
              <a:t>‹#›</a:t>
            </a:fld>
            <a:endParaRPr lang="en-US"/>
          </a:p>
        </p:txBody>
      </p:sp>
    </p:spTree>
    <p:extLst>
      <p:ext uri="{BB962C8B-B14F-4D97-AF65-F5344CB8AC3E}">
        <p14:creationId xmlns:p14="http://schemas.microsoft.com/office/powerpoint/2010/main" val="2230099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e45e428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e45e428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6315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6C23A3-4377-1B47-B3EA-D06D5EE3F783}" type="datetimeFigureOut">
              <a:rPr lang="en-US" smtClean="0"/>
              <a:t>9/13/19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AEE7E-669C-C843-ABD5-DE455C70E410}" type="slidenum">
              <a:rPr lang="en-US" smtClean="0"/>
              <a:t>‹#›</a:t>
            </a:fld>
            <a:endParaRPr lang="en-US"/>
          </a:p>
        </p:txBody>
      </p:sp>
    </p:spTree>
    <p:extLst>
      <p:ext uri="{BB962C8B-B14F-4D97-AF65-F5344CB8AC3E}">
        <p14:creationId xmlns:p14="http://schemas.microsoft.com/office/powerpoint/2010/main" val="4206362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C23A3-4377-1B47-B3EA-D06D5EE3F783}" type="datetimeFigureOut">
              <a:rPr lang="en-US" smtClean="0"/>
              <a:t>9/13/19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AEE7E-669C-C843-ABD5-DE455C70E410}" type="slidenum">
              <a:rPr lang="en-US" smtClean="0"/>
              <a:t>‹#›</a:t>
            </a:fld>
            <a:endParaRPr lang="en-US"/>
          </a:p>
        </p:txBody>
      </p:sp>
    </p:spTree>
    <p:extLst>
      <p:ext uri="{BB962C8B-B14F-4D97-AF65-F5344CB8AC3E}">
        <p14:creationId xmlns:p14="http://schemas.microsoft.com/office/powerpoint/2010/main" val="3488115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C23A3-4377-1B47-B3EA-D06D5EE3F783}" type="datetimeFigureOut">
              <a:rPr lang="en-US" smtClean="0"/>
              <a:t>9/13/19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AEE7E-669C-C843-ABD5-DE455C70E410}" type="slidenum">
              <a:rPr lang="en-US" smtClean="0"/>
              <a:t>‹#›</a:t>
            </a:fld>
            <a:endParaRPr lang="en-US"/>
          </a:p>
        </p:txBody>
      </p:sp>
    </p:spTree>
    <p:extLst>
      <p:ext uri="{BB962C8B-B14F-4D97-AF65-F5344CB8AC3E}">
        <p14:creationId xmlns:p14="http://schemas.microsoft.com/office/powerpoint/2010/main" val="4233965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C23A3-4377-1B47-B3EA-D06D5EE3F783}" type="datetimeFigureOut">
              <a:rPr lang="en-US" smtClean="0"/>
              <a:t>9/13/19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AEE7E-669C-C843-ABD5-DE455C70E410}" type="slidenum">
              <a:rPr lang="en-US" smtClean="0"/>
              <a:t>‹#›</a:t>
            </a:fld>
            <a:endParaRPr lang="en-US"/>
          </a:p>
        </p:txBody>
      </p:sp>
    </p:spTree>
    <p:extLst>
      <p:ext uri="{BB962C8B-B14F-4D97-AF65-F5344CB8AC3E}">
        <p14:creationId xmlns:p14="http://schemas.microsoft.com/office/powerpoint/2010/main" val="4074400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6C23A3-4377-1B47-B3EA-D06D5EE3F783}" type="datetimeFigureOut">
              <a:rPr lang="en-US" smtClean="0"/>
              <a:t>9/13/19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AEE7E-669C-C843-ABD5-DE455C70E410}" type="slidenum">
              <a:rPr lang="en-US" smtClean="0"/>
              <a:t>‹#›</a:t>
            </a:fld>
            <a:endParaRPr lang="en-US"/>
          </a:p>
        </p:txBody>
      </p:sp>
    </p:spTree>
    <p:extLst>
      <p:ext uri="{BB962C8B-B14F-4D97-AF65-F5344CB8AC3E}">
        <p14:creationId xmlns:p14="http://schemas.microsoft.com/office/powerpoint/2010/main" val="3704401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6C23A3-4377-1B47-B3EA-D06D5EE3F783}" type="datetimeFigureOut">
              <a:rPr lang="en-US" smtClean="0"/>
              <a:t>9/13/19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AEE7E-669C-C843-ABD5-DE455C70E410}" type="slidenum">
              <a:rPr lang="en-US" smtClean="0"/>
              <a:t>‹#›</a:t>
            </a:fld>
            <a:endParaRPr lang="en-US"/>
          </a:p>
        </p:txBody>
      </p:sp>
    </p:spTree>
    <p:extLst>
      <p:ext uri="{BB962C8B-B14F-4D97-AF65-F5344CB8AC3E}">
        <p14:creationId xmlns:p14="http://schemas.microsoft.com/office/powerpoint/2010/main" val="4139557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6C23A3-4377-1B47-B3EA-D06D5EE3F783}" type="datetimeFigureOut">
              <a:rPr lang="en-US" smtClean="0"/>
              <a:t>9/13/19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7AEE7E-669C-C843-ABD5-DE455C70E410}" type="slidenum">
              <a:rPr lang="en-US" smtClean="0"/>
              <a:t>‹#›</a:t>
            </a:fld>
            <a:endParaRPr lang="en-US"/>
          </a:p>
        </p:txBody>
      </p:sp>
    </p:spTree>
    <p:extLst>
      <p:ext uri="{BB962C8B-B14F-4D97-AF65-F5344CB8AC3E}">
        <p14:creationId xmlns:p14="http://schemas.microsoft.com/office/powerpoint/2010/main" val="2693849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6C23A3-4377-1B47-B3EA-D06D5EE3F783}" type="datetimeFigureOut">
              <a:rPr lang="en-US" smtClean="0"/>
              <a:t>9/13/19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7AEE7E-669C-C843-ABD5-DE455C70E410}" type="slidenum">
              <a:rPr lang="en-US" smtClean="0"/>
              <a:t>‹#›</a:t>
            </a:fld>
            <a:endParaRPr lang="en-US"/>
          </a:p>
        </p:txBody>
      </p:sp>
    </p:spTree>
    <p:extLst>
      <p:ext uri="{BB962C8B-B14F-4D97-AF65-F5344CB8AC3E}">
        <p14:creationId xmlns:p14="http://schemas.microsoft.com/office/powerpoint/2010/main" val="1114908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6C23A3-4377-1B47-B3EA-D06D5EE3F783}" type="datetimeFigureOut">
              <a:rPr lang="en-US" smtClean="0"/>
              <a:t>9/13/19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7AEE7E-669C-C843-ABD5-DE455C70E410}" type="slidenum">
              <a:rPr lang="en-US" smtClean="0"/>
              <a:t>‹#›</a:t>
            </a:fld>
            <a:endParaRPr lang="en-US"/>
          </a:p>
        </p:txBody>
      </p:sp>
    </p:spTree>
    <p:extLst>
      <p:ext uri="{BB962C8B-B14F-4D97-AF65-F5344CB8AC3E}">
        <p14:creationId xmlns:p14="http://schemas.microsoft.com/office/powerpoint/2010/main" val="297295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6C23A3-4377-1B47-B3EA-D06D5EE3F783}" type="datetimeFigureOut">
              <a:rPr lang="en-US" smtClean="0"/>
              <a:t>9/13/19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AEE7E-669C-C843-ABD5-DE455C70E410}" type="slidenum">
              <a:rPr lang="en-US" smtClean="0"/>
              <a:t>‹#›</a:t>
            </a:fld>
            <a:endParaRPr lang="en-US"/>
          </a:p>
        </p:txBody>
      </p:sp>
    </p:spTree>
    <p:extLst>
      <p:ext uri="{BB962C8B-B14F-4D97-AF65-F5344CB8AC3E}">
        <p14:creationId xmlns:p14="http://schemas.microsoft.com/office/powerpoint/2010/main" val="1621555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6C23A3-4377-1B47-B3EA-D06D5EE3F783}" type="datetimeFigureOut">
              <a:rPr lang="en-US" smtClean="0"/>
              <a:t>9/13/19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AEE7E-669C-C843-ABD5-DE455C70E410}" type="slidenum">
              <a:rPr lang="en-US" smtClean="0"/>
              <a:t>‹#›</a:t>
            </a:fld>
            <a:endParaRPr lang="en-US"/>
          </a:p>
        </p:txBody>
      </p:sp>
    </p:spTree>
    <p:extLst>
      <p:ext uri="{BB962C8B-B14F-4D97-AF65-F5344CB8AC3E}">
        <p14:creationId xmlns:p14="http://schemas.microsoft.com/office/powerpoint/2010/main" val="2786903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6C23A3-4377-1B47-B3EA-D06D5EE3F783}" type="datetimeFigureOut">
              <a:rPr lang="en-US" smtClean="0"/>
              <a:t>9/13/19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AEE7E-669C-C843-ABD5-DE455C70E410}" type="slidenum">
              <a:rPr lang="en-US" smtClean="0"/>
              <a:t>‹#›</a:t>
            </a:fld>
            <a:endParaRPr lang="en-US"/>
          </a:p>
        </p:txBody>
      </p:sp>
    </p:spTree>
    <p:extLst>
      <p:ext uri="{BB962C8B-B14F-4D97-AF65-F5344CB8AC3E}">
        <p14:creationId xmlns:p14="http://schemas.microsoft.com/office/powerpoint/2010/main" val="12678537"/>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scott@scotthudspeth.com" TargetMode="External"/><Relationship Id="rId2" Type="http://schemas.openxmlformats.org/officeDocument/2006/relationships/hyperlink" Target="http://www.talkwithscotty.com/" TargetMode="External"/><Relationship Id="rId1" Type="http://schemas.openxmlformats.org/officeDocument/2006/relationships/slideLayout" Target="../slideLayouts/slideLayout2.xml"/><Relationship Id="rId4" Type="http://schemas.openxmlformats.org/officeDocument/2006/relationships/hyperlink" Target="http://www.facebook.com/scotthudspethm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basketball player in front of a crowd&#10;&#10;Description automatically generated">
            <a:extLst>
              <a:ext uri="{FF2B5EF4-FFF2-40B4-BE49-F238E27FC236}">
                <a16:creationId xmlns:a16="http://schemas.microsoft.com/office/drawing/2014/main" id="{CCBD2959-0AE6-9E4E-87DD-824574DFD767}"/>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3" name="Subtitle 2">
            <a:extLst>
              <a:ext uri="{FF2B5EF4-FFF2-40B4-BE49-F238E27FC236}">
                <a16:creationId xmlns:a16="http://schemas.microsoft.com/office/drawing/2014/main" id="{7E5E0AAA-B7CF-0D47-B9F8-1F126C4A3C9F}"/>
              </a:ext>
            </a:extLst>
          </p:cNvPr>
          <p:cNvSpPr>
            <a:spLocks noGrp="1"/>
          </p:cNvSpPr>
          <p:nvPr>
            <p:ph type="subTitle" idx="1"/>
          </p:nvPr>
        </p:nvSpPr>
        <p:spPr>
          <a:xfrm>
            <a:off x="0" y="605653"/>
            <a:ext cx="4330262" cy="683284"/>
          </a:xfrm>
        </p:spPr>
        <p:txBody>
          <a:bodyPr>
            <a:noAutofit/>
          </a:bodyPr>
          <a:lstStyle/>
          <a:p>
            <a:r>
              <a:rPr lang="en-US" sz="9600" dirty="0"/>
              <a:t>WOW</a:t>
            </a:r>
          </a:p>
        </p:txBody>
      </p:sp>
    </p:spTree>
    <p:extLst>
      <p:ext uri="{BB962C8B-B14F-4D97-AF65-F5344CB8AC3E}">
        <p14:creationId xmlns:p14="http://schemas.microsoft.com/office/powerpoint/2010/main" val="1072482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7B97D-6E9E-144F-8E26-89CAF37DD619}"/>
              </a:ext>
            </a:extLst>
          </p:cNvPr>
          <p:cNvSpPr>
            <a:spLocks noGrp="1"/>
          </p:cNvSpPr>
          <p:nvPr>
            <p:ph type="title"/>
          </p:nvPr>
        </p:nvSpPr>
        <p:spPr>
          <a:xfrm>
            <a:off x="640080" y="640080"/>
            <a:ext cx="2752354" cy="2709275"/>
          </a:xfrm>
          <a:prstGeom prst="ellipse">
            <a:avLst/>
          </a:prstGeom>
          <a:solidFill>
            <a:schemeClr val="tx1"/>
          </a:solidFill>
          <a:ln w="174625" cmpd="thinThick">
            <a:solidFill>
              <a:schemeClr val="tx1"/>
            </a:solidFill>
          </a:ln>
        </p:spPr>
        <p:txBody>
          <a:bodyPr vert="horz" lIns="91440" tIns="45720" rIns="91440" bIns="45720" rtlCol="0" anchor="ctr">
            <a:normAutofit/>
          </a:bodyPr>
          <a:lstStyle/>
          <a:p>
            <a:pPr algn="ctr"/>
            <a:r>
              <a:rPr lang="en-US" sz="2600">
                <a:solidFill>
                  <a:schemeClr val="bg1"/>
                </a:solidFill>
              </a:rPr>
              <a:t>How Many Referrals Did You Actually Receive?</a:t>
            </a:r>
          </a:p>
        </p:txBody>
      </p:sp>
      <p:sp>
        <p:nvSpPr>
          <p:cNvPr id="4" name="Rectangle 3">
            <a:extLst>
              <a:ext uri="{FF2B5EF4-FFF2-40B4-BE49-F238E27FC236}">
                <a16:creationId xmlns:a16="http://schemas.microsoft.com/office/drawing/2014/main" id="{82C35C97-B4DB-A443-AF1E-6EB8809F2158}"/>
              </a:ext>
            </a:extLst>
          </p:cNvPr>
          <p:cNvSpPr/>
          <p:nvPr/>
        </p:nvSpPr>
        <p:spPr>
          <a:xfrm>
            <a:off x="3151194" y="3916847"/>
            <a:ext cx="8275021" cy="2662267"/>
          </a:xfrm>
          <a:prstGeom prst="rect">
            <a:avLst/>
          </a:prstGeom>
          <a:noFill/>
        </p:spPr>
        <p:txBody>
          <a:bodyPr wrap="none" lIns="91440" tIns="45720" rIns="91440" bIns="45720">
            <a:spAutoFit/>
          </a:bodyPr>
          <a:lstStyle/>
          <a:p>
            <a:pPr algn="ctr">
              <a:spcAft>
                <a:spcPts val="600"/>
              </a:spcAft>
            </a:pP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What I hear 99% of the time</a:t>
            </a:r>
            <a:endParaRPr lang="en-US" sz="5400" b="1" dirty="0">
              <a:ln w="9525">
                <a:solidFill>
                  <a:schemeClr val="bg1"/>
                </a:solidFill>
                <a:prstDash val="solid"/>
              </a:ln>
              <a:effectLst>
                <a:outerShdw blurRad="12700" dist="38100" dir="2700000" algn="tl" rotWithShape="0">
                  <a:schemeClr val="bg1">
                    <a:lumMod val="50000"/>
                  </a:schemeClr>
                </a:outerShdw>
              </a:effectLst>
            </a:endParaRPr>
          </a:p>
          <a:p>
            <a:pPr algn="ctr">
              <a:spcAft>
                <a:spcPts val="600"/>
              </a:spcAft>
            </a:pP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r>
              <a:rPr lang="en-US" sz="5400" b="1" dirty="0">
                <a:ln w="9525">
                  <a:solidFill>
                    <a:schemeClr val="bg1"/>
                  </a:solidFill>
                  <a:prstDash val="solid"/>
                </a:ln>
                <a:effectLst>
                  <a:outerShdw blurRad="12700" dist="38100" dir="2700000" algn="tl" rotWithShape="0">
                    <a:schemeClr val="bg1">
                      <a:lumMod val="50000"/>
                    </a:schemeClr>
                  </a:outerShdw>
                </a:effectLst>
              </a:rPr>
              <a:t> or Maybe 1”</a:t>
            </a:r>
            <a:br>
              <a:rPr lang="en-US" sz="5400" b="1" dirty="0">
                <a:ln w="9525">
                  <a:solidFill>
                    <a:schemeClr val="bg1"/>
                  </a:solidFill>
                  <a:prstDash val="solid"/>
                </a:ln>
                <a:effectLst>
                  <a:outerShdw blurRad="12700" dist="38100" dir="2700000" algn="tl" rotWithShape="0">
                    <a:schemeClr val="bg1">
                      <a:lumMod val="50000"/>
                    </a:schemeClr>
                  </a:outerShdw>
                </a:effectLst>
              </a:rPr>
            </a:b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063724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09B52-3407-8642-843F-2BBEAD1D21CD}"/>
              </a:ext>
            </a:extLst>
          </p:cNvPr>
          <p:cNvSpPr>
            <a:spLocks noGrp="1"/>
          </p:cNvSpPr>
          <p:nvPr>
            <p:ph type="title"/>
          </p:nvPr>
        </p:nvSpPr>
        <p:spPr/>
        <p:txBody>
          <a:bodyPr/>
          <a:lstStyle/>
          <a:p>
            <a:pPr algn="ctr"/>
            <a:r>
              <a:rPr lang="en-US" dirty="0"/>
              <a:t>The Next 25 Minutes!</a:t>
            </a:r>
          </a:p>
        </p:txBody>
      </p:sp>
      <p:sp>
        <p:nvSpPr>
          <p:cNvPr id="3" name="Content Placeholder 2">
            <a:extLst>
              <a:ext uri="{FF2B5EF4-FFF2-40B4-BE49-F238E27FC236}">
                <a16:creationId xmlns:a16="http://schemas.microsoft.com/office/drawing/2014/main" id="{77E28235-7FB4-EE42-864F-AFE5236D77AB}"/>
              </a:ext>
            </a:extLst>
          </p:cNvPr>
          <p:cNvSpPr>
            <a:spLocks noGrp="1"/>
          </p:cNvSpPr>
          <p:nvPr>
            <p:ph idx="1"/>
          </p:nvPr>
        </p:nvSpPr>
        <p:spPr/>
        <p:txBody>
          <a:bodyPr>
            <a:normAutofit fontScale="70000" lnSpcReduction="20000"/>
          </a:bodyPr>
          <a:lstStyle/>
          <a:p>
            <a:r>
              <a:rPr lang="en-US" sz="3600" dirty="0"/>
              <a:t>How to know and track if you are creating a</a:t>
            </a:r>
            <a:br>
              <a:rPr lang="en-US" sz="3600" dirty="0"/>
            </a:br>
            <a:r>
              <a:rPr lang="en-US" sz="3600" dirty="0"/>
              <a:t>WOW experience with your clients</a:t>
            </a:r>
          </a:p>
          <a:p>
            <a:endParaRPr lang="en-US" sz="3600" dirty="0"/>
          </a:p>
          <a:p>
            <a:r>
              <a:rPr lang="en-US" sz="3600" dirty="0"/>
              <a:t> How to average 3-4 referrals for every 10 closed transactions (Not Leads)</a:t>
            </a:r>
          </a:p>
          <a:p>
            <a:endParaRPr lang="en-US" sz="3600" dirty="0"/>
          </a:p>
          <a:p>
            <a:r>
              <a:rPr lang="en-US" sz="3600" dirty="0"/>
              <a:t>The C.A.R.E model to “Level Out The Seesaw”</a:t>
            </a:r>
          </a:p>
          <a:p>
            <a:pPr lvl="1"/>
            <a:r>
              <a:rPr lang="en-US" sz="3200" dirty="0"/>
              <a:t>Referrals or leads? </a:t>
            </a:r>
          </a:p>
          <a:p>
            <a:endParaRPr lang="en-US" sz="3600" dirty="0"/>
          </a:p>
          <a:p>
            <a:r>
              <a:rPr lang="en-US" sz="3600" dirty="0"/>
              <a:t>100% FREE to implement</a:t>
            </a:r>
          </a:p>
          <a:p>
            <a:pPr marL="0" indent="0">
              <a:buNone/>
            </a:pPr>
            <a:endParaRPr lang="en-US" sz="3600" dirty="0"/>
          </a:p>
          <a:p>
            <a:r>
              <a:rPr lang="en-US" sz="3600" dirty="0"/>
              <a:t>How you can have referrals coming in as soon as tomorrow using moments of Gratitude </a:t>
            </a:r>
          </a:p>
          <a:p>
            <a:endParaRPr lang="en-US" dirty="0"/>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771410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CD9197-4091-C14B-90CF-9CEC151D106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**C.A.R.E.**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8B22B2-0D6C-4F40-B862-673B37BF8360}"/>
              </a:ext>
            </a:extLst>
          </p:cNvPr>
          <p:cNvSpPr>
            <a:spLocks noGrp="1"/>
          </p:cNvSpPr>
          <p:nvPr>
            <p:ph idx="1"/>
          </p:nvPr>
        </p:nvSpPr>
        <p:spPr>
          <a:xfrm>
            <a:off x="4976031" y="963877"/>
            <a:ext cx="6377769" cy="4930246"/>
          </a:xfrm>
        </p:spPr>
        <p:txBody>
          <a:bodyPr anchor="ctr">
            <a:normAutofit/>
          </a:bodyPr>
          <a:lstStyle/>
          <a:p>
            <a:pPr marL="0" indent="0">
              <a:buNone/>
            </a:pPr>
            <a:endParaRPr lang="en-US" sz="2400" dirty="0"/>
          </a:p>
          <a:p>
            <a:pPr marL="0" indent="0">
              <a:buNone/>
            </a:pPr>
            <a:endParaRPr lang="en-US" sz="2400" dirty="0"/>
          </a:p>
          <a:p>
            <a:pPr marL="0" indent="0">
              <a:buNone/>
            </a:pPr>
            <a:r>
              <a:rPr lang="en-US" sz="3200" dirty="0"/>
              <a:t>“Creating A Referral Experience” </a:t>
            </a:r>
          </a:p>
          <a:p>
            <a:pPr marL="0" indent="0">
              <a:buNone/>
            </a:pPr>
            <a:endParaRPr lang="en-US" sz="2400" dirty="0"/>
          </a:p>
          <a:p>
            <a:endParaRPr lang="en-US" sz="2400" dirty="0"/>
          </a:p>
        </p:txBody>
      </p:sp>
    </p:spTree>
    <p:extLst>
      <p:ext uri="{BB962C8B-B14F-4D97-AF65-F5344CB8AC3E}">
        <p14:creationId xmlns:p14="http://schemas.microsoft.com/office/powerpoint/2010/main" val="117719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59FE-E45C-274F-BC6F-25E567AA10EE}"/>
              </a:ext>
            </a:extLst>
          </p:cNvPr>
          <p:cNvSpPr>
            <a:spLocks noGrp="1"/>
          </p:cNvSpPr>
          <p:nvPr>
            <p:ph type="title"/>
          </p:nvPr>
        </p:nvSpPr>
        <p:spPr/>
        <p:txBody>
          <a:bodyPr>
            <a:normAutofit/>
          </a:bodyPr>
          <a:lstStyle/>
          <a:p>
            <a:pPr algn="ctr"/>
            <a:r>
              <a:rPr lang="en-US" dirty="0"/>
              <a:t>When People Come To Me!</a:t>
            </a:r>
          </a:p>
        </p:txBody>
      </p:sp>
      <p:pic>
        <p:nvPicPr>
          <p:cNvPr id="4" name="Picture 3">
            <a:extLst>
              <a:ext uri="{FF2B5EF4-FFF2-40B4-BE49-F238E27FC236}">
                <a16:creationId xmlns:a16="http://schemas.microsoft.com/office/drawing/2014/main" id="{2F990B25-7FF6-544E-9F13-1263C6C4F6AB}"/>
              </a:ext>
            </a:extLst>
          </p:cNvPr>
          <p:cNvPicPr>
            <a:picLocks noChangeAspect="1"/>
          </p:cNvPicPr>
          <p:nvPr/>
        </p:nvPicPr>
        <p:blipFill>
          <a:blip r:embed="rId2"/>
          <a:stretch>
            <a:fillRect/>
          </a:stretch>
        </p:blipFill>
        <p:spPr>
          <a:xfrm>
            <a:off x="2402668" y="1806085"/>
            <a:ext cx="7386663" cy="4686790"/>
          </a:xfrm>
          <a:prstGeom prst="rect">
            <a:avLst/>
          </a:prstGeom>
        </p:spPr>
      </p:pic>
    </p:spTree>
    <p:extLst>
      <p:ext uri="{BB962C8B-B14F-4D97-AF65-F5344CB8AC3E}">
        <p14:creationId xmlns:p14="http://schemas.microsoft.com/office/powerpoint/2010/main" val="3035832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07321B-1A99-EB47-AD64-61916A89BEE6}"/>
              </a:ext>
            </a:extLst>
          </p:cNvPr>
          <p:cNvSpPr>
            <a:spLocks noGrp="1"/>
          </p:cNvSpPr>
          <p:nvPr>
            <p:ph type="title"/>
          </p:nvPr>
        </p:nvSpPr>
        <p:spPr>
          <a:xfrm>
            <a:off x="655320" y="2671011"/>
            <a:ext cx="5257803" cy="2427120"/>
          </a:xfrm>
        </p:spPr>
        <p:txBody>
          <a:bodyPr vert="horz" lIns="91440" tIns="45720" rIns="91440" bIns="45720" rtlCol="0" anchor="t">
            <a:normAutofit/>
          </a:bodyPr>
          <a:lstStyle/>
          <a:p>
            <a:r>
              <a:rPr lang="en-US" sz="6000" dirty="0"/>
              <a:t>Vivian Chen</a:t>
            </a:r>
            <a:br>
              <a:rPr lang="en-US" sz="6000" dirty="0"/>
            </a:br>
            <a:r>
              <a:rPr lang="en-US" sz="6000" dirty="0"/>
              <a:t>in 5 days!</a:t>
            </a:r>
          </a:p>
        </p:txBody>
      </p:sp>
      <p:cxnSp>
        <p:nvCxnSpPr>
          <p:cNvPr id="14" name="Straight Arrow Connector 10">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BA8225-CA89-EC4C-824F-9C4280F25F15}"/>
              </a:ext>
            </a:extLst>
          </p:cNvPr>
          <p:cNvPicPr>
            <a:picLocks noChangeAspect="1"/>
          </p:cNvPicPr>
          <p:nvPr/>
        </p:nvPicPr>
        <p:blipFill rotWithShape="1">
          <a:blip r:embed="rId2"/>
          <a:srcRect l="8444"/>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845569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45240CB8-1084-FD48-8D02-BC0459FDDF26}"/>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10X </a:t>
            </a:r>
          </a:p>
        </p:txBody>
      </p:sp>
      <p:sp>
        <p:nvSpPr>
          <p:cNvPr id="3" name="Content Placeholder 2">
            <a:extLst>
              <a:ext uri="{FF2B5EF4-FFF2-40B4-BE49-F238E27FC236}">
                <a16:creationId xmlns:a16="http://schemas.microsoft.com/office/drawing/2014/main" id="{CE81206A-F117-A542-803B-153E0B2E1880}"/>
              </a:ext>
            </a:extLst>
          </p:cNvPr>
          <p:cNvSpPr>
            <a:spLocks noGrp="1"/>
          </p:cNvSpPr>
          <p:nvPr>
            <p:ph idx="1"/>
          </p:nvPr>
        </p:nvSpPr>
        <p:spPr>
          <a:xfrm>
            <a:off x="5120640" y="804672"/>
            <a:ext cx="6281928" cy="5248656"/>
          </a:xfrm>
        </p:spPr>
        <p:txBody>
          <a:bodyPr anchor="ctr">
            <a:normAutofit/>
          </a:bodyPr>
          <a:lstStyle/>
          <a:p>
            <a:pPr marL="0" indent="0">
              <a:buNone/>
            </a:pPr>
            <a:endParaRPr lang="en-US" sz="2000" dirty="0"/>
          </a:p>
          <a:p>
            <a:pPr marL="0" indent="0">
              <a:buNone/>
            </a:pPr>
            <a:r>
              <a:rPr lang="en-US" sz="3200" dirty="0"/>
              <a:t>What would happened to your business if you 10X the number of referrals coming in?</a:t>
            </a:r>
          </a:p>
        </p:txBody>
      </p:sp>
    </p:spTree>
    <p:extLst>
      <p:ext uri="{BB962C8B-B14F-4D97-AF65-F5344CB8AC3E}">
        <p14:creationId xmlns:p14="http://schemas.microsoft.com/office/powerpoint/2010/main" val="1837511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60093F-FE02-9E4A-AAE3-644B5F07F90F}"/>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sz="4700" kern="1200">
                <a:solidFill>
                  <a:schemeClr val="tx1"/>
                </a:solidFill>
                <a:latin typeface="+mj-lt"/>
                <a:ea typeface="+mj-ea"/>
                <a:cs typeface="+mj-cs"/>
              </a:rPr>
              <a:t>  What is the definition of a </a:t>
            </a:r>
            <a:br>
              <a:rPr lang="en-US" sz="4700" kern="1200">
                <a:solidFill>
                  <a:schemeClr val="tx1"/>
                </a:solidFill>
                <a:latin typeface="+mj-lt"/>
                <a:ea typeface="+mj-ea"/>
                <a:cs typeface="+mj-cs"/>
              </a:rPr>
            </a:br>
            <a:r>
              <a:rPr lang="en-US" sz="4700" kern="1200">
                <a:solidFill>
                  <a:schemeClr val="tx1"/>
                </a:solidFill>
                <a:latin typeface="+mj-lt"/>
                <a:ea typeface="+mj-ea"/>
                <a:cs typeface="+mj-cs"/>
              </a:rPr>
              <a:t>successful transaction?  	</a:t>
            </a:r>
          </a:p>
        </p:txBody>
      </p:sp>
      <p:sp>
        <p:nvSpPr>
          <p:cNvPr id="9" name="Oval 8">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940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184FC8-885D-7B40-89F1-99ED8A093A3E}"/>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rPr>
              <a:t>Most Say</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84080C4-B74B-684E-8896-624FDFA4ACBF}"/>
              </a:ext>
            </a:extLst>
          </p:cNvPr>
          <p:cNvSpPr>
            <a:spLocks noGrp="1"/>
          </p:cNvSpPr>
          <p:nvPr>
            <p:ph idx="1"/>
          </p:nvPr>
        </p:nvSpPr>
        <p:spPr>
          <a:xfrm>
            <a:off x="4976031" y="963877"/>
            <a:ext cx="6377769" cy="4930246"/>
          </a:xfrm>
        </p:spPr>
        <p:txBody>
          <a:bodyPr anchor="ctr">
            <a:normAutofit/>
          </a:bodyPr>
          <a:lstStyle/>
          <a:p>
            <a:pPr lvl="0"/>
            <a:r>
              <a:rPr lang="en-US" sz="3600" dirty="0"/>
              <a:t>Closing on time</a:t>
            </a:r>
          </a:p>
          <a:p>
            <a:pPr lvl="0"/>
            <a:r>
              <a:rPr lang="en-US" sz="3600" dirty="0"/>
              <a:t>No one gets mad</a:t>
            </a:r>
          </a:p>
          <a:p>
            <a:pPr lvl="0"/>
            <a:r>
              <a:rPr lang="en-US" sz="3600" dirty="0"/>
              <a:t>Get full commission</a:t>
            </a:r>
          </a:p>
          <a:p>
            <a:pPr lvl="0"/>
            <a:r>
              <a:rPr lang="en-US" sz="3600" dirty="0"/>
              <a:t>Don’t get shopped</a:t>
            </a:r>
          </a:p>
          <a:p>
            <a:pPr lvl="0"/>
            <a:r>
              <a:rPr lang="en-US" sz="3600" dirty="0"/>
              <a:t>Don’t get fired</a:t>
            </a:r>
          </a:p>
          <a:p>
            <a:pPr lvl="0"/>
            <a:r>
              <a:rPr lang="en-US" sz="3600" dirty="0"/>
              <a:t>Get paid</a:t>
            </a:r>
          </a:p>
          <a:p>
            <a:pPr marL="0" indent="0">
              <a:buNone/>
            </a:pPr>
            <a:endParaRPr lang="en-US" sz="2400" dirty="0"/>
          </a:p>
        </p:txBody>
      </p:sp>
    </p:spTree>
    <p:extLst>
      <p:ext uri="{BB962C8B-B14F-4D97-AF65-F5344CB8AC3E}">
        <p14:creationId xmlns:p14="http://schemas.microsoft.com/office/powerpoint/2010/main" val="871089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9CBE27C4-0817-3244-B225-A8ACA1F93215}"/>
              </a:ext>
            </a:extLst>
          </p:cNvPr>
          <p:cNvSpPr>
            <a:spLocks noGrp="1"/>
          </p:cNvSpPr>
          <p:nvPr>
            <p:ph type="title"/>
          </p:nvPr>
        </p:nvSpPr>
        <p:spPr>
          <a:xfrm>
            <a:off x="904877" y="2415322"/>
            <a:ext cx="3451730" cy="2399869"/>
          </a:xfrm>
        </p:spPr>
        <p:txBody>
          <a:bodyPr>
            <a:normAutofit/>
          </a:bodyPr>
          <a:lstStyle/>
          <a:p>
            <a:pPr algn="ctr"/>
            <a:r>
              <a:rPr lang="en-US" sz="4000" dirty="0">
                <a:solidFill>
                  <a:srgbClr val="FFFFFF"/>
                </a:solidFill>
              </a:rPr>
              <a:t>New Definition Starting Today!</a:t>
            </a:r>
          </a:p>
        </p:txBody>
      </p:sp>
      <p:sp>
        <p:nvSpPr>
          <p:cNvPr id="3" name="Content Placeholder 2">
            <a:extLst>
              <a:ext uri="{FF2B5EF4-FFF2-40B4-BE49-F238E27FC236}">
                <a16:creationId xmlns:a16="http://schemas.microsoft.com/office/drawing/2014/main" id="{EF656BB0-A26B-504E-8E85-920DDEFDA15E}"/>
              </a:ext>
            </a:extLst>
          </p:cNvPr>
          <p:cNvSpPr>
            <a:spLocks noGrp="1"/>
          </p:cNvSpPr>
          <p:nvPr>
            <p:ph idx="1"/>
          </p:nvPr>
        </p:nvSpPr>
        <p:spPr>
          <a:xfrm>
            <a:off x="5121879" y="1181513"/>
            <a:ext cx="6281928" cy="5248656"/>
          </a:xfrm>
        </p:spPr>
        <p:txBody>
          <a:bodyPr anchor="ctr">
            <a:normAutofit/>
          </a:bodyPr>
          <a:lstStyle/>
          <a:p>
            <a:pPr marL="0" indent="0">
              <a:buNone/>
            </a:pPr>
            <a:endParaRPr lang="en-US" sz="2000" dirty="0"/>
          </a:p>
          <a:p>
            <a:pPr marL="0" indent="0">
              <a:buNone/>
            </a:pPr>
            <a:r>
              <a:rPr lang="en-US" sz="4000" dirty="0"/>
              <a:t>The true definition of a successful transaction </a:t>
            </a:r>
          </a:p>
          <a:p>
            <a:pPr marL="0" indent="0">
              <a:buNone/>
            </a:pPr>
            <a:endParaRPr lang="en-US" sz="2000" dirty="0"/>
          </a:p>
          <a:p>
            <a:pPr marL="0" indent="0">
              <a:buNone/>
            </a:pPr>
            <a:r>
              <a:rPr lang="en-US" sz="4000" dirty="0"/>
              <a:t>To have earned the right to ask and receive a referral BEFORE closing.</a:t>
            </a:r>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723944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2E2E4-17F0-8B48-944E-AA508AC0B102}"/>
              </a:ext>
            </a:extLst>
          </p:cNvPr>
          <p:cNvSpPr>
            <a:spLocks noGrp="1"/>
          </p:cNvSpPr>
          <p:nvPr>
            <p:ph type="title"/>
          </p:nvPr>
        </p:nvSpPr>
        <p:spPr>
          <a:xfrm>
            <a:off x="4965430" y="629268"/>
            <a:ext cx="6586491" cy="1286160"/>
          </a:xfrm>
        </p:spPr>
        <p:txBody>
          <a:bodyPr anchor="b">
            <a:normAutofit/>
          </a:bodyPr>
          <a:lstStyle/>
          <a:p>
            <a:r>
              <a:rPr lang="en-US"/>
              <a:t>Monica Breckenridge</a:t>
            </a:r>
          </a:p>
        </p:txBody>
      </p:sp>
      <p:pic>
        <p:nvPicPr>
          <p:cNvPr id="4" name="Picture 3">
            <a:extLst>
              <a:ext uri="{FF2B5EF4-FFF2-40B4-BE49-F238E27FC236}">
                <a16:creationId xmlns:a16="http://schemas.microsoft.com/office/drawing/2014/main" id="{375DB1E7-BCB1-3C44-90F1-FC7873752026}"/>
              </a:ext>
            </a:extLst>
          </p:cNvPr>
          <p:cNvPicPr>
            <a:picLocks noChangeAspect="1"/>
          </p:cNvPicPr>
          <p:nvPr/>
        </p:nvPicPr>
        <p:blipFill rotWithShape="1">
          <a:blip r:embed="rId2"/>
          <a:srcRect l="9473" r="6035"/>
          <a:stretch/>
        </p:blipFill>
        <p:spPr>
          <a:xfrm>
            <a:off x="20" y="10"/>
            <a:ext cx="4635571" cy="6857990"/>
          </a:xfrm>
          <a:prstGeom prst="rect">
            <a:avLst/>
          </a:prstGeom>
          <a:effectLst/>
        </p:spPr>
      </p:pic>
      <p:cxnSp>
        <p:nvCxnSpPr>
          <p:cNvPr id="11"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D4069"/>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FCAFA7A-B2BB-A248-8270-EE3300F0CC1C}"/>
              </a:ext>
            </a:extLst>
          </p:cNvPr>
          <p:cNvSpPr>
            <a:spLocks noGrp="1"/>
          </p:cNvSpPr>
          <p:nvPr>
            <p:ph idx="1"/>
          </p:nvPr>
        </p:nvSpPr>
        <p:spPr>
          <a:xfrm>
            <a:off x="4965431" y="2438400"/>
            <a:ext cx="6586489" cy="3785419"/>
          </a:xfrm>
        </p:spPr>
        <p:txBody>
          <a:bodyPr>
            <a:normAutofit/>
          </a:bodyPr>
          <a:lstStyle/>
          <a:p>
            <a:r>
              <a:rPr lang="en-US" dirty="0"/>
              <a:t>Recipient of Inc.5000 Award 2018 with only 12% Women Owned business's</a:t>
            </a:r>
          </a:p>
          <a:p>
            <a:r>
              <a:rPr lang="en-US" dirty="0"/>
              <a:t>Top 4 Real Estate Agent Nationwide in 2017 - Wall Street Journal</a:t>
            </a:r>
          </a:p>
          <a:p>
            <a:r>
              <a:rPr lang="en-US" dirty="0"/>
              <a:t>Currently writing the book, "</a:t>
            </a:r>
            <a:r>
              <a:rPr lang="en-US" b="1" dirty="0"/>
              <a:t>Think Pink and Grow Rich: Building Your Own Empire Through Branding and Marketing"</a:t>
            </a:r>
            <a:endParaRPr lang="en-US" dirty="0"/>
          </a:p>
        </p:txBody>
      </p:sp>
    </p:spTree>
    <p:extLst>
      <p:ext uri="{BB962C8B-B14F-4D97-AF65-F5344CB8AC3E}">
        <p14:creationId xmlns:p14="http://schemas.microsoft.com/office/powerpoint/2010/main" val="159524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p:nvPr/>
        </p:nvSpPr>
        <p:spPr>
          <a:xfrm>
            <a:off x="1756310" y="454157"/>
            <a:ext cx="8367975" cy="851175"/>
          </a:xfrm>
          <a:prstGeom prst="rect">
            <a:avLst/>
          </a:prstGeom>
          <a:noFill/>
          <a:ln>
            <a:noFill/>
          </a:ln>
        </p:spPr>
        <p:txBody>
          <a:bodyPr spcFirstLastPara="1" wrap="square" lIns="68569" tIns="68569" rIns="68569" bIns="68569" anchor="t" anchorCtr="0">
            <a:noAutofit/>
          </a:bodyPr>
          <a:lstStyle/>
          <a:p>
            <a:pPr algn="ctr">
              <a:spcAft>
                <a:spcPts val="300"/>
              </a:spcAft>
            </a:pPr>
            <a:r>
              <a:rPr lang="en-US" sz="4400" b="1" dirty="0"/>
              <a:t>Christine Thank You So Much</a:t>
            </a:r>
          </a:p>
        </p:txBody>
      </p:sp>
      <p:pic>
        <p:nvPicPr>
          <p:cNvPr id="3" name="Picture 2" descr="A close up of a sign&#10;&#10;Description automatically generated">
            <a:extLst>
              <a:ext uri="{FF2B5EF4-FFF2-40B4-BE49-F238E27FC236}">
                <a16:creationId xmlns:a16="http://schemas.microsoft.com/office/drawing/2014/main" id="{CC8DA31B-4C3C-D144-AEC5-0A44FAA09738}"/>
              </a:ext>
            </a:extLst>
          </p:cNvPr>
          <p:cNvPicPr>
            <a:picLocks noChangeAspect="1"/>
          </p:cNvPicPr>
          <p:nvPr/>
        </p:nvPicPr>
        <p:blipFill>
          <a:blip r:embed="rId3"/>
          <a:stretch>
            <a:fillRect/>
          </a:stretch>
        </p:blipFill>
        <p:spPr>
          <a:xfrm>
            <a:off x="432684" y="1744206"/>
            <a:ext cx="2496273" cy="2130608"/>
          </a:xfrm>
          <a:prstGeom prst="rect">
            <a:avLst/>
          </a:prstGeom>
        </p:spPr>
      </p:pic>
      <p:pic>
        <p:nvPicPr>
          <p:cNvPr id="5" name="Picture 4" descr="A close up of a logo&#10;&#10;Description automatically generated">
            <a:extLst>
              <a:ext uri="{FF2B5EF4-FFF2-40B4-BE49-F238E27FC236}">
                <a16:creationId xmlns:a16="http://schemas.microsoft.com/office/drawing/2014/main" id="{E860B3D2-1D46-434F-96F3-6E9B39ACEA9D}"/>
              </a:ext>
            </a:extLst>
          </p:cNvPr>
          <p:cNvPicPr>
            <a:picLocks noChangeAspect="1"/>
          </p:cNvPicPr>
          <p:nvPr/>
        </p:nvPicPr>
        <p:blipFill>
          <a:blip r:embed="rId4"/>
          <a:stretch>
            <a:fillRect/>
          </a:stretch>
        </p:blipFill>
        <p:spPr>
          <a:xfrm rot="466101">
            <a:off x="6145556" y="2021730"/>
            <a:ext cx="5348053" cy="1096352"/>
          </a:xfrm>
          <a:prstGeom prst="rect">
            <a:avLst/>
          </a:prstGeom>
        </p:spPr>
      </p:pic>
      <p:pic>
        <p:nvPicPr>
          <p:cNvPr id="7" name="Picture 6" descr="A close up of a tiger&#10;&#10;Description automatically generated">
            <a:extLst>
              <a:ext uri="{FF2B5EF4-FFF2-40B4-BE49-F238E27FC236}">
                <a16:creationId xmlns:a16="http://schemas.microsoft.com/office/drawing/2014/main" id="{92E63C62-78C2-AE4A-AAF3-727A1DB184C3}"/>
              </a:ext>
            </a:extLst>
          </p:cNvPr>
          <p:cNvPicPr>
            <a:picLocks noChangeAspect="1"/>
          </p:cNvPicPr>
          <p:nvPr/>
        </p:nvPicPr>
        <p:blipFill>
          <a:blip r:embed="rId5"/>
          <a:stretch>
            <a:fillRect/>
          </a:stretch>
        </p:blipFill>
        <p:spPr>
          <a:xfrm>
            <a:off x="8471604" y="5199731"/>
            <a:ext cx="3606873" cy="1427780"/>
          </a:xfrm>
          <a:prstGeom prst="rect">
            <a:avLst/>
          </a:prstGeom>
        </p:spPr>
      </p:pic>
      <p:pic>
        <p:nvPicPr>
          <p:cNvPr id="9" name="Picture 8" descr="A close up of a bird&#10;&#10;Description automatically generated">
            <a:extLst>
              <a:ext uri="{FF2B5EF4-FFF2-40B4-BE49-F238E27FC236}">
                <a16:creationId xmlns:a16="http://schemas.microsoft.com/office/drawing/2014/main" id="{DB962DE4-AB53-6540-A95A-77E09B39D568}"/>
              </a:ext>
            </a:extLst>
          </p:cNvPr>
          <p:cNvPicPr>
            <a:picLocks noChangeAspect="1"/>
          </p:cNvPicPr>
          <p:nvPr/>
        </p:nvPicPr>
        <p:blipFill>
          <a:blip r:embed="rId6"/>
          <a:stretch>
            <a:fillRect/>
          </a:stretch>
        </p:blipFill>
        <p:spPr>
          <a:xfrm>
            <a:off x="882868" y="4819581"/>
            <a:ext cx="2934684" cy="1584262"/>
          </a:xfrm>
          <a:prstGeom prst="rect">
            <a:avLst/>
          </a:prstGeom>
        </p:spPr>
      </p:pic>
      <p:pic>
        <p:nvPicPr>
          <p:cNvPr id="15" name="Google Shape;268;p37">
            <a:extLst>
              <a:ext uri="{FF2B5EF4-FFF2-40B4-BE49-F238E27FC236}">
                <a16:creationId xmlns:a16="http://schemas.microsoft.com/office/drawing/2014/main" id="{05022C43-7E3E-6042-A12C-474237C8BA21}"/>
              </a:ext>
            </a:extLst>
          </p:cNvPr>
          <p:cNvPicPr preferRelativeResize="0"/>
          <p:nvPr/>
        </p:nvPicPr>
        <p:blipFill>
          <a:blip r:embed="rId7">
            <a:alphaModFix/>
          </a:blip>
          <a:stretch>
            <a:fillRect/>
          </a:stretch>
        </p:blipFill>
        <p:spPr>
          <a:xfrm rot="20932508">
            <a:off x="3567816" y="1842962"/>
            <a:ext cx="1573490" cy="2018934"/>
          </a:xfrm>
          <a:prstGeom prst="rect">
            <a:avLst/>
          </a:prstGeom>
          <a:noFill/>
          <a:ln>
            <a:noFill/>
          </a:ln>
        </p:spPr>
      </p:pic>
      <p:pic>
        <p:nvPicPr>
          <p:cNvPr id="16" name="Google Shape;269;p37">
            <a:extLst>
              <a:ext uri="{FF2B5EF4-FFF2-40B4-BE49-F238E27FC236}">
                <a16:creationId xmlns:a16="http://schemas.microsoft.com/office/drawing/2014/main" id="{FD597A6F-68F4-0445-8AD5-0E1FFA22F26D}"/>
              </a:ext>
            </a:extLst>
          </p:cNvPr>
          <p:cNvPicPr preferRelativeResize="0"/>
          <p:nvPr/>
        </p:nvPicPr>
        <p:blipFill>
          <a:blip r:embed="rId8">
            <a:alphaModFix/>
          </a:blip>
          <a:stretch>
            <a:fillRect/>
          </a:stretch>
        </p:blipFill>
        <p:spPr>
          <a:xfrm rot="517370">
            <a:off x="5947971" y="3701365"/>
            <a:ext cx="1597860" cy="2358931"/>
          </a:xfrm>
          <a:prstGeom prst="rect">
            <a:avLst/>
          </a:prstGeom>
          <a:noFill/>
          <a:ln>
            <a:noFill/>
          </a:ln>
        </p:spPr>
      </p:pic>
    </p:spTree>
    <p:extLst>
      <p:ext uri="{BB962C8B-B14F-4D97-AF65-F5344CB8AC3E}">
        <p14:creationId xmlns:p14="http://schemas.microsoft.com/office/powerpoint/2010/main" val="2193797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E935BC-CDEE-1F4C-BB12-72F25EB4408E}"/>
              </a:ext>
            </a:extLst>
          </p:cNvPr>
          <p:cNvSpPr>
            <a:spLocks noGrp="1"/>
          </p:cNvSpPr>
          <p:nvPr>
            <p:ph type="title"/>
          </p:nvPr>
        </p:nvSpPr>
        <p:spPr>
          <a:xfrm>
            <a:off x="640079" y="4526280"/>
            <a:ext cx="7410681" cy="1737360"/>
          </a:xfrm>
        </p:spPr>
        <p:txBody>
          <a:bodyPr>
            <a:normAutofit/>
          </a:bodyPr>
          <a:lstStyle/>
          <a:p>
            <a:r>
              <a:rPr lang="en-US" sz="4800"/>
              <a:t>What Makes You Referable?</a:t>
            </a:r>
          </a:p>
        </p:txBody>
      </p:sp>
      <p:cxnSp>
        <p:nvCxnSpPr>
          <p:cNvPr id="54" name="Straight Connector 53">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114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2A9C2E5-DC9D-445A-9486-37520BB678EB}"/>
              </a:ext>
            </a:extLst>
          </p:cNvPr>
          <p:cNvGraphicFramePr>
            <a:graphicFrameLocks noGrp="1"/>
          </p:cNvGraphicFramePr>
          <p:nvPr>
            <p:ph idx="1"/>
            <p:extLst>
              <p:ext uri="{D42A27DB-BD31-4B8C-83A1-F6EECF244321}">
                <p14:modId xmlns:p14="http://schemas.microsoft.com/office/powerpoint/2010/main" val="3746575536"/>
              </p:ext>
            </p:extLst>
          </p:nvPr>
        </p:nvGraphicFramePr>
        <p:xfrm>
          <a:off x="640080" y="595293"/>
          <a:ext cx="5676637" cy="3463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8937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D8FB5B-5319-0746-93DD-05C5AA396FE2}"/>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What We Hear!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C9A0F1-C324-9E4A-936F-65536E78EB6C}"/>
              </a:ext>
            </a:extLst>
          </p:cNvPr>
          <p:cNvSpPr>
            <a:spLocks noGrp="1"/>
          </p:cNvSpPr>
          <p:nvPr>
            <p:ph idx="1"/>
          </p:nvPr>
        </p:nvSpPr>
        <p:spPr>
          <a:xfrm>
            <a:off x="4976031" y="963877"/>
            <a:ext cx="6377769" cy="4930246"/>
          </a:xfrm>
        </p:spPr>
        <p:txBody>
          <a:bodyPr anchor="ctr">
            <a:normAutofit/>
          </a:bodyPr>
          <a:lstStyle/>
          <a:p>
            <a:pPr lvl="0"/>
            <a:r>
              <a:rPr lang="en-US" sz="3200" dirty="0"/>
              <a:t>Designation</a:t>
            </a:r>
          </a:p>
          <a:p>
            <a:pPr lvl="0"/>
            <a:r>
              <a:rPr lang="en-US" sz="3200" dirty="0"/>
              <a:t>Year of experience</a:t>
            </a:r>
          </a:p>
          <a:p>
            <a:pPr lvl="0"/>
            <a:r>
              <a:rPr lang="en-US" sz="3200" dirty="0"/>
              <a:t>Company</a:t>
            </a:r>
          </a:p>
          <a:p>
            <a:pPr lvl="0"/>
            <a:r>
              <a:rPr lang="en-US" sz="3200" dirty="0"/>
              <a:t>Attire</a:t>
            </a:r>
          </a:p>
          <a:p>
            <a:pPr lvl="0"/>
            <a:r>
              <a:rPr lang="en-US" sz="3200" dirty="0"/>
              <a:t>Honesty</a:t>
            </a:r>
          </a:p>
          <a:p>
            <a:pPr lvl="0"/>
            <a:r>
              <a:rPr lang="en-US" sz="3200" dirty="0"/>
              <a:t>Availability</a:t>
            </a:r>
          </a:p>
          <a:p>
            <a:pPr lvl="0"/>
            <a:r>
              <a:rPr lang="en-US" sz="3200" dirty="0"/>
              <a:t>Hardworking</a:t>
            </a:r>
          </a:p>
          <a:p>
            <a:endParaRPr lang="en-US" sz="2400" dirty="0"/>
          </a:p>
        </p:txBody>
      </p:sp>
    </p:spTree>
    <p:extLst>
      <p:ext uri="{BB962C8B-B14F-4D97-AF65-F5344CB8AC3E}">
        <p14:creationId xmlns:p14="http://schemas.microsoft.com/office/powerpoint/2010/main" val="1091994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134C0C36-3DD3-4140-95D8-7F3096134BCD}"/>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How To Start This Tomorrow</a:t>
            </a:r>
          </a:p>
        </p:txBody>
      </p:sp>
      <p:sp>
        <p:nvSpPr>
          <p:cNvPr id="3" name="Content Placeholder 2">
            <a:extLst>
              <a:ext uri="{FF2B5EF4-FFF2-40B4-BE49-F238E27FC236}">
                <a16:creationId xmlns:a16="http://schemas.microsoft.com/office/drawing/2014/main" id="{5E5748AF-3166-0E4E-9500-BDEE4205BF39}"/>
              </a:ext>
            </a:extLst>
          </p:cNvPr>
          <p:cNvSpPr>
            <a:spLocks noGrp="1"/>
          </p:cNvSpPr>
          <p:nvPr>
            <p:ph idx="1"/>
          </p:nvPr>
        </p:nvSpPr>
        <p:spPr>
          <a:xfrm>
            <a:off x="5103736" y="638176"/>
            <a:ext cx="6281928" cy="5248656"/>
          </a:xfrm>
        </p:spPr>
        <p:txBody>
          <a:bodyPr anchor="ctr">
            <a:normAutofit/>
          </a:bodyPr>
          <a:lstStyle/>
          <a:p>
            <a:pPr marL="0" indent="0">
              <a:buNone/>
            </a:pPr>
            <a:endParaRPr lang="en-US" sz="2000" dirty="0"/>
          </a:p>
          <a:p>
            <a:pPr marL="0" indent="0">
              <a:buNone/>
            </a:pPr>
            <a:r>
              <a:rPr lang="en-US" sz="4000" dirty="0"/>
              <a:t>I am changing your job title as of right now!  </a:t>
            </a:r>
            <a:r>
              <a:rPr lang="en-US" sz="4000" dirty="0">
                <a:sym typeface="Wingdings" pitchFamily="2" charset="2"/>
              </a:rPr>
              <a:t> </a:t>
            </a:r>
            <a:endParaRPr lang="en-US" sz="4000" dirty="0"/>
          </a:p>
          <a:p>
            <a:pPr marL="0" indent="0">
              <a:buNone/>
            </a:pPr>
            <a:endParaRPr lang="en-US" sz="4000" dirty="0"/>
          </a:p>
          <a:p>
            <a:pPr marL="742950" indent="-742950">
              <a:buAutoNum type="arabicPeriod"/>
            </a:pPr>
            <a:r>
              <a:rPr lang="en-US" sz="4000" dirty="0"/>
              <a:t>Consultant</a:t>
            </a:r>
          </a:p>
          <a:p>
            <a:pPr marL="742950" indent="-742950">
              <a:buAutoNum type="arabicPeriod"/>
            </a:pPr>
            <a:r>
              <a:rPr lang="en-US" sz="4000" dirty="0"/>
              <a:t>Project Manager</a:t>
            </a:r>
          </a:p>
          <a:p>
            <a:pPr marL="742950" indent="-742950">
              <a:buAutoNum type="arabicPeriod"/>
            </a:pPr>
            <a:r>
              <a:rPr lang="en-US" sz="4000" dirty="0"/>
              <a:t>Master Communicator!</a:t>
            </a:r>
          </a:p>
        </p:txBody>
      </p:sp>
    </p:spTree>
    <p:extLst>
      <p:ext uri="{BB962C8B-B14F-4D97-AF65-F5344CB8AC3E}">
        <p14:creationId xmlns:p14="http://schemas.microsoft.com/office/powerpoint/2010/main" val="3768199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A3717-FB97-C947-B151-AFB16B6D6560}"/>
              </a:ext>
            </a:extLst>
          </p:cNvPr>
          <p:cNvSpPr>
            <a:spLocks noGrp="1"/>
          </p:cNvSpPr>
          <p:nvPr>
            <p:ph type="title"/>
          </p:nvPr>
        </p:nvSpPr>
        <p:spPr>
          <a:xfrm>
            <a:off x="838200" y="365125"/>
            <a:ext cx="10515600" cy="1325563"/>
          </a:xfrm>
        </p:spPr>
        <p:txBody>
          <a:bodyPr/>
          <a:lstStyle/>
          <a:p>
            <a:pPr algn="ctr"/>
            <a:r>
              <a:rPr lang="en-US"/>
              <a:t>Make It About Them!</a:t>
            </a:r>
            <a:endParaRPr lang="en-US" dirty="0"/>
          </a:p>
        </p:txBody>
      </p:sp>
      <p:sp>
        <p:nvSpPr>
          <p:cNvPr id="3" name="Content Placeholder 2">
            <a:extLst>
              <a:ext uri="{FF2B5EF4-FFF2-40B4-BE49-F238E27FC236}">
                <a16:creationId xmlns:a16="http://schemas.microsoft.com/office/drawing/2014/main" id="{F70ECC3E-2AA4-3943-9A20-EBCC208B9395}"/>
              </a:ext>
            </a:extLst>
          </p:cNvPr>
          <p:cNvSpPr>
            <a:spLocks noGrp="1"/>
          </p:cNvSpPr>
          <p:nvPr>
            <p:ph idx="1"/>
          </p:nvPr>
        </p:nvSpPr>
        <p:spPr>
          <a:xfrm>
            <a:off x="838200" y="1825625"/>
            <a:ext cx="10515600" cy="4351338"/>
          </a:xfrm>
        </p:spPr>
        <p:txBody>
          <a:bodyPr>
            <a:normAutofit lnSpcReduction="10000"/>
          </a:bodyPr>
          <a:lstStyle/>
          <a:p>
            <a:r>
              <a:rPr lang="en-US"/>
              <a:t>Makes the client feel important, appreciated  and always #1</a:t>
            </a:r>
          </a:p>
          <a:p>
            <a:endParaRPr lang="en-US"/>
          </a:p>
          <a:p>
            <a:r>
              <a:rPr lang="en-US"/>
              <a:t>Remove the I from the equation</a:t>
            </a:r>
          </a:p>
          <a:p>
            <a:pPr lvl="1"/>
            <a:r>
              <a:rPr lang="en-US"/>
              <a:t>Sorry to say people don’t care about you, they care about what?</a:t>
            </a:r>
          </a:p>
          <a:p>
            <a:pPr lvl="1"/>
            <a:r>
              <a:rPr lang="en-US"/>
              <a:t>My daughter and her apartment story!</a:t>
            </a:r>
          </a:p>
          <a:p>
            <a:pPr lvl="1"/>
            <a:endParaRPr lang="en-US"/>
          </a:p>
          <a:p>
            <a:r>
              <a:rPr lang="en-US"/>
              <a:t>People don’t care what you say or what you do, they only care about </a:t>
            </a:r>
            <a:r>
              <a:rPr lang="en-US" b="1">
                <a:solidFill>
                  <a:srgbClr val="FF0000"/>
                </a:solidFill>
              </a:rPr>
              <a:t>how you make them feel!  </a:t>
            </a:r>
          </a:p>
          <a:p>
            <a:endParaRPr lang="en-US"/>
          </a:p>
          <a:p>
            <a:r>
              <a:rPr lang="en-US"/>
              <a:t>Group Photo! </a:t>
            </a:r>
            <a:endParaRPr lang="en-US" dirty="0"/>
          </a:p>
        </p:txBody>
      </p:sp>
    </p:spTree>
    <p:extLst>
      <p:ext uri="{BB962C8B-B14F-4D97-AF65-F5344CB8AC3E}">
        <p14:creationId xmlns:p14="http://schemas.microsoft.com/office/powerpoint/2010/main" val="1698754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DCB406-9E49-1A4E-9681-46B0944295E3}"/>
              </a:ext>
            </a:extLst>
          </p:cNvPr>
          <p:cNvSpPr>
            <a:spLocks noGrp="1"/>
          </p:cNvSpPr>
          <p:nvPr>
            <p:ph type="title"/>
          </p:nvPr>
        </p:nvSpPr>
        <p:spPr>
          <a:xfrm>
            <a:off x="499536" y="4318746"/>
            <a:ext cx="6801321" cy="1737360"/>
          </a:xfrm>
        </p:spPr>
        <p:txBody>
          <a:bodyPr vert="horz" lIns="91440" tIns="45720" rIns="91440" bIns="45720" rtlCol="0" anchor="ctr">
            <a:noAutofit/>
          </a:bodyPr>
          <a:lstStyle/>
          <a:p>
            <a:pPr algn="r"/>
            <a:r>
              <a:rPr lang="en-US" sz="4000" kern="1200" dirty="0">
                <a:solidFill>
                  <a:schemeClr val="tx1"/>
                </a:solidFill>
                <a:latin typeface="+mj-lt"/>
                <a:ea typeface="+mj-ea"/>
                <a:cs typeface="+mj-cs"/>
              </a:rPr>
              <a:t>Using your new job titles to </a:t>
            </a:r>
            <a:r>
              <a:rPr lang="en-US" sz="4000" dirty="0"/>
              <a:t>WIN over your clients and receive more referrals instantly</a:t>
            </a:r>
            <a:endParaRPr lang="en-US" sz="40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52009C3F-D39C-D647-888E-A8EE1308802A}"/>
              </a:ext>
            </a:extLst>
          </p:cNvPr>
          <p:cNvSpPr>
            <a:spLocks noGrp="1"/>
          </p:cNvSpPr>
          <p:nvPr>
            <p:ph idx="1"/>
          </p:nvPr>
        </p:nvSpPr>
        <p:spPr>
          <a:xfrm>
            <a:off x="7961258" y="4525347"/>
            <a:ext cx="3258675" cy="1737360"/>
          </a:xfrm>
        </p:spPr>
        <p:txBody>
          <a:bodyPr vert="horz" lIns="91440" tIns="45720" rIns="91440" bIns="45720" rtlCol="0" anchor="ctr">
            <a:normAutofit/>
          </a:bodyPr>
          <a:lstStyle/>
          <a:p>
            <a:pPr marL="0" indent="0">
              <a:buNone/>
            </a:pPr>
            <a:r>
              <a:rPr lang="en-US" sz="2400" kern="1200" dirty="0">
                <a:solidFill>
                  <a:schemeClr val="tx1"/>
                </a:solidFill>
                <a:latin typeface="+mn-lt"/>
                <a:ea typeface="+mn-ea"/>
                <a:cs typeface="+mn-cs"/>
              </a:rPr>
              <a:t>Do this and your business will never be the same!  </a:t>
            </a:r>
          </a:p>
        </p:txBody>
      </p:sp>
      <p:sp>
        <p:nvSpPr>
          <p:cNvPr id="15"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884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A27FD5-8169-7345-8114-64C56E098A9C}"/>
              </a:ext>
            </a:extLst>
          </p:cNvPr>
          <p:cNvSpPr>
            <a:spLocks noGrp="1"/>
          </p:cNvSpPr>
          <p:nvPr>
            <p:ph type="title"/>
          </p:nvPr>
        </p:nvSpPr>
        <p:spPr>
          <a:xfrm>
            <a:off x="943277" y="712269"/>
            <a:ext cx="3370998" cy="5502264"/>
          </a:xfrm>
        </p:spPr>
        <p:txBody>
          <a:bodyPr>
            <a:normAutofit/>
          </a:bodyPr>
          <a:lstStyle/>
          <a:p>
            <a:r>
              <a:rPr lang="en-US">
                <a:solidFill>
                  <a:srgbClr val="FFFFFF"/>
                </a:solidFill>
              </a:rPr>
              <a:t>How To Average 3-4 Referrals For Every 10 Transactions</a:t>
            </a:r>
            <a:br>
              <a:rPr lang="en-US">
                <a:solidFill>
                  <a:srgbClr val="FFFFFF"/>
                </a:solidFill>
              </a:rPr>
            </a:br>
            <a:endParaRPr lang="en-US">
              <a:solidFill>
                <a:srgbClr val="FFFFFF"/>
              </a:solidFill>
            </a:endParaRP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4FE703A-CA03-4E8F-A6E3-AF2264643534}"/>
              </a:ext>
            </a:extLst>
          </p:cNvPr>
          <p:cNvGraphicFramePr>
            <a:graphicFrameLocks noGrp="1"/>
          </p:cNvGraphicFramePr>
          <p:nvPr>
            <p:ph idx="1"/>
            <p:extLst>
              <p:ext uri="{D42A27DB-BD31-4B8C-83A1-F6EECF244321}">
                <p14:modId xmlns:p14="http://schemas.microsoft.com/office/powerpoint/2010/main" val="2871854796"/>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7100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495F8E3-5243-4F02-AC53-F05721B3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45280F9F-2129-4B35-86B4-8A4267DFA3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 name="Freeform 5">
              <a:extLst>
                <a:ext uri="{FF2B5EF4-FFF2-40B4-BE49-F238E27FC236}">
                  <a16:creationId xmlns:a16="http://schemas.microsoft.com/office/drawing/2014/main" id="{079E950F-26FD-49A5-8CFB-664703BE5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A957C5C2-2E01-464B-97B4-1981AF052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53B7BE02-9D75-4EBB-879B-D7B75937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0D9536D6-02B7-4110-BF2B-17B08DDFE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ADA6B83F-32F5-4D8C-AA2F-53A4FA12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AE2FF24D-C357-4073-8093-410279D42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7A7D5D9E-853D-4831-B45D-ED773133B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5D185781-4FC4-4AF1-B231-942FDE963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CC270413-B0D3-4A07-BD1B-E9254A989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2C47358D-4669-406F-AC20-6D169951BE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328C9057-3C8A-45CB-A084-4AD4535CD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D204A0F9-30D5-4D9E-9019-95DEDCFF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F9CC2C27-C82D-467C-836F-F166E7059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F680CD9A-5DEE-446A-A951-936A1B2D1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90F745C0-6118-47A3-85AB-A412FE581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3CEC5B1E-7348-4ACE-B1DD-E53926EB7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F96B7951-47C0-4555-9A22-86491610F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ACD5C04A-A4EA-432A-A9B5-F84F41D74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B33C957B-D207-438D-9823-4FF59328F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0" name="Group 29">
            <a:extLst>
              <a:ext uri="{FF2B5EF4-FFF2-40B4-BE49-F238E27FC236}">
                <a16:creationId xmlns:a16="http://schemas.microsoft.com/office/drawing/2014/main" id="{EF79D782-A9ED-4AEE-B67D-DDD6F1CB52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1" name="Rectangle 30">
              <a:extLst>
                <a:ext uri="{FF2B5EF4-FFF2-40B4-BE49-F238E27FC236}">
                  <a16:creationId xmlns:a16="http://schemas.microsoft.com/office/drawing/2014/main" id="{E6C9F140-6D17-42C4-96E2-F124090D4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31">
              <a:extLst>
                <a:ext uri="{FF2B5EF4-FFF2-40B4-BE49-F238E27FC236}">
                  <a16:creationId xmlns:a16="http://schemas.microsoft.com/office/drawing/2014/main" id="{EE0A3AEC-72D0-4759-A596-564927A0C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1A027B02-EC1B-499B-B4F5-7221EC8D8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0FB901F3-F1EF-454B-8BE7-A39F1EC21B76}"/>
              </a:ext>
            </a:extLst>
          </p:cNvPr>
          <p:cNvSpPr>
            <a:spLocks noGrp="1"/>
          </p:cNvSpPr>
          <p:nvPr>
            <p:ph type="title"/>
          </p:nvPr>
        </p:nvSpPr>
        <p:spPr>
          <a:xfrm>
            <a:off x="1755648" y="2075688"/>
            <a:ext cx="8677656" cy="1746504"/>
          </a:xfrm>
        </p:spPr>
        <p:txBody>
          <a:bodyPr vert="horz" lIns="91440" tIns="45720" rIns="91440" bIns="45720" rtlCol="0" anchor="b">
            <a:normAutofit/>
          </a:bodyPr>
          <a:lstStyle/>
          <a:p>
            <a:pPr algn="ctr"/>
            <a:r>
              <a:rPr lang="en-US" sz="5400" kern="1200">
                <a:solidFill>
                  <a:srgbClr val="FFFFFF"/>
                </a:solidFill>
                <a:latin typeface="+mj-lt"/>
                <a:ea typeface="+mj-ea"/>
                <a:cs typeface="+mj-cs"/>
              </a:rPr>
              <a:t>Let me share with you how </a:t>
            </a:r>
            <a:br>
              <a:rPr lang="en-US" sz="5400" kern="1200">
                <a:solidFill>
                  <a:srgbClr val="FFFFFF"/>
                </a:solidFill>
                <a:latin typeface="+mj-lt"/>
                <a:ea typeface="+mj-ea"/>
                <a:cs typeface="+mj-cs"/>
              </a:rPr>
            </a:br>
            <a:r>
              <a:rPr lang="en-US" sz="5400" kern="1200">
                <a:solidFill>
                  <a:srgbClr val="FFFFFF"/>
                </a:solidFill>
                <a:latin typeface="+mj-lt"/>
                <a:ea typeface="+mj-ea"/>
                <a:cs typeface="+mj-cs"/>
              </a:rPr>
              <a:t>my team and I work!</a:t>
            </a:r>
          </a:p>
        </p:txBody>
      </p:sp>
    </p:spTree>
    <p:extLst>
      <p:ext uri="{BB962C8B-B14F-4D97-AF65-F5344CB8AC3E}">
        <p14:creationId xmlns:p14="http://schemas.microsoft.com/office/powerpoint/2010/main" val="2300679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6F0DB5-8808-8B4A-B73A-C0D60ECB2B9C}"/>
              </a:ext>
            </a:extLst>
          </p:cNvPr>
          <p:cNvSpPr>
            <a:spLocks noGrp="1"/>
          </p:cNvSpPr>
          <p:nvPr>
            <p:ph type="title"/>
          </p:nvPr>
        </p:nvSpPr>
        <p:spPr>
          <a:xfrm>
            <a:off x="943277" y="712269"/>
            <a:ext cx="3370998" cy="5502264"/>
          </a:xfrm>
        </p:spPr>
        <p:txBody>
          <a:bodyPr>
            <a:normAutofit/>
          </a:bodyPr>
          <a:lstStyle/>
          <a:p>
            <a:r>
              <a:rPr lang="en-US" sz="3600">
                <a:solidFill>
                  <a:srgbClr val="FFFFFF"/>
                </a:solidFill>
              </a:rPr>
              <a:t>Consultant / 1%</a:t>
            </a:r>
            <a:endParaRPr lang="en-US" sz="3600" dirty="0">
              <a:solidFill>
                <a:srgbClr val="FFFFFF"/>
              </a:solidFill>
            </a:endParaRP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C12D2FC4-CFF1-4687-8408-BAD631DD11A4}"/>
              </a:ext>
            </a:extLst>
          </p:cNvPr>
          <p:cNvGraphicFramePr>
            <a:graphicFrameLocks noGrp="1"/>
          </p:cNvGraphicFramePr>
          <p:nvPr>
            <p:ph idx="1"/>
            <p:extLst>
              <p:ext uri="{D42A27DB-BD31-4B8C-83A1-F6EECF244321}">
                <p14:modId xmlns:p14="http://schemas.microsoft.com/office/powerpoint/2010/main" val="4170209411"/>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7566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896E1C69-53D3-504F-8A0D-E17BA8B9B3CD}"/>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Project Manager / 1% </a:t>
            </a:r>
          </a:p>
        </p:txBody>
      </p:sp>
      <p:sp>
        <p:nvSpPr>
          <p:cNvPr id="3" name="Content Placeholder 2">
            <a:extLst>
              <a:ext uri="{FF2B5EF4-FFF2-40B4-BE49-F238E27FC236}">
                <a16:creationId xmlns:a16="http://schemas.microsoft.com/office/drawing/2014/main" id="{C63883F4-6C7C-C247-9C68-A66DCE2E605A}"/>
              </a:ext>
            </a:extLst>
          </p:cNvPr>
          <p:cNvSpPr>
            <a:spLocks noGrp="1"/>
          </p:cNvSpPr>
          <p:nvPr>
            <p:ph idx="1"/>
          </p:nvPr>
        </p:nvSpPr>
        <p:spPr>
          <a:xfrm>
            <a:off x="5120640" y="804672"/>
            <a:ext cx="6281928" cy="5248656"/>
          </a:xfrm>
        </p:spPr>
        <p:txBody>
          <a:bodyPr anchor="ctr">
            <a:normAutofit/>
          </a:bodyPr>
          <a:lstStyle/>
          <a:p>
            <a:r>
              <a:rPr lang="en-US" sz="2000" dirty="0"/>
              <a:t>Wedding Coordinator / Building a home</a:t>
            </a:r>
          </a:p>
          <a:p>
            <a:endParaRPr lang="en-US" sz="2000" dirty="0"/>
          </a:p>
          <a:p>
            <a:r>
              <a:rPr lang="en-US" sz="2000" dirty="0"/>
              <a:t>Script - No less than 30 people will touch your file, as many as 100 things can go wrong, my team and I will be here through the whole process to make sure you have an amazing experience as your project manager</a:t>
            </a:r>
          </a:p>
          <a:p>
            <a:endParaRPr lang="en-US" sz="2000" dirty="0"/>
          </a:p>
          <a:p>
            <a:r>
              <a:rPr lang="en-US" sz="2000" dirty="0"/>
              <a:t>A lot of companies go through the motions being they have done it 1000 times, we look at it like a wedding, its specific and special to you and your family and needs to be treated as such.  No one person is the same so why should your mortgage or mortgage experience be?</a:t>
            </a:r>
          </a:p>
        </p:txBody>
      </p:sp>
    </p:spTree>
    <p:extLst>
      <p:ext uri="{BB962C8B-B14F-4D97-AF65-F5344CB8AC3E}">
        <p14:creationId xmlns:p14="http://schemas.microsoft.com/office/powerpoint/2010/main" val="3493656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1969A3D9-6816-CE46-A993-719E4BE100E3}"/>
              </a:ext>
            </a:extLst>
          </p:cNvPr>
          <p:cNvSpPr>
            <a:spLocks noGrp="1"/>
          </p:cNvSpPr>
          <p:nvPr>
            <p:ph type="title"/>
          </p:nvPr>
        </p:nvSpPr>
        <p:spPr>
          <a:xfrm>
            <a:off x="904877" y="2415322"/>
            <a:ext cx="3451730" cy="2399869"/>
          </a:xfrm>
        </p:spPr>
        <p:txBody>
          <a:bodyPr>
            <a:normAutofit/>
          </a:bodyPr>
          <a:lstStyle/>
          <a:p>
            <a:pPr algn="ctr"/>
            <a:r>
              <a:rPr lang="en-US" sz="4000" dirty="0">
                <a:solidFill>
                  <a:srgbClr val="FFFFFF"/>
                </a:solidFill>
              </a:rPr>
              <a:t>Master Communicator 1% </a:t>
            </a:r>
          </a:p>
        </p:txBody>
      </p:sp>
      <p:sp>
        <p:nvSpPr>
          <p:cNvPr id="3" name="Content Placeholder 2">
            <a:extLst>
              <a:ext uri="{FF2B5EF4-FFF2-40B4-BE49-F238E27FC236}">
                <a16:creationId xmlns:a16="http://schemas.microsoft.com/office/drawing/2014/main" id="{43F2AC00-C774-1447-B792-BBF87E1187E7}"/>
              </a:ext>
            </a:extLst>
          </p:cNvPr>
          <p:cNvSpPr>
            <a:spLocks noGrp="1"/>
          </p:cNvSpPr>
          <p:nvPr>
            <p:ph idx="1"/>
          </p:nvPr>
        </p:nvSpPr>
        <p:spPr>
          <a:xfrm>
            <a:off x="5120640" y="804672"/>
            <a:ext cx="6281928" cy="5248656"/>
          </a:xfrm>
        </p:spPr>
        <p:txBody>
          <a:bodyPr anchor="ctr">
            <a:normAutofit/>
          </a:bodyPr>
          <a:lstStyle/>
          <a:p>
            <a:r>
              <a:rPr lang="en-US" sz="2000" dirty="0"/>
              <a:t>Moving Company Friday night at 5:00 pm</a:t>
            </a:r>
          </a:p>
          <a:p>
            <a:endParaRPr lang="en-US" sz="2000" dirty="0"/>
          </a:p>
          <a:p>
            <a:r>
              <a:rPr lang="en-US" sz="2000" dirty="0"/>
              <a:t>You will have fears and expectations and those might change as we move closer to the closing.  </a:t>
            </a:r>
          </a:p>
          <a:p>
            <a:endParaRPr lang="en-US" sz="2000" dirty="0"/>
          </a:p>
          <a:p>
            <a:r>
              <a:rPr lang="en-US" sz="2000" dirty="0"/>
              <a:t>I want to be here to communicate with you how you want to be communicated with.  The biggest fear of all is not closing on time, or even worse getting to the closing table and having something wrong.</a:t>
            </a:r>
          </a:p>
          <a:p>
            <a:endParaRPr lang="en-US" sz="2000" dirty="0"/>
          </a:p>
          <a:p>
            <a:r>
              <a:rPr lang="en-US" sz="2000" dirty="0"/>
              <a:t>That won’t happen on my watch if I always know and am aware of your fears and expectations.  </a:t>
            </a:r>
          </a:p>
          <a:p>
            <a:pPr marL="0" indent="0">
              <a:buNone/>
            </a:pPr>
            <a:endParaRPr lang="en-US" sz="2000" dirty="0"/>
          </a:p>
        </p:txBody>
      </p:sp>
    </p:spTree>
    <p:extLst>
      <p:ext uri="{BB962C8B-B14F-4D97-AF65-F5344CB8AC3E}">
        <p14:creationId xmlns:p14="http://schemas.microsoft.com/office/powerpoint/2010/main" val="2204134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F20CB6-61B3-7747-B15F-3CCE2DEB3506}"/>
              </a:ext>
            </a:extLst>
          </p:cNvPr>
          <p:cNvPicPr>
            <a:picLocks noChangeAspect="1"/>
          </p:cNvPicPr>
          <p:nvPr/>
        </p:nvPicPr>
        <p:blipFill>
          <a:blip r:embed="rId2"/>
          <a:stretch>
            <a:fillRect/>
          </a:stretch>
        </p:blipFill>
        <p:spPr>
          <a:xfrm>
            <a:off x="1922916" y="1868557"/>
            <a:ext cx="8346167" cy="4345976"/>
          </a:xfrm>
          <a:prstGeom prst="rect">
            <a:avLst/>
          </a:prstGeom>
        </p:spPr>
      </p:pic>
      <p:sp>
        <p:nvSpPr>
          <p:cNvPr id="3" name="Rectangle 2">
            <a:extLst>
              <a:ext uri="{FF2B5EF4-FFF2-40B4-BE49-F238E27FC236}">
                <a16:creationId xmlns:a16="http://schemas.microsoft.com/office/drawing/2014/main" id="{DDE57622-E975-474D-8F45-DB1039EAE498}"/>
              </a:ext>
            </a:extLst>
          </p:cNvPr>
          <p:cNvSpPr/>
          <p:nvPr/>
        </p:nvSpPr>
        <p:spPr>
          <a:xfrm>
            <a:off x="3208673" y="515683"/>
            <a:ext cx="577465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My Amazing Family</a:t>
            </a:r>
          </a:p>
        </p:txBody>
      </p:sp>
    </p:spTree>
    <p:extLst>
      <p:ext uri="{BB962C8B-B14F-4D97-AF65-F5344CB8AC3E}">
        <p14:creationId xmlns:p14="http://schemas.microsoft.com/office/powerpoint/2010/main" val="757066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C3D68A-4340-8047-ABE3-5775C1D03C83}"/>
              </a:ext>
            </a:extLst>
          </p:cNvPr>
          <p:cNvPicPr>
            <a:picLocks noChangeAspect="1"/>
          </p:cNvPicPr>
          <p:nvPr/>
        </p:nvPicPr>
        <p:blipFill rotWithShape="1">
          <a:blip r:embed="rId2"/>
          <a:srcRect b="15414"/>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C13402-FDAA-294B-AE4A-5FB29F5AA39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My Goal (Client)</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149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6D5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7EFBB41E-5524-7847-8BB2-021D70D5107F}"/>
              </a:ext>
            </a:extLst>
          </p:cNvPr>
          <p:cNvPicPr>
            <a:picLocks noGrp="1" noChangeAspect="1"/>
          </p:cNvPicPr>
          <p:nvPr>
            <p:ph idx="1"/>
          </p:nvPr>
        </p:nvPicPr>
        <p:blipFill>
          <a:blip r:embed="rId3"/>
          <a:stretch>
            <a:fillRect/>
          </a:stretch>
        </p:blipFill>
        <p:spPr>
          <a:xfrm>
            <a:off x="3236181" y="1600003"/>
            <a:ext cx="5462546" cy="3701725"/>
          </a:xfrm>
          <a:prstGeom prst="rect">
            <a:avLst/>
          </a:prstGeom>
        </p:spPr>
      </p:pic>
    </p:spTree>
    <p:extLst>
      <p:ext uri="{BB962C8B-B14F-4D97-AF65-F5344CB8AC3E}">
        <p14:creationId xmlns:p14="http://schemas.microsoft.com/office/powerpoint/2010/main" val="1172653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BA0B0C-80A4-C841-A997-DC07F416F840}"/>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b="1" kern="1200" dirty="0">
                <a:solidFill>
                  <a:srgbClr val="FFFFFF"/>
                </a:solidFill>
                <a:latin typeface="+mj-lt"/>
                <a:ea typeface="+mj-ea"/>
                <a:cs typeface="+mj-cs"/>
              </a:rPr>
              <a:t>Listen for Moments of Gratitude And </a:t>
            </a:r>
            <a:br>
              <a:rPr lang="en-US" sz="4800" kern="1200" dirty="0">
                <a:solidFill>
                  <a:srgbClr val="FFFFFF"/>
                </a:solidFill>
                <a:latin typeface="+mj-lt"/>
                <a:ea typeface="+mj-ea"/>
                <a:cs typeface="+mj-cs"/>
              </a:rPr>
            </a:br>
            <a:r>
              <a:rPr lang="en-US" sz="4800" b="1" kern="1200" dirty="0">
                <a:solidFill>
                  <a:srgbClr val="FFFFFF"/>
                </a:solidFill>
                <a:latin typeface="+mj-lt"/>
                <a:ea typeface="+mj-ea"/>
                <a:cs typeface="+mj-cs"/>
              </a:rPr>
              <a:t>Then Ask for The Referral!</a:t>
            </a:r>
            <a:endParaRPr lang="en-US" sz="4800" kern="1200" dirty="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99D25AB6-E1BA-474A-B026-71BC5E0470D0}"/>
              </a:ext>
            </a:extLst>
          </p:cNvPr>
          <p:cNvPicPr>
            <a:picLocks noGrp="1"/>
          </p:cNvPicPr>
          <p:nvPr>
            <p:ph idx="1"/>
          </p:nvPr>
        </p:nvPicPr>
        <p:blipFill>
          <a:blip r:embed="rId2"/>
          <a:stretch>
            <a:fillRect/>
          </a:stretch>
        </p:blipFill>
        <p:spPr>
          <a:xfrm>
            <a:off x="5153822" y="1253917"/>
            <a:ext cx="6553545" cy="4358107"/>
          </a:xfrm>
          <a:prstGeom prst="rect">
            <a:avLst/>
          </a:prstGeom>
        </p:spPr>
      </p:pic>
    </p:spTree>
    <p:extLst>
      <p:ext uri="{BB962C8B-B14F-4D97-AF65-F5344CB8AC3E}">
        <p14:creationId xmlns:p14="http://schemas.microsoft.com/office/powerpoint/2010/main" val="2499513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9">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1B0857-BC14-7F45-A6FF-6F9F0C2A3CC8}"/>
              </a:ext>
            </a:extLst>
          </p:cNvPr>
          <p:cNvSpPr>
            <a:spLocks noGrp="1"/>
          </p:cNvSpPr>
          <p:nvPr>
            <p:ph type="title"/>
          </p:nvPr>
        </p:nvSpPr>
        <p:spPr>
          <a:xfrm>
            <a:off x="643467" y="640080"/>
            <a:ext cx="3096427" cy="5613236"/>
          </a:xfrm>
          <a:prstGeom prst="ellipse">
            <a:avLst/>
          </a:prstGeom>
        </p:spPr>
        <p:txBody>
          <a:bodyPr vert="horz" lIns="91440" tIns="45720" rIns="91440" bIns="45720" rtlCol="0" anchor="ctr">
            <a:normAutofit/>
          </a:bodyPr>
          <a:lstStyle/>
          <a:p>
            <a:r>
              <a:rPr lang="en-US" sz="3700" kern="1200">
                <a:solidFill>
                  <a:srgbClr val="FFFFFF"/>
                </a:solidFill>
                <a:latin typeface="+mj-lt"/>
                <a:ea typeface="+mj-ea"/>
                <a:cs typeface="+mj-cs"/>
              </a:rPr>
              <a:t>Want Even More Referrals?</a:t>
            </a:r>
          </a:p>
        </p:txBody>
      </p:sp>
      <p:sp>
        <p:nvSpPr>
          <p:cNvPr id="25" name="Content Placeholder 16">
            <a:extLst>
              <a:ext uri="{FF2B5EF4-FFF2-40B4-BE49-F238E27FC236}">
                <a16:creationId xmlns:a16="http://schemas.microsoft.com/office/drawing/2014/main" id="{B4CC23C6-8263-4E5E-B3FB-33E30C1E49DA}"/>
              </a:ext>
            </a:extLst>
          </p:cNvPr>
          <p:cNvSpPr>
            <a:spLocks noGrp="1"/>
          </p:cNvSpPr>
          <p:nvPr>
            <p:ph idx="1"/>
          </p:nvPr>
        </p:nvSpPr>
        <p:spPr>
          <a:xfrm>
            <a:off x="4699818" y="640082"/>
            <a:ext cx="6848715" cy="2484884"/>
          </a:xfrm>
        </p:spPr>
        <p:txBody>
          <a:bodyPr anchor="ctr">
            <a:normAutofit/>
          </a:bodyPr>
          <a:lstStyle/>
          <a:p>
            <a:r>
              <a:rPr lang="en-US" sz="3200" dirty="0"/>
              <a:t>Go Back, Please Go Back</a:t>
            </a:r>
          </a:p>
        </p:txBody>
      </p:sp>
      <p:pic>
        <p:nvPicPr>
          <p:cNvPr id="5" name="Content Placeholder 4">
            <a:extLst>
              <a:ext uri="{FF2B5EF4-FFF2-40B4-BE49-F238E27FC236}">
                <a16:creationId xmlns:a16="http://schemas.microsoft.com/office/drawing/2014/main" id="{D2BD64BE-BE8B-4E45-8C87-15966206E9DC}"/>
              </a:ext>
            </a:extLst>
          </p:cNvPr>
          <p:cNvPicPr>
            <a:picLocks noChangeAspect="1"/>
          </p:cNvPicPr>
          <p:nvPr/>
        </p:nvPicPr>
        <p:blipFill>
          <a:blip r:embed="rId2"/>
          <a:stretch>
            <a:fillRect/>
          </a:stretch>
        </p:blipFill>
        <p:spPr>
          <a:xfrm>
            <a:off x="4654297" y="3369383"/>
            <a:ext cx="6894236" cy="2484884"/>
          </a:xfrm>
          <a:prstGeom prst="rect">
            <a:avLst/>
          </a:prstGeom>
        </p:spPr>
      </p:pic>
    </p:spTree>
    <p:extLst>
      <p:ext uri="{BB962C8B-B14F-4D97-AF65-F5344CB8AC3E}">
        <p14:creationId xmlns:p14="http://schemas.microsoft.com/office/powerpoint/2010/main" val="171813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41873-B42D-C543-9842-2C01D63D530E}"/>
              </a:ext>
            </a:extLst>
          </p:cNvPr>
          <p:cNvSpPr>
            <a:spLocks noGrp="1"/>
          </p:cNvSpPr>
          <p:nvPr>
            <p:ph type="title"/>
          </p:nvPr>
        </p:nvSpPr>
        <p:spPr/>
        <p:txBody>
          <a:bodyPr/>
          <a:lstStyle/>
          <a:p>
            <a:pPr algn="ctr"/>
            <a:r>
              <a:rPr lang="en-US" dirty="0"/>
              <a:t>I Wish I Had More Time</a:t>
            </a:r>
            <a:br>
              <a:rPr lang="en-US" dirty="0"/>
            </a:br>
            <a:r>
              <a:rPr lang="en-US" dirty="0"/>
              <a:t>Christine Thank You So Much!</a:t>
            </a:r>
          </a:p>
        </p:txBody>
      </p:sp>
      <p:sp>
        <p:nvSpPr>
          <p:cNvPr id="3" name="Content Placeholder 2">
            <a:extLst>
              <a:ext uri="{FF2B5EF4-FFF2-40B4-BE49-F238E27FC236}">
                <a16:creationId xmlns:a16="http://schemas.microsoft.com/office/drawing/2014/main" id="{E915288A-B34A-EF41-839C-FD81CB1D1072}"/>
              </a:ext>
            </a:extLst>
          </p:cNvPr>
          <p:cNvSpPr>
            <a:spLocks noGrp="1"/>
          </p:cNvSpPr>
          <p:nvPr>
            <p:ph idx="1"/>
          </p:nvPr>
        </p:nvSpPr>
        <p:spPr/>
        <p:txBody>
          <a:bodyPr>
            <a:normAutofit lnSpcReduction="10000"/>
          </a:bodyPr>
          <a:lstStyle/>
          <a:p>
            <a:r>
              <a:rPr lang="en-US" dirty="0"/>
              <a:t>Scott Hudspeth</a:t>
            </a:r>
          </a:p>
          <a:p>
            <a:endParaRPr lang="en-US" dirty="0"/>
          </a:p>
          <a:p>
            <a:r>
              <a:rPr lang="en-US" dirty="0">
                <a:hlinkClick r:id="rId2"/>
              </a:rPr>
              <a:t>www.TalkWithScotty.com</a:t>
            </a:r>
            <a:r>
              <a:rPr lang="en-US" dirty="0"/>
              <a:t> </a:t>
            </a:r>
          </a:p>
          <a:p>
            <a:endParaRPr lang="en-US" dirty="0"/>
          </a:p>
          <a:p>
            <a:r>
              <a:rPr lang="en-US" dirty="0">
                <a:hlinkClick r:id="rId3"/>
              </a:rPr>
              <a:t>scott@scotthudspeth.com</a:t>
            </a:r>
            <a:endParaRPr lang="en-US" dirty="0"/>
          </a:p>
          <a:p>
            <a:endParaRPr lang="en-US" dirty="0"/>
          </a:p>
          <a:p>
            <a:r>
              <a:rPr lang="en-US" dirty="0">
                <a:hlinkClick r:id="rId4"/>
              </a:rPr>
              <a:t>www.facebook.com/scotthudspethmi</a:t>
            </a:r>
          </a:p>
          <a:p>
            <a:endParaRPr lang="en-US" dirty="0">
              <a:hlinkClick r:id="rId4"/>
            </a:endParaRPr>
          </a:p>
          <a:p>
            <a:r>
              <a:rPr lang="en-US" dirty="0">
                <a:hlinkClick r:id="rId4"/>
              </a:rPr>
              <a:t>Or just Google Scott Hudspeth </a:t>
            </a:r>
            <a:r>
              <a:rPr lang="en-US" dirty="0">
                <a:sym typeface="Wingdings" pitchFamily="2" charset="2"/>
                <a:hlinkClick r:id="rId4"/>
              </a:rPr>
              <a:t> </a:t>
            </a:r>
            <a:r>
              <a:rPr lang="en-US" dirty="0"/>
              <a:t> </a:t>
            </a:r>
          </a:p>
        </p:txBody>
      </p:sp>
    </p:spTree>
    <p:extLst>
      <p:ext uri="{BB962C8B-B14F-4D97-AF65-F5344CB8AC3E}">
        <p14:creationId xmlns:p14="http://schemas.microsoft.com/office/powerpoint/2010/main" val="1337048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2906-3068-FA48-AA3C-0035C4B39B42}"/>
              </a:ext>
            </a:extLst>
          </p:cNvPr>
          <p:cNvSpPr>
            <a:spLocks noGrp="1"/>
          </p:cNvSpPr>
          <p:nvPr>
            <p:ph type="title"/>
          </p:nvPr>
        </p:nvSpPr>
        <p:spPr>
          <a:xfrm>
            <a:off x="4384039" y="365125"/>
            <a:ext cx="7164493" cy="1325563"/>
          </a:xfrm>
        </p:spPr>
        <p:txBody>
          <a:bodyPr>
            <a:normAutofit/>
          </a:bodyPr>
          <a:lstStyle/>
          <a:p>
            <a:r>
              <a:rPr lang="en-US"/>
              <a:t>WOW EXPERIENCE!</a:t>
            </a:r>
          </a:p>
        </p:txBody>
      </p:sp>
      <p:sp>
        <p:nvSpPr>
          <p:cNvPr id="3" name="Content Placeholder 2">
            <a:extLst>
              <a:ext uri="{FF2B5EF4-FFF2-40B4-BE49-F238E27FC236}">
                <a16:creationId xmlns:a16="http://schemas.microsoft.com/office/drawing/2014/main" id="{4FF63955-9271-8C4A-8AFD-33FB02463894}"/>
              </a:ext>
            </a:extLst>
          </p:cNvPr>
          <p:cNvSpPr>
            <a:spLocks noGrp="1"/>
          </p:cNvSpPr>
          <p:nvPr>
            <p:ph idx="1"/>
          </p:nvPr>
        </p:nvSpPr>
        <p:spPr>
          <a:xfrm>
            <a:off x="4387515" y="2022601"/>
            <a:ext cx="7161017" cy="4154361"/>
          </a:xfrm>
        </p:spPr>
        <p:txBody>
          <a:bodyPr>
            <a:normAutofit/>
          </a:bodyPr>
          <a:lstStyle/>
          <a:p>
            <a:pPr marL="0" indent="0">
              <a:buNone/>
            </a:pPr>
            <a:endParaRPr lang="en-US" sz="2000" dirty="0"/>
          </a:p>
          <a:p>
            <a:pPr marL="0" indent="0">
              <a:buNone/>
            </a:pPr>
            <a:r>
              <a:rPr lang="en-US" sz="3200" dirty="0"/>
              <a:t>How many of you feel, in your heart of hearts, that you are delivering a WOW experience to your clients?</a:t>
            </a:r>
          </a:p>
        </p:txBody>
      </p:sp>
      <p:pic>
        <p:nvPicPr>
          <p:cNvPr id="19" name="Graphic 6" descr="Heart Lock">
            <a:extLst>
              <a:ext uri="{FF2B5EF4-FFF2-40B4-BE49-F238E27FC236}">
                <a16:creationId xmlns:a16="http://schemas.microsoft.com/office/drawing/2014/main" id="{2993B8E5-0E3C-4EEC-B6DD-8A1626B7C7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060" y="1715781"/>
            <a:ext cx="3425957" cy="3425957"/>
          </a:xfrm>
          <a:prstGeom prst="rect">
            <a:avLst/>
          </a:prstGeom>
        </p:spPr>
      </p:pic>
    </p:spTree>
    <p:extLst>
      <p:ext uri="{BB962C8B-B14F-4D97-AF65-F5344CB8AC3E}">
        <p14:creationId xmlns:p14="http://schemas.microsoft.com/office/powerpoint/2010/main" val="128726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7E0556D8-FDED-9649-BF34-4264B42ABB56}"/>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WOW</a:t>
            </a:r>
          </a:p>
        </p:txBody>
      </p:sp>
      <p:sp>
        <p:nvSpPr>
          <p:cNvPr id="3" name="Content Placeholder 2">
            <a:extLst>
              <a:ext uri="{FF2B5EF4-FFF2-40B4-BE49-F238E27FC236}">
                <a16:creationId xmlns:a16="http://schemas.microsoft.com/office/drawing/2014/main" id="{05F63164-FEE3-2E4C-8871-451A588508B3}"/>
              </a:ext>
            </a:extLst>
          </p:cNvPr>
          <p:cNvSpPr>
            <a:spLocks noGrp="1"/>
          </p:cNvSpPr>
          <p:nvPr>
            <p:ph idx="1"/>
          </p:nvPr>
        </p:nvSpPr>
        <p:spPr>
          <a:xfrm>
            <a:off x="375139" y="1525638"/>
            <a:ext cx="11438793" cy="420001"/>
          </a:xfrm>
        </p:spPr>
        <p:txBody>
          <a:bodyPr vert="horz" lIns="91440" tIns="45720" rIns="91440" bIns="45720" rtlCol="0">
            <a:noAutofit/>
          </a:bodyPr>
          <a:lstStyle/>
          <a:p>
            <a:pPr marL="0" indent="0" algn="ctr">
              <a:buNone/>
            </a:pPr>
            <a:r>
              <a:rPr lang="en-US" kern="1200" dirty="0">
                <a:solidFill>
                  <a:srgbClr val="E7E6E6"/>
                </a:solidFill>
                <a:latin typeface="+mn-lt"/>
                <a:ea typeface="+mn-ea"/>
                <a:cs typeface="+mn-cs"/>
              </a:rPr>
              <a:t>How many of you feel, like you are the Michael  Jordan of your business? </a:t>
            </a:r>
          </a:p>
        </p:txBody>
      </p:sp>
      <p:cxnSp>
        <p:nvCxnSpPr>
          <p:cNvPr id="36" name="Straight Connector 3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1" name="Graphic 30" descr="Like">
            <a:extLst>
              <a:ext uri="{FF2B5EF4-FFF2-40B4-BE49-F238E27FC236}">
                <a16:creationId xmlns:a16="http://schemas.microsoft.com/office/drawing/2014/main" id="{BB4EB294-4DCD-41A6-B2D1-4E32173A8C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69632" y="2509911"/>
            <a:ext cx="3997637" cy="3997637"/>
          </a:xfrm>
          <a:prstGeom prst="rect">
            <a:avLst/>
          </a:prstGeom>
        </p:spPr>
      </p:pic>
    </p:spTree>
    <p:extLst>
      <p:ext uri="{BB962C8B-B14F-4D97-AF65-F5344CB8AC3E}">
        <p14:creationId xmlns:p14="http://schemas.microsoft.com/office/powerpoint/2010/main" val="163815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4BBCECB6-07DB-A546-831C-B44DE9B8C965}"/>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How Do You Know? </a:t>
            </a:r>
          </a:p>
        </p:txBody>
      </p:sp>
      <p:sp>
        <p:nvSpPr>
          <p:cNvPr id="3" name="Content Placeholder 2">
            <a:extLst>
              <a:ext uri="{FF2B5EF4-FFF2-40B4-BE49-F238E27FC236}">
                <a16:creationId xmlns:a16="http://schemas.microsoft.com/office/drawing/2014/main" id="{5F79AF93-689B-B843-B179-F2B35673A88B}"/>
              </a:ext>
            </a:extLst>
          </p:cNvPr>
          <p:cNvSpPr>
            <a:spLocks noGrp="1"/>
          </p:cNvSpPr>
          <p:nvPr>
            <p:ph idx="1"/>
          </p:nvPr>
        </p:nvSpPr>
        <p:spPr>
          <a:xfrm>
            <a:off x="5120640" y="804672"/>
            <a:ext cx="6281928" cy="5248656"/>
          </a:xfrm>
        </p:spPr>
        <p:txBody>
          <a:bodyPr anchor="ctr">
            <a:normAutofit/>
          </a:bodyPr>
          <a:lstStyle/>
          <a:p>
            <a:pPr marL="0" indent="0">
              <a:buNone/>
            </a:pPr>
            <a:endParaRPr lang="en-US" sz="2000" dirty="0"/>
          </a:p>
          <a:p>
            <a:pPr marL="0" indent="0">
              <a:buNone/>
            </a:pPr>
            <a:r>
              <a:rPr lang="en-US" sz="4800" dirty="0"/>
              <a:t>So how do you know if You are delivering a WOW experience? </a:t>
            </a:r>
          </a:p>
        </p:txBody>
      </p:sp>
    </p:spTree>
    <p:extLst>
      <p:ext uri="{BB962C8B-B14F-4D97-AF65-F5344CB8AC3E}">
        <p14:creationId xmlns:p14="http://schemas.microsoft.com/office/powerpoint/2010/main" val="2419488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AB75-A357-1042-AAB1-023C6203281C}"/>
              </a:ext>
            </a:extLst>
          </p:cNvPr>
          <p:cNvSpPr>
            <a:spLocks noGrp="1"/>
          </p:cNvSpPr>
          <p:nvPr>
            <p:ph type="title"/>
          </p:nvPr>
        </p:nvSpPr>
        <p:spPr/>
        <p:txBody>
          <a:bodyPr>
            <a:normAutofit/>
          </a:bodyPr>
          <a:lstStyle/>
          <a:p>
            <a:pPr algn="ctr"/>
            <a:r>
              <a:rPr lang="en-US" sz="5400" dirty="0"/>
              <a:t>Are You Taking It For Granted</a:t>
            </a:r>
          </a:p>
        </p:txBody>
      </p:sp>
      <p:sp>
        <p:nvSpPr>
          <p:cNvPr id="3" name="Content Placeholder 2">
            <a:extLst>
              <a:ext uri="{FF2B5EF4-FFF2-40B4-BE49-F238E27FC236}">
                <a16:creationId xmlns:a16="http://schemas.microsoft.com/office/drawing/2014/main" id="{7AA9F4C9-4C2B-ED4B-AA01-0FFA7916448D}"/>
              </a:ext>
            </a:extLst>
          </p:cNvPr>
          <p:cNvSpPr>
            <a:spLocks noGrp="1"/>
          </p:cNvSpPr>
          <p:nvPr>
            <p:ph idx="1"/>
          </p:nvPr>
        </p:nvSpPr>
        <p:spPr/>
        <p:txBody>
          <a:bodyPr>
            <a:normAutofit lnSpcReduction="10000"/>
          </a:bodyPr>
          <a:lstStyle/>
          <a:p>
            <a:pPr marL="0" indent="0" algn="ctr">
              <a:buNone/>
            </a:pPr>
            <a:r>
              <a:rPr lang="en-US" sz="4400" dirty="0"/>
              <a:t>You may think you are delivering a WOW experience, but your clients are getting an OK experience, do you think there is a difference? </a:t>
            </a:r>
          </a:p>
          <a:p>
            <a:pPr marL="0" indent="0" algn="ctr">
              <a:buNone/>
            </a:pPr>
            <a:endParaRPr lang="en-US" sz="4400" dirty="0"/>
          </a:p>
          <a:p>
            <a:pPr marL="0" indent="0" algn="ctr">
              <a:buNone/>
            </a:pPr>
            <a:r>
              <a:rPr lang="en-US" sz="9600" dirty="0"/>
              <a:t>YES!</a:t>
            </a:r>
          </a:p>
        </p:txBody>
      </p:sp>
    </p:spTree>
    <p:extLst>
      <p:ext uri="{BB962C8B-B14F-4D97-AF65-F5344CB8AC3E}">
        <p14:creationId xmlns:p14="http://schemas.microsoft.com/office/powerpoint/2010/main" val="143468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7B1A78-593B-7F46-B655-5C9587A28E3A}"/>
              </a:ext>
            </a:extLst>
          </p:cNvPr>
          <p:cNvPicPr>
            <a:picLocks noChangeAspect="1"/>
          </p:cNvPicPr>
          <p:nvPr/>
        </p:nvPicPr>
        <p:blipFill>
          <a:blip r:embed="rId2"/>
          <a:stretch>
            <a:fillRect/>
          </a:stretch>
        </p:blipFill>
        <p:spPr>
          <a:xfrm>
            <a:off x="502920" y="2204545"/>
            <a:ext cx="11231880" cy="2448910"/>
          </a:xfrm>
          <a:prstGeom prst="rect">
            <a:avLst/>
          </a:prstGeom>
        </p:spPr>
      </p:pic>
    </p:spTree>
    <p:extLst>
      <p:ext uri="{BB962C8B-B14F-4D97-AF65-F5344CB8AC3E}">
        <p14:creationId xmlns:p14="http://schemas.microsoft.com/office/powerpoint/2010/main" val="3403374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B7BFE7CB-AFB2-984F-A94A-CAA3846ADC6C}"/>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The Last 10</a:t>
            </a:r>
          </a:p>
        </p:txBody>
      </p:sp>
      <p:sp>
        <p:nvSpPr>
          <p:cNvPr id="3" name="Content Placeholder 2">
            <a:extLst>
              <a:ext uri="{FF2B5EF4-FFF2-40B4-BE49-F238E27FC236}">
                <a16:creationId xmlns:a16="http://schemas.microsoft.com/office/drawing/2014/main" id="{42817B0F-6DDD-3241-A0D9-A9903B8113C5}"/>
              </a:ext>
            </a:extLst>
          </p:cNvPr>
          <p:cNvSpPr>
            <a:spLocks noGrp="1"/>
          </p:cNvSpPr>
          <p:nvPr>
            <p:ph idx="1"/>
          </p:nvPr>
        </p:nvSpPr>
        <p:spPr>
          <a:xfrm>
            <a:off x="5120640" y="804672"/>
            <a:ext cx="6281928" cy="4773804"/>
          </a:xfrm>
        </p:spPr>
        <p:txBody>
          <a:bodyPr anchor="ctr">
            <a:normAutofit/>
          </a:bodyPr>
          <a:lstStyle/>
          <a:p>
            <a:pPr marL="0" indent="0">
              <a:buNone/>
            </a:pPr>
            <a:endParaRPr lang="en-US" sz="2000" dirty="0"/>
          </a:p>
          <a:p>
            <a:pPr marL="0" indent="0">
              <a:buNone/>
            </a:pPr>
            <a:r>
              <a:rPr lang="en-US" sz="4400" dirty="0"/>
              <a:t>How many of the last 10 transactions do you feel you have earned the right to receive a referral from?  </a:t>
            </a:r>
          </a:p>
        </p:txBody>
      </p:sp>
      <p:sp>
        <p:nvSpPr>
          <p:cNvPr id="4" name="Rectangle 3">
            <a:extLst>
              <a:ext uri="{FF2B5EF4-FFF2-40B4-BE49-F238E27FC236}">
                <a16:creationId xmlns:a16="http://schemas.microsoft.com/office/drawing/2014/main" id="{8532B833-E685-164B-964D-0FA50BF44B1C}"/>
              </a:ext>
            </a:extLst>
          </p:cNvPr>
          <p:cNvSpPr/>
          <p:nvPr/>
        </p:nvSpPr>
        <p:spPr>
          <a:xfrm rot="1166690">
            <a:off x="1561702" y="2748461"/>
            <a:ext cx="8961989" cy="1323439"/>
          </a:xfrm>
          <a:prstGeom prst="rect">
            <a:avLst/>
          </a:prstGeom>
          <a:noFill/>
          <a:ln>
            <a:solidFill>
              <a:srgbClr val="FF0000"/>
            </a:solidFill>
          </a:ln>
        </p:spPr>
        <p:txBody>
          <a:bodyPr wrap="square" lIns="91440" tIns="45720" rIns="91440" bIns="45720">
            <a:spAutoFit/>
          </a:bodyPr>
          <a:lstStyle/>
          <a:p>
            <a:pPr algn="ctr"/>
            <a:r>
              <a:rPr lang="en-US" sz="8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All Of Them Right?</a:t>
            </a:r>
          </a:p>
        </p:txBody>
      </p:sp>
    </p:spTree>
    <p:extLst>
      <p:ext uri="{BB962C8B-B14F-4D97-AF65-F5344CB8AC3E}">
        <p14:creationId xmlns:p14="http://schemas.microsoft.com/office/powerpoint/2010/main" val="82929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4456</TotalTime>
  <Words>786</Words>
  <Application>Microsoft Macintosh PowerPoint</Application>
  <PresentationFormat>Widescreen</PresentationFormat>
  <Paragraphs>129</Paragraphs>
  <Slides>34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PowerPoint Presentation</vt:lpstr>
      <vt:lpstr>PowerPoint Presentation</vt:lpstr>
      <vt:lpstr>PowerPoint Presentation</vt:lpstr>
      <vt:lpstr>WOW EXPERIENCE!</vt:lpstr>
      <vt:lpstr>WOW</vt:lpstr>
      <vt:lpstr>How Do You Know? </vt:lpstr>
      <vt:lpstr>Are You Taking It For Granted</vt:lpstr>
      <vt:lpstr>PowerPoint Presentation</vt:lpstr>
      <vt:lpstr>The Last 10</vt:lpstr>
      <vt:lpstr>How Many Referrals Did You Actually Receive?</vt:lpstr>
      <vt:lpstr>The Next 25 Minutes!</vt:lpstr>
      <vt:lpstr>**C.A.R.E.** </vt:lpstr>
      <vt:lpstr>When People Come To Me!</vt:lpstr>
      <vt:lpstr>Vivian Chen in 5 days!</vt:lpstr>
      <vt:lpstr>10X </vt:lpstr>
      <vt:lpstr>  What is the definition of a  successful transaction?   </vt:lpstr>
      <vt:lpstr>Most Say</vt:lpstr>
      <vt:lpstr>New Definition Starting Today!</vt:lpstr>
      <vt:lpstr>Monica Breckenridge</vt:lpstr>
      <vt:lpstr>What Makes You Referable?</vt:lpstr>
      <vt:lpstr>What We Hear!</vt:lpstr>
      <vt:lpstr>How To Start This Tomorrow</vt:lpstr>
      <vt:lpstr>Make It About Them!</vt:lpstr>
      <vt:lpstr>Using your new job titles to WIN over your clients and receive more referrals instantly</vt:lpstr>
      <vt:lpstr>How To Average 3-4 Referrals For Every 10 Transactions </vt:lpstr>
      <vt:lpstr>Let me share with you how  my team and I work!</vt:lpstr>
      <vt:lpstr>Consultant / 1%</vt:lpstr>
      <vt:lpstr>Project Manager / 1% </vt:lpstr>
      <vt:lpstr>Master Communicator 1% </vt:lpstr>
      <vt:lpstr>My Goal (Client)</vt:lpstr>
      <vt:lpstr>PowerPoint Presentation</vt:lpstr>
      <vt:lpstr>Listen for Moments of Gratitude And  Then Ask for The Referral!</vt:lpstr>
      <vt:lpstr>Want Even More Referrals?</vt:lpstr>
      <vt:lpstr>I Wish I Had More Time Christine Thank You So Much!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Hudspeth</dc:creator>
  <cp:lastModifiedBy>Scott Hudspeth</cp:lastModifiedBy>
  <cp:revision>5</cp:revision>
  <dcterms:created xsi:type="dcterms:W3CDTF">2019-09-13T14:25:08Z</dcterms:created>
  <dcterms:modified xsi:type="dcterms:W3CDTF">2019-09-16T18:14:02Z</dcterms:modified>
</cp:coreProperties>
</file>