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24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85" r:id="rId8"/>
    <p:sldId id="283" r:id="rId9"/>
    <p:sldId id="264" r:id="rId10"/>
    <p:sldId id="300" r:id="rId11"/>
    <p:sldId id="296" r:id="rId12"/>
    <p:sldId id="265" r:id="rId13"/>
    <p:sldId id="309" r:id="rId14"/>
    <p:sldId id="310" r:id="rId15"/>
    <p:sldId id="267" r:id="rId16"/>
    <p:sldId id="268" r:id="rId17"/>
    <p:sldId id="284" r:id="rId18"/>
    <p:sldId id="306" r:id="rId19"/>
    <p:sldId id="307" r:id="rId20"/>
    <p:sldId id="282" r:id="rId21"/>
    <p:sldId id="308" r:id="rId2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Nunito" pitchFamily="2" charset="77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79"/>
  </p:normalViewPr>
  <p:slideViewPr>
    <p:cSldViewPr snapToGrid="0">
      <p:cViewPr varScale="1">
        <p:scale>
          <a:sx n="139" d="100"/>
          <a:sy n="139" d="100"/>
        </p:scale>
        <p:origin x="840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0c21c8d62c_0_5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0c21c8d62c_0_5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0c21c8d62c_0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10c21c8d62c_0_2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0c21c8d62c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0c21c8d62c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0c21c8d62c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10c21c8d62c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0c21c8d62c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10c21c8d62c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0c21c8d62c_0_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10c21c8d62c_0_3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2b70b19064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2b70b19064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0c21c8d62c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10c21c8d62c_0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0c21c8d62c_0_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10c21c8d62c_0_3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B4A1C-123E-A3FF-E184-CC52A005E7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E62E98-B943-8CE0-A694-6E3D6A8FF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F569B2-73D4-0B36-10A5-09778845F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4BA4F-C405-1D4A-9119-EA429832F052}" type="datetime1">
              <a:rPr lang="en-US" smtClean="0"/>
              <a:t>8/30/23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B50A9-7A38-8719-A88E-9D92F296D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©The Marketing Animals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5A3533-6FC5-F2D4-DD27-166DC2653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06532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C33D9-0357-E194-2DCA-703DE6766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89AE6B-F171-1740-61F1-3F01F11633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379A1-2C9A-EA09-C2D7-F6B89A898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20301-98AC-D142-87A2-AC7E52A801CB}" type="datetime1">
              <a:rPr lang="en-US" smtClean="0"/>
              <a:t>8/30/23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1E5A39-4025-E95F-6F5C-A40DF4561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©The Marketing Animals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D691AF-79D4-0F2B-8912-D3F949DE7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8068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90C078-5F50-FF67-F6F6-6C5B2EFD8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D3C183-AA7A-AB76-F9B0-1AAC737F66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28A7F-198C-5D1D-F63F-99F04D624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9775F-01E3-4B41-B57E-0FE75B5E9633}" type="datetime1">
              <a:rPr lang="en-US" smtClean="0"/>
              <a:t>8/30/23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A16C3B-C4C9-78B3-9F08-5722AF874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©The Marketing Animals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7C88DE-F141-C271-47BD-38D3C96D3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66169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3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1"/>
          <p:cNvSpPr txBox="1">
            <a:spLocks noGrp="1"/>
          </p:cNvSpPr>
          <p:nvPr>
            <p:ph type="title" hasCustomPrompt="1"/>
          </p:nvPr>
        </p:nvSpPr>
        <p:spPr>
          <a:xfrm>
            <a:off x="1388625" y="772725"/>
            <a:ext cx="6366900" cy="18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p11"/>
          <p:cNvSpPr txBox="1">
            <a:spLocks noGrp="1"/>
          </p:cNvSpPr>
          <p:nvPr>
            <p:ph type="body" idx="1"/>
          </p:nvPr>
        </p:nvSpPr>
        <p:spPr>
          <a:xfrm>
            <a:off x="1388625" y="2712300"/>
            <a:ext cx="6366900" cy="11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0" name="Google Shape;270;p11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2859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dk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8"/>
          <p:cNvSpPr txBox="1">
            <a:spLocks noGrp="1"/>
          </p:cNvSpPr>
          <p:nvPr>
            <p:ph type="title"/>
          </p:nvPr>
        </p:nvSpPr>
        <p:spPr>
          <a:xfrm>
            <a:off x="824000" y="763600"/>
            <a:ext cx="5857800" cy="357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8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8559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0" name="Google Shape;90;p4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2307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3430500" cy="19902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1303800" y="2743203"/>
            <a:ext cx="3430500" cy="7260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4903700" y="661000"/>
            <a:ext cx="3430500" cy="38706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7345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850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A5CB2-7AEF-947D-D7FC-875200502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9E76C-D61E-07BF-B9D4-29620CAD4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C1F1C-5CC1-84FF-A355-2366E87D6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64F4-EFA6-504E-BCEC-C2EF7112142C}" type="datetime1">
              <a:rPr lang="en-US" smtClean="0"/>
              <a:t>8/30/23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23E90F-C4A6-FF73-69A0-83F69787D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©The Marketing Animals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DD03B-061A-3D8D-256C-59A731AAC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22597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BC2ED-5EA8-6669-E058-313E40F5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1E2EC2-25CD-5910-9564-A4F699B0E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F47A1-D887-D5DF-9A0C-BE96131A7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0407-8219-EA4D-878E-FE5C81027783}" type="datetime1">
              <a:rPr lang="en-US" smtClean="0"/>
              <a:t>8/30/23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3B0F76-3451-057C-5B38-2C0C99158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©The Marketing Animals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13908-D09F-DE45-98AC-5F547BFAD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63523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BD421-A21D-6DCC-584F-A55DBDB35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51E73-7C4A-F678-5D56-69ACC7D71C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22BD57-0728-FF33-80FB-FD87131067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42A769-7E70-425F-5E9D-438594F50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A2DEF-BD11-FD4E-9494-E5BC8E3F9599}" type="datetime1">
              <a:rPr lang="en-US" smtClean="0"/>
              <a:t>8/30/23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7D9386-A2AD-5115-93FC-00F20A7C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©The Marketing Animals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F1A71D-04F9-BCE9-BF55-4E2010D1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05185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03D04-99AD-646D-E7F3-374515717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CD12FB-AD1E-FC78-9405-87F1ABDB4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EBEFAC-C86B-0340-1AEF-89C3159AB9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76B0DE-F927-D098-6C01-E9A6FF9D9B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FF2B1-C34F-D321-3CEF-AFB28D5A3D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A06AEB-D7FC-E630-C99C-D4CDCC6EC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47C4-E45A-9544-B77F-7AA8563C7267}" type="datetime1">
              <a:rPr lang="en-US" smtClean="0"/>
              <a:t>8/30/23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7442AE-200B-4CE0-A98C-DAF48EC73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©The Marketing Animals 2023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F50452-A523-D9FC-D92F-DA1E5E6F7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14516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DE5E6-DD7D-BB83-C8A4-B47A5F8E7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74EAC6-F378-B71B-4AAB-A22DF4230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67EB-D3F4-EE40-9E48-EF81A2017BAA}" type="datetime1">
              <a:rPr lang="en-US" smtClean="0"/>
              <a:t>8/30/23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6316F9-2EB0-ED15-97C0-C4A0D7669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©The Marketing Animals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76257A-886D-CE80-D59A-283C55C91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00658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C61E6C-0C2A-68E3-2F5E-323C6E1E0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67D64-1D06-854B-A2D4-D25D17CD4AC1}" type="datetime1">
              <a:rPr lang="en-US" smtClean="0"/>
              <a:t>8/30/23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9199DB-A6C8-E3D5-1AE0-2276E37CB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©The Marketing Animals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B1382-A7E7-DCA6-FFA9-C2C9F13A1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34270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5CB53-11C3-7920-6115-32B0CC8F2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57E5D-120E-9BC4-7AE2-52438558C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43FC6-56C8-BF44-49AF-E2DB45258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AF54C7-862B-083A-DEC5-ADE208679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4DF9-D087-8F43-8FE2-25664583AA13}" type="datetime1">
              <a:rPr lang="en-US" smtClean="0"/>
              <a:t>8/30/23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9B13F-8D4A-84D9-751A-754A88D75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©The Marketing Animals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9561A-BEC5-0555-E383-295A3D72A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26763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2D806-A28A-B2AA-C867-8D83C114D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2EF052-6963-A52F-59E4-BA419A8742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A5C87-0086-67D1-72E2-3BD5A93F4C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0A5D28-8A69-FF8F-98A9-497704E60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62F4B-D3B9-2549-9770-E832AF1BDE17}" type="datetime1">
              <a:rPr lang="en-US" smtClean="0"/>
              <a:t>8/30/23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82E8D2-094C-BBF9-F725-53DA355CE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©The Marketing Animals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EBC80-7AA2-96CE-3B22-A0CE238E9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95569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DF09D3-DC33-6503-DF48-501E2DE1D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96BD1-F588-ED92-7E08-C3CCADDECD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15510-0D43-A8CC-ADC5-34DAAFB478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0F1918-00C5-0E49-ABD5-779B9CFC34AF}" type="datetime1">
              <a:rPr lang="en-US" smtClean="0"/>
              <a:t>8/30/23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1F2E4-A582-0D71-02B1-6D4D87265D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©The Marketing Animals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26EAF3-CB55-7DE1-82ED-AAB0EB3A5F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49391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</p:sldLayoutIdLst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oman gesticulating at laptop screen">
            <a:extLst>
              <a:ext uri="{FF2B5EF4-FFF2-40B4-BE49-F238E27FC236}">
                <a16:creationId xmlns:a16="http://schemas.microsoft.com/office/drawing/2014/main" id="{9A5BE7E3-FB03-5C13-8A86-BCD1C42738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84"/>
          <a:stretch/>
        </p:blipFill>
        <p:spPr>
          <a:xfrm>
            <a:off x="2402958" y="0"/>
            <a:ext cx="6804510" cy="5143499"/>
          </a:xfrm>
          <a:prstGeom prst="rect">
            <a:avLst/>
          </a:prstGeom>
          <a:effectLst>
            <a:softEdge rad="409356"/>
          </a:effectLst>
        </p:spPr>
      </p:pic>
      <p:sp>
        <p:nvSpPr>
          <p:cNvPr id="277" name="Google Shape;277;p13"/>
          <p:cNvSpPr txBox="1">
            <a:spLocks noGrp="1"/>
          </p:cNvSpPr>
          <p:nvPr>
            <p:ph type="ctrTitle"/>
          </p:nvPr>
        </p:nvSpPr>
        <p:spPr>
          <a:xfrm>
            <a:off x="221062" y="135475"/>
            <a:ext cx="2980038" cy="2769021"/>
          </a:xfrm>
          <a:prstGeom prst="rect">
            <a:avLst/>
          </a:prstGeom>
          <a:noFill/>
        </p:spPr>
        <p:txBody>
          <a:bodyPr spcFirstLastPara="1" lIns="91425" tIns="91425" rIns="91425" bIns="91425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latin typeface="+mn-lt"/>
              </a:rPr>
              <a:t>Reaching</a:t>
            </a:r>
            <a:r>
              <a:rPr lang="en-US" sz="3900" dirty="0"/>
              <a:t> </a:t>
            </a:r>
            <a:r>
              <a:rPr lang="en-US" sz="4000" b="1" dirty="0">
                <a:latin typeface="+mn-lt"/>
              </a:rPr>
              <a:t>Your Database</a:t>
            </a:r>
          </a:p>
        </p:txBody>
      </p:sp>
      <p:sp>
        <p:nvSpPr>
          <p:cNvPr id="278" name="Google Shape;278;p13"/>
          <p:cNvSpPr txBox="1">
            <a:spLocks noGrp="1"/>
          </p:cNvSpPr>
          <p:nvPr>
            <p:ph type="subTitle" idx="1"/>
          </p:nvPr>
        </p:nvSpPr>
        <p:spPr>
          <a:xfrm>
            <a:off x="221062" y="3467003"/>
            <a:ext cx="2980040" cy="1113989"/>
          </a:xfrm>
          <a:prstGeom prst="rect">
            <a:avLst/>
          </a:prstGeom>
          <a:noFill/>
        </p:spPr>
        <p:txBody>
          <a:bodyPr spcFirstLastPara="1" lIns="91425" tIns="91425" rIns="91425" bIns="91425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We are in the “</a:t>
            </a:r>
            <a:r>
              <a:rPr lang="en-US" b="1" i="1" dirty="0"/>
              <a:t>Marketing to our Database</a:t>
            </a:r>
            <a:r>
              <a:rPr lang="en-US" dirty="0"/>
              <a:t>” business, NOT the “</a:t>
            </a:r>
            <a:r>
              <a:rPr lang="en-US" i="1" dirty="0"/>
              <a:t>Real Estate Business</a:t>
            </a:r>
            <a:r>
              <a:rPr lang="en-US" dirty="0"/>
              <a:t>”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F7EB247-0D58-CEB5-D19F-6412C89AE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©The Marketing Animals 2023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" grpId="0"/>
      <p:bldP spid="278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Don’t Have Time to Talk?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1576" y="1340070"/>
            <a:ext cx="5905216" cy="10417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Just leave a message! (It skips their inbox and goes right to voicemail!). Use sparingly.</a:t>
            </a:r>
          </a:p>
          <a:p>
            <a:r>
              <a:rPr lang="en-US" dirty="0"/>
              <a:t>Use </a:t>
            </a:r>
            <a:r>
              <a:rPr lang="en-US" dirty="0" err="1"/>
              <a:t>SlyDial</a:t>
            </a:r>
            <a:r>
              <a:rPr lang="en-US" dirty="0"/>
              <a:t> (one at a time) Or </a:t>
            </a:r>
            <a:r>
              <a:rPr lang="en-US" dirty="0" err="1"/>
              <a:t>SlyBroadcast</a:t>
            </a:r>
            <a:r>
              <a:rPr lang="en-US" dirty="0"/>
              <a:t> (many)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334A7E1-AC1C-C4E0-A862-3935BCFA6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©The Marketing Animals 2023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110" y="125157"/>
            <a:ext cx="1686312" cy="10278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77" y="3082784"/>
            <a:ext cx="2594871" cy="20758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02" y="2903954"/>
            <a:ext cx="2208287" cy="22082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742" y="3588966"/>
            <a:ext cx="1858064" cy="15335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85349" y="4835242"/>
            <a:ext cx="190779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Database</a:t>
            </a:r>
          </a:p>
        </p:txBody>
      </p:sp>
      <p:sp>
        <p:nvSpPr>
          <p:cNvPr id="9" name="U-Turn Arrow 8"/>
          <p:cNvSpPr/>
          <p:nvPr/>
        </p:nvSpPr>
        <p:spPr>
          <a:xfrm>
            <a:off x="2361064" y="2794381"/>
            <a:ext cx="5087202" cy="927083"/>
          </a:xfrm>
          <a:prstGeom prst="utur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87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Snail Mail Once a Month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85759" indent="-385759">
              <a:buFont typeface="+mj-lt"/>
              <a:buAutoNum type="arabicPeriod"/>
            </a:pPr>
            <a:r>
              <a:rPr lang="en-US" dirty="0"/>
              <a:t>I like you</a:t>
            </a:r>
          </a:p>
          <a:p>
            <a:pPr marL="385759" indent="-385759">
              <a:buFont typeface="+mj-lt"/>
              <a:buAutoNum type="arabicPeriod"/>
            </a:pPr>
            <a:r>
              <a:rPr lang="en-US" dirty="0"/>
              <a:t>Superman letter (you saved the day)</a:t>
            </a:r>
          </a:p>
          <a:p>
            <a:pPr marL="385759" indent="-385759">
              <a:buFont typeface="+mj-lt"/>
              <a:buAutoNum type="arabicPeriod"/>
            </a:pPr>
            <a:r>
              <a:rPr lang="en-US" dirty="0"/>
              <a:t>Recipe Card</a:t>
            </a:r>
          </a:p>
          <a:p>
            <a:pPr marL="385759" indent="-385759">
              <a:buFont typeface="+mj-lt"/>
              <a:buAutoNum type="arabicPeriod"/>
            </a:pPr>
            <a:r>
              <a:rPr lang="en-US" dirty="0"/>
              <a:t>Gardening Tip</a:t>
            </a:r>
          </a:p>
          <a:p>
            <a:pPr marL="385759" indent="-385759">
              <a:buFont typeface="+mj-lt"/>
              <a:buAutoNum type="arabicPeriod"/>
            </a:pPr>
            <a:r>
              <a:rPr lang="en-US" dirty="0"/>
              <a:t>I’m a real person, just like you (family newsletter)</a:t>
            </a:r>
          </a:p>
          <a:p>
            <a:pPr marL="385759" indent="-385759">
              <a:buFont typeface="+mj-lt"/>
              <a:buAutoNum type="arabicPeriod"/>
            </a:pPr>
            <a:r>
              <a:rPr lang="en-US" dirty="0"/>
              <a:t>Holiday Cards</a:t>
            </a:r>
          </a:p>
          <a:p>
            <a:pPr marL="385759" indent="-385759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EBC3DE-CB38-4363-0A0F-6734F9255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©The Marketing Animals 2023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48099" y="1369219"/>
            <a:ext cx="1967251" cy="270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54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2"/>
          <p:cNvSpPr txBox="1"/>
          <p:nvPr/>
        </p:nvSpPr>
        <p:spPr>
          <a:xfrm>
            <a:off x="1828800" y="4843525"/>
            <a:ext cx="5486400" cy="477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Clr>
                <a:srgbClr val="000000"/>
              </a:buClr>
              <a:buSzPts val="1100"/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©The Marketing Animals 2023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3" name="Google Shape;193;p22"/>
          <p:cNvSpPr txBox="1"/>
          <p:nvPr/>
        </p:nvSpPr>
        <p:spPr>
          <a:xfrm>
            <a:off x="915150" y="162600"/>
            <a:ext cx="73137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I Like You</a:t>
            </a:r>
            <a:endParaRPr sz="4000" b="1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Joe Girard — #1 car sales for 12 years in a row </a:t>
            </a:r>
            <a:endParaRPr sz="2400" b="1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94" name="Google Shape;194;p22"/>
          <p:cNvSpPr txBox="1"/>
          <p:nvPr/>
        </p:nvSpPr>
        <p:spPr>
          <a:xfrm>
            <a:off x="369200" y="1574400"/>
            <a:ext cx="4980600" cy="31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“D’ya know that I sent out over 13,000 cards every month? And every one of them said, “</a:t>
            </a:r>
            <a:r>
              <a:rPr lang="en" sz="2400" i="1">
                <a:latin typeface="Calibri"/>
                <a:ea typeface="Calibri"/>
                <a:cs typeface="Calibri"/>
                <a:sym typeface="Calibri"/>
              </a:rPr>
              <a:t>I like you… Happy Fourth of July</a:t>
            </a: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,” or “</a:t>
            </a:r>
            <a:r>
              <a:rPr lang="en" sz="2400" i="1">
                <a:latin typeface="Calibri"/>
                <a:ea typeface="Calibri"/>
                <a:cs typeface="Calibri"/>
                <a:sym typeface="Calibri"/>
              </a:rPr>
              <a:t>I like you… Happy Thanksgiving</a:t>
            </a: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.” There’s nothin’ else on the card.  Nothin’ but my name. I’m just telling ‘em that I like ‘em.”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5" name="Google Shape;19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0150" y="1973313"/>
            <a:ext cx="3219695" cy="230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2F066C-7916-AA9A-0321-782AFE0E6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884" y="264015"/>
            <a:ext cx="7772400" cy="461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8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A4CB09-ADD7-68A7-7262-4A8985B7A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848" y="0"/>
            <a:ext cx="754630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50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4"/>
          <p:cNvSpPr txBox="1">
            <a:spLocks noGrp="1"/>
          </p:cNvSpPr>
          <p:nvPr>
            <p:ph type="title"/>
          </p:nvPr>
        </p:nvSpPr>
        <p:spPr>
          <a:xfrm>
            <a:off x="595400" y="382600"/>
            <a:ext cx="8111400" cy="357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1"/>
                </a:solidFill>
                <a:latin typeface="+mn-lt"/>
              </a:rPr>
              <a:t>Can’t write 300 notes?</a:t>
            </a:r>
            <a:endParaRPr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47" name="Google Shape;347;p24"/>
          <p:cNvSpPr txBox="1"/>
          <p:nvPr/>
        </p:nvSpPr>
        <p:spPr>
          <a:xfrm>
            <a:off x="1547400" y="1209525"/>
            <a:ext cx="5949900" cy="350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2070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 panose="020B0604020202020204" pitchFamily="34" charset="0"/>
              <a:buChar char="•"/>
            </a:pPr>
            <a:r>
              <a:rPr lang="en" sz="2400" dirty="0">
                <a:latin typeface="Nunito"/>
                <a:ea typeface="Nunito"/>
                <a:cs typeface="Nunito"/>
                <a:sym typeface="Nunito"/>
              </a:rPr>
              <a:t>Hand write with blue gel ink 4 times in each quadrant of 8 ½ x11 paper</a:t>
            </a:r>
            <a:endParaRPr sz="2400" dirty="0">
              <a:latin typeface="Nunito"/>
              <a:ea typeface="Nunito"/>
              <a:cs typeface="Nunito"/>
              <a:sym typeface="Nunito"/>
            </a:endParaRPr>
          </a:p>
          <a:p>
            <a:pPr marL="52070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 panose="020B0604020202020204" pitchFamily="34" charset="0"/>
              <a:buChar char="•"/>
            </a:pPr>
            <a:endParaRPr lang="en" sz="2400" dirty="0">
              <a:latin typeface="Nunito"/>
              <a:ea typeface="Nunito"/>
              <a:cs typeface="Nunito"/>
              <a:sym typeface="Nunito"/>
            </a:endParaRPr>
          </a:p>
          <a:p>
            <a:pPr marL="52070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 panose="020B0604020202020204" pitchFamily="34" charset="0"/>
              <a:buChar char="•"/>
            </a:pPr>
            <a:r>
              <a:rPr lang="en" sz="2400" dirty="0">
                <a:latin typeface="Nunito"/>
                <a:ea typeface="Nunito"/>
                <a:cs typeface="Nunito"/>
                <a:sym typeface="Nunito"/>
              </a:rPr>
              <a:t>Print on color copier</a:t>
            </a:r>
            <a:endParaRPr sz="2400" dirty="0">
              <a:latin typeface="Nunito"/>
              <a:ea typeface="Nunito"/>
              <a:cs typeface="Nunito"/>
              <a:sym typeface="Nunito"/>
            </a:endParaRPr>
          </a:p>
          <a:p>
            <a:pPr marL="52070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 panose="020B0604020202020204" pitchFamily="34" charset="0"/>
              <a:buChar char="•"/>
            </a:pPr>
            <a:endParaRPr lang="en" sz="2400" dirty="0">
              <a:latin typeface="Nunito"/>
              <a:ea typeface="Nunito"/>
              <a:cs typeface="Nunito"/>
              <a:sym typeface="Nunito"/>
            </a:endParaRPr>
          </a:p>
          <a:p>
            <a:pPr marL="52070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 panose="020B0604020202020204" pitchFamily="34" charset="0"/>
              <a:buChar char="•"/>
            </a:pPr>
            <a:r>
              <a:rPr lang="en" sz="2400" dirty="0">
                <a:latin typeface="Nunito"/>
                <a:ea typeface="Nunito"/>
                <a:cs typeface="Nunito"/>
                <a:sym typeface="Nunito"/>
              </a:rPr>
              <a:t>Print on pale cardstock</a:t>
            </a:r>
            <a:endParaRPr sz="2400" dirty="0">
              <a:latin typeface="Nunito"/>
              <a:ea typeface="Nunito"/>
              <a:cs typeface="Nunito"/>
              <a:sym typeface="Nunito"/>
            </a:endParaRPr>
          </a:p>
          <a:p>
            <a:pPr marL="52070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 panose="020B0604020202020204" pitchFamily="34" charset="0"/>
              <a:buChar char="•"/>
            </a:pPr>
            <a:endParaRPr lang="en" sz="2400" dirty="0">
              <a:latin typeface="Nunito"/>
              <a:ea typeface="Nunito"/>
              <a:cs typeface="Nunito"/>
              <a:sym typeface="Nunito"/>
            </a:endParaRPr>
          </a:p>
          <a:p>
            <a:pPr marL="52070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 panose="020B0604020202020204" pitchFamily="34" charset="0"/>
              <a:buChar char="•"/>
            </a:pPr>
            <a:r>
              <a:rPr lang="en" sz="2400" dirty="0">
                <a:latin typeface="Nunito"/>
                <a:ea typeface="Nunito"/>
                <a:cs typeface="Nunito"/>
                <a:sym typeface="Nunito"/>
              </a:rPr>
              <a:t>Hire someone to address the envelopes</a:t>
            </a:r>
            <a:endParaRPr sz="2400" dirty="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Google Shape;192;p22">
            <a:extLst>
              <a:ext uri="{FF2B5EF4-FFF2-40B4-BE49-F238E27FC236}">
                <a16:creationId xmlns:a16="http://schemas.microsoft.com/office/drawing/2014/main" id="{A40485B1-755A-34C1-A263-D927A8923771}"/>
              </a:ext>
            </a:extLst>
          </p:cNvPr>
          <p:cNvSpPr txBox="1"/>
          <p:nvPr/>
        </p:nvSpPr>
        <p:spPr>
          <a:xfrm>
            <a:off x="1779150" y="4782825"/>
            <a:ext cx="5486400" cy="477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Clr>
                <a:srgbClr val="000000"/>
              </a:buClr>
              <a:buSzPts val="1100"/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©The Marketing Animals 2023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2422894" cy="9941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atin typeface="+mn-lt"/>
              </a:rPr>
              <a:t>Examples</a:t>
            </a:r>
            <a:endParaRPr sz="3600" b="1" dirty="0">
              <a:latin typeface="+mn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C68ED07-4368-1439-A92F-C594EDB21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©The Marketing Animals 2023</a:t>
            </a:r>
          </a:p>
        </p:txBody>
      </p:sp>
      <p:pic>
        <p:nvPicPr>
          <p:cNvPr id="353" name="Google Shape;35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4653" y="499106"/>
            <a:ext cx="5720697" cy="437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>
                <a:latin typeface="+mn-lt"/>
              </a:rPr>
              <a:t>Email Your Database Once Per Week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43" y="1435012"/>
            <a:ext cx="5878492" cy="3165254"/>
          </a:xfrm>
        </p:spPr>
        <p:txBody>
          <a:bodyPr>
            <a:normAutofit/>
          </a:bodyPr>
          <a:lstStyle/>
          <a:p>
            <a:r>
              <a:rPr lang="en-US" dirty="0"/>
              <a:t>Don’t send Real Estate info ALL the time (it’s boring)</a:t>
            </a:r>
          </a:p>
          <a:p>
            <a:r>
              <a:rPr lang="en-US" dirty="0"/>
              <a:t>Video Marketing -What’s happening in Your Area or a tip</a:t>
            </a:r>
          </a:p>
          <a:p>
            <a:r>
              <a:rPr lang="en-US" dirty="0"/>
              <a:t>Use your Smartphone</a:t>
            </a:r>
          </a:p>
          <a:p>
            <a:r>
              <a:rPr lang="en-US" dirty="0"/>
              <a:t>No editing</a:t>
            </a:r>
          </a:p>
          <a:p>
            <a:r>
              <a:rPr lang="en-US" dirty="0"/>
              <a:t>Short call to action at the very end </a:t>
            </a:r>
            <a:br>
              <a:rPr lang="en-US" dirty="0"/>
            </a:br>
            <a:r>
              <a:rPr lang="en-US" dirty="0"/>
              <a:t>(Here’s what I got, here’s how it helps, here’s what I want you to do next)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565166-FCF0-3F43-AE44-20941BCAB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©The Marketing Animals 2023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235" y="1990744"/>
            <a:ext cx="2870765" cy="1909600"/>
          </a:xfrm>
          <a:prstGeom prst="rect">
            <a:avLst/>
          </a:prstGeom>
          <a:effectLst>
            <a:outerShdw blurRad="63500" dist="114300" dir="30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382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C7E37-4BAD-4664-A468-D496029D0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734" y="402750"/>
            <a:ext cx="4581303" cy="994172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Text them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67E9E-3888-412E-BD57-3D05CD4B54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734" y="1879996"/>
            <a:ext cx="7886700" cy="3263504"/>
          </a:xfrm>
        </p:spPr>
        <p:txBody>
          <a:bodyPr/>
          <a:lstStyle/>
          <a:p>
            <a:r>
              <a:rPr lang="en-US" dirty="0"/>
              <a:t>Birthday </a:t>
            </a:r>
          </a:p>
          <a:p>
            <a:r>
              <a:rPr lang="en-US" dirty="0"/>
              <a:t>Holidays</a:t>
            </a:r>
          </a:p>
          <a:p>
            <a:r>
              <a:rPr lang="en-US" dirty="0"/>
              <a:t>Anniversary of their closing</a:t>
            </a:r>
          </a:p>
          <a:p>
            <a:r>
              <a:rPr lang="en-US" dirty="0"/>
              <a:t>New home that came on the market in their neighborhood</a:t>
            </a:r>
          </a:p>
          <a:p>
            <a:r>
              <a:rPr lang="en-US" dirty="0"/>
              <a:t>“Thinking of you.”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DF91CB-4184-9397-8875-C208ED0DA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©The Marketing Animals 2023</a:t>
            </a:r>
          </a:p>
        </p:txBody>
      </p:sp>
      <p:pic>
        <p:nvPicPr>
          <p:cNvPr id="5" name="Picture 4" descr="Circle of hands holding smartphones">
            <a:extLst>
              <a:ext uri="{FF2B5EF4-FFF2-40B4-BE49-F238E27FC236}">
                <a16:creationId xmlns:a16="http://schemas.microsoft.com/office/drawing/2014/main" id="{54C839B8-6981-13AA-A2C4-7B226E436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394" y="273844"/>
            <a:ext cx="4195872" cy="279724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softEdge rad="235299"/>
          </a:effectLst>
        </p:spPr>
      </p:pic>
    </p:spTree>
    <p:extLst>
      <p:ext uri="{BB962C8B-B14F-4D97-AF65-F5344CB8AC3E}">
        <p14:creationId xmlns:p14="http://schemas.microsoft.com/office/powerpoint/2010/main" val="24942627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BA5DA-3E59-AFC6-2F0A-2429B6CB2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Social Media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C7912-2719-AA1B-580E-1E88AF31F3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Custom Audience – Tips, houses in area, motivational, videos</a:t>
            </a:r>
          </a:p>
          <a:p>
            <a:r>
              <a:rPr lang="en-US" dirty="0"/>
              <a:t>Direct Message – Congrats, sympathy, birthday, etc.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FD05FB-9E5A-DF43-FC79-FFAC63367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©The Marketing Animals 2023</a:t>
            </a:r>
          </a:p>
        </p:txBody>
      </p:sp>
    </p:spTree>
    <p:extLst>
      <p:ext uri="{BB962C8B-B14F-4D97-AF65-F5344CB8AC3E}">
        <p14:creationId xmlns:p14="http://schemas.microsoft.com/office/powerpoint/2010/main" val="3344700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4"/>
          <p:cNvSpPr txBox="1">
            <a:spLocks noGrp="1"/>
          </p:cNvSpPr>
          <p:nvPr>
            <p:ph type="body" idx="1"/>
          </p:nvPr>
        </p:nvSpPr>
        <p:spPr>
          <a:xfrm>
            <a:off x="972433" y="264974"/>
            <a:ext cx="7267799" cy="42247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tx1"/>
                </a:solidFill>
              </a:rPr>
              <a:t>Stats from the NAR:</a:t>
            </a:r>
            <a:endParaRPr sz="3600" b="1" dirty="0">
              <a:solidFill>
                <a:schemeClr val="tx1"/>
              </a:solidFill>
            </a:endParaRPr>
          </a:p>
          <a:p>
            <a:pPr marL="82550" lvl="0" indent="0" algn="l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300"/>
              <a:buNone/>
            </a:pPr>
            <a:r>
              <a:rPr lang="en" sz="2800" dirty="0">
                <a:solidFill>
                  <a:schemeClr val="tx1"/>
                </a:solidFill>
              </a:rPr>
              <a:t>74% of people said they would use the same agent again.</a:t>
            </a:r>
            <a:endParaRPr sz="2800" dirty="0">
              <a:solidFill>
                <a:schemeClr val="tx1"/>
              </a:solidFill>
            </a:endParaRPr>
          </a:p>
          <a:p>
            <a:pPr marL="8255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None/>
            </a:pPr>
            <a:endParaRPr lang="en" sz="2800" dirty="0">
              <a:solidFill>
                <a:schemeClr val="tx1"/>
              </a:solidFill>
            </a:endParaRPr>
          </a:p>
          <a:p>
            <a:pPr marL="8255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None/>
            </a:pPr>
            <a:r>
              <a:rPr lang="en" sz="2800" dirty="0">
                <a:solidFill>
                  <a:schemeClr val="tx1"/>
                </a:solidFill>
              </a:rPr>
              <a:t>In reality, Only 24% actually did.</a:t>
            </a:r>
            <a:endParaRPr sz="2800" dirty="0">
              <a:solidFill>
                <a:schemeClr val="tx1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8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tx1"/>
                </a:solidFill>
              </a:rPr>
              <a:t> WHY???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tx1"/>
                </a:solidFill>
              </a:rPr>
              <a:t> If there’s no follow-up, people forget about you.</a:t>
            </a:r>
            <a:endParaRPr sz="28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800" b="1" dirty="0">
              <a:solidFill>
                <a:schemeClr val="tx1"/>
              </a:solidFill>
            </a:endParaRPr>
          </a:p>
        </p:txBody>
      </p:sp>
      <p:sp>
        <p:nvSpPr>
          <p:cNvPr id="2" name="Google Shape;192;p22">
            <a:extLst>
              <a:ext uri="{FF2B5EF4-FFF2-40B4-BE49-F238E27FC236}">
                <a16:creationId xmlns:a16="http://schemas.microsoft.com/office/drawing/2014/main" id="{A0CEBC26-F3CB-07D0-69EB-4B63976001D5}"/>
              </a:ext>
            </a:extLst>
          </p:cNvPr>
          <p:cNvSpPr txBox="1"/>
          <p:nvPr/>
        </p:nvSpPr>
        <p:spPr>
          <a:xfrm>
            <a:off x="1828800" y="4843525"/>
            <a:ext cx="5486400" cy="477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Clr>
                <a:srgbClr val="000000"/>
              </a:buClr>
              <a:buSzPts val="1100"/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©The Marketing Animals 2023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9"/>
          <p:cNvSpPr txBox="1">
            <a:spLocks noGrp="1"/>
          </p:cNvSpPr>
          <p:nvPr>
            <p:ph type="title"/>
          </p:nvPr>
        </p:nvSpPr>
        <p:spPr>
          <a:xfrm>
            <a:off x="595400" y="382600"/>
            <a:ext cx="8111400" cy="357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1"/>
                </a:solidFill>
                <a:latin typeface="+mn-lt"/>
              </a:rPr>
              <a:t>REACHING YOUR DATABASE RECAP:</a:t>
            </a:r>
            <a:endParaRPr b="1" dirty="0">
              <a:solidFill>
                <a:schemeClr val="tx1"/>
              </a:solidFill>
              <a:latin typeface="+mn-lt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en" u="sng" dirty="0">
                <a:solidFill>
                  <a:schemeClr val="tx1"/>
                </a:solidFill>
              </a:rPr>
              <a:t>Call</a:t>
            </a:r>
            <a:r>
              <a:rPr lang="en" dirty="0">
                <a:solidFill>
                  <a:schemeClr val="tx1"/>
                </a:solidFill>
              </a:rPr>
              <a:t> 3 Times a year</a:t>
            </a:r>
            <a:endParaRPr dirty="0">
              <a:solidFill>
                <a:schemeClr val="tx1"/>
              </a:solidFill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en" u="sng" dirty="0">
                <a:solidFill>
                  <a:schemeClr val="tx1"/>
                </a:solidFill>
              </a:rPr>
              <a:t>Snail Mail</a:t>
            </a:r>
            <a:r>
              <a:rPr lang="en" dirty="0">
                <a:solidFill>
                  <a:schemeClr val="tx1"/>
                </a:solidFill>
              </a:rPr>
              <a:t> Once a month</a:t>
            </a:r>
            <a:endParaRPr dirty="0">
              <a:solidFill>
                <a:schemeClr val="tx1"/>
              </a:solidFill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en" u="sng" dirty="0">
                <a:solidFill>
                  <a:schemeClr val="tx1"/>
                </a:solidFill>
              </a:rPr>
              <a:t>Email</a:t>
            </a:r>
            <a:r>
              <a:rPr lang="en" dirty="0">
                <a:solidFill>
                  <a:schemeClr val="tx1"/>
                </a:solidFill>
              </a:rPr>
              <a:t> Automatically once a week</a:t>
            </a:r>
            <a:endParaRPr dirty="0">
              <a:solidFill>
                <a:schemeClr val="tx1"/>
              </a:solidFill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en" u="sng" dirty="0">
                <a:solidFill>
                  <a:schemeClr val="tx1"/>
                </a:solidFill>
              </a:rPr>
              <a:t>Text</a:t>
            </a:r>
            <a:r>
              <a:rPr lang="en" dirty="0">
                <a:solidFill>
                  <a:schemeClr val="tx1"/>
                </a:solidFill>
              </a:rPr>
              <a:t> Message 1 to 2 times per year</a:t>
            </a:r>
            <a:br>
              <a:rPr lang="en" dirty="0">
                <a:solidFill>
                  <a:schemeClr val="tx1"/>
                </a:solidFill>
              </a:rPr>
            </a:br>
            <a:r>
              <a:rPr lang="en" u="sng" dirty="0">
                <a:solidFill>
                  <a:schemeClr val="tx1"/>
                </a:solidFill>
              </a:rPr>
              <a:t>Social Media </a:t>
            </a:r>
            <a:r>
              <a:rPr lang="en" dirty="0">
                <a:solidFill>
                  <a:schemeClr val="tx1"/>
                </a:solidFill>
              </a:rPr>
              <a:t>often 2-7 times per week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" name="Google Shape;192;p22">
            <a:extLst>
              <a:ext uri="{FF2B5EF4-FFF2-40B4-BE49-F238E27FC236}">
                <a16:creationId xmlns:a16="http://schemas.microsoft.com/office/drawing/2014/main" id="{489D0A14-2539-6C4C-7DB9-EA37E96AE9D0}"/>
              </a:ext>
            </a:extLst>
          </p:cNvPr>
          <p:cNvSpPr txBox="1"/>
          <p:nvPr/>
        </p:nvSpPr>
        <p:spPr>
          <a:xfrm>
            <a:off x="1828800" y="4843525"/>
            <a:ext cx="5486400" cy="477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Clr>
                <a:srgbClr val="000000"/>
              </a:buClr>
              <a:buSzPts val="1100"/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©The Marketing Animals 2023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4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4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4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BA5DA-3E59-AFC6-2F0A-2429B6CB2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C7912-2719-AA1B-580E-1E88AF31F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01951"/>
            <a:ext cx="7886700" cy="27307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1 closing for every 100 people in your database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FD05FB-9E5A-DF43-FC79-FFAC63367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©The Marketing Animals 2023</a:t>
            </a:r>
          </a:p>
        </p:txBody>
      </p:sp>
    </p:spTree>
    <p:extLst>
      <p:ext uri="{BB962C8B-B14F-4D97-AF65-F5344CB8AC3E}">
        <p14:creationId xmlns:p14="http://schemas.microsoft.com/office/powerpoint/2010/main" val="3618461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Marketing To Your Database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1219200"/>
            <a:ext cx="7886700" cy="3263504"/>
          </a:xfrm>
        </p:spPr>
        <p:txBody>
          <a:bodyPr>
            <a:normAutofit/>
          </a:bodyPr>
          <a:lstStyle/>
          <a:p>
            <a:r>
              <a:rPr lang="en-US" sz="2400" dirty="0"/>
              <a:t>Call 4 Times/Year – </a:t>
            </a:r>
          </a:p>
          <a:p>
            <a:r>
              <a:rPr lang="en-US" sz="2400" dirty="0"/>
              <a:t>Email Automatically 1/Week</a:t>
            </a:r>
          </a:p>
          <a:p>
            <a:r>
              <a:rPr lang="en-US" sz="2400" dirty="0"/>
              <a:t>Snail Mail 1/Month</a:t>
            </a:r>
          </a:p>
          <a:p>
            <a:r>
              <a:rPr lang="en-US" sz="2400" dirty="0"/>
              <a:t>Text 1-2/Year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09268D-4819-3CF4-EB51-F8AC66B0B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©The Marketing Animals 2023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1" t="6687" r="8006" b="8613"/>
          <a:stretch/>
        </p:blipFill>
        <p:spPr>
          <a:xfrm>
            <a:off x="1366475" y="2850952"/>
            <a:ext cx="2395183" cy="2336285"/>
          </a:xfrm>
          <a:prstGeom prst="rect">
            <a:avLst/>
          </a:prstGeom>
          <a:effectLst>
            <a:outerShdw blurRad="88900" dist="127000" dir="81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445" y="1601305"/>
            <a:ext cx="1402556" cy="14025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614" y="3699329"/>
            <a:ext cx="1283818" cy="13633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172" y="2721864"/>
            <a:ext cx="1371428" cy="1371428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2760261" y="2414830"/>
            <a:ext cx="3541066" cy="1239359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760261" y="3523706"/>
            <a:ext cx="3003911" cy="436298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760261" y="4161328"/>
            <a:ext cx="1944806" cy="1550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465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6"/>
          <p:cNvSpPr txBox="1">
            <a:spLocks noGrp="1"/>
          </p:cNvSpPr>
          <p:nvPr>
            <p:ph type="title"/>
          </p:nvPr>
        </p:nvSpPr>
        <p:spPr>
          <a:xfrm>
            <a:off x="180752" y="112200"/>
            <a:ext cx="7708605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latin typeface="+mn-lt"/>
              </a:rPr>
              <a:t>Calling Your Database of Past Clients</a:t>
            </a:r>
            <a:endParaRPr sz="4000" b="1" dirty="0">
              <a:latin typeface="+mn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6" dirty="0">
                <a:latin typeface="+mn-lt"/>
              </a:rPr>
              <a:t>Four Times Per Year with Script</a:t>
            </a:r>
            <a:endParaRPr sz="1866" dirty="0">
              <a:latin typeface="+mn-lt"/>
            </a:endParaRPr>
          </a:p>
        </p:txBody>
      </p:sp>
      <p:sp>
        <p:nvSpPr>
          <p:cNvPr id="294" name="Google Shape;294;p16"/>
          <p:cNvSpPr txBox="1">
            <a:spLocks noGrp="1"/>
          </p:cNvSpPr>
          <p:nvPr>
            <p:ph type="body" idx="1"/>
          </p:nvPr>
        </p:nvSpPr>
        <p:spPr>
          <a:xfrm>
            <a:off x="516990" y="1756134"/>
            <a:ext cx="5128898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412750" algn="l" rtl="0">
              <a:spcBef>
                <a:spcPts val="0"/>
              </a:spcBef>
              <a:spcAft>
                <a:spcPts val="0"/>
              </a:spcAft>
              <a:buSzPts val="2900"/>
              <a:buChar char="●"/>
            </a:pPr>
            <a:r>
              <a:rPr lang="en" sz="2800" dirty="0"/>
              <a:t>Live Calls from You</a:t>
            </a:r>
            <a:endParaRPr sz="2800" dirty="0"/>
          </a:p>
          <a:p>
            <a:pPr marL="457200" lvl="0" indent="-412750" algn="l" rtl="0">
              <a:spcBef>
                <a:spcPts val="0"/>
              </a:spcBef>
              <a:spcAft>
                <a:spcPts val="0"/>
              </a:spcAft>
              <a:buSzPts val="2900"/>
              <a:buChar char="●"/>
            </a:pPr>
            <a:r>
              <a:rPr lang="en" sz="2800" dirty="0" err="1"/>
              <a:t>Phoneburnerfreedom.com</a:t>
            </a:r>
            <a:endParaRPr sz="2800" dirty="0"/>
          </a:p>
          <a:p>
            <a:pPr marL="457200" lvl="0" indent="-412750" algn="l" rtl="0">
              <a:spcBef>
                <a:spcPts val="0"/>
              </a:spcBef>
              <a:spcAft>
                <a:spcPts val="0"/>
              </a:spcAft>
              <a:buSzPts val="2900"/>
              <a:buChar char="●"/>
            </a:pPr>
            <a:r>
              <a:rPr lang="en" sz="2800" dirty="0"/>
              <a:t>Freedom Caller (Assistant)</a:t>
            </a:r>
          </a:p>
          <a:p>
            <a:pPr marL="44450" lvl="0" indent="0" algn="l" rtl="0">
              <a:spcBef>
                <a:spcPts val="0"/>
              </a:spcBef>
              <a:spcAft>
                <a:spcPts val="0"/>
              </a:spcAft>
              <a:buSzPts val="2900"/>
              <a:buNone/>
            </a:pPr>
            <a:endParaRPr lang="en" sz="2800" dirty="0"/>
          </a:p>
          <a:p>
            <a:pPr marL="44450" lvl="0" indent="0" algn="l" rtl="0">
              <a:spcBef>
                <a:spcPts val="0"/>
              </a:spcBef>
              <a:spcAft>
                <a:spcPts val="0"/>
              </a:spcAft>
              <a:buSzPts val="2900"/>
              <a:buNone/>
            </a:pPr>
            <a:r>
              <a:rPr lang="en" sz="2800" dirty="0"/>
              <a:t>Call 2 letters of the alphabet per week, then lather, rinse, repeat!</a:t>
            </a:r>
            <a:endParaRPr sz="2800" dirty="0"/>
          </a:p>
        </p:txBody>
      </p:sp>
      <p:pic>
        <p:nvPicPr>
          <p:cNvPr id="295" name="Google Shape;295;p16"/>
          <p:cNvPicPr preferRelativeResize="0"/>
          <p:nvPr/>
        </p:nvPicPr>
        <p:blipFill rotWithShape="1">
          <a:blip r:embed="rId3">
            <a:alphaModFix/>
          </a:blip>
          <a:srcRect r="26589"/>
          <a:stretch/>
        </p:blipFill>
        <p:spPr>
          <a:xfrm>
            <a:off x="5645889" y="1177375"/>
            <a:ext cx="3253562" cy="2541600"/>
          </a:xfrm>
          <a:prstGeom prst="rect">
            <a:avLst/>
          </a:prstGeom>
          <a:noFill/>
          <a:ln>
            <a:noFill/>
          </a:ln>
          <a:effectLst>
            <a:softEdge rad="94764"/>
          </a:effectLst>
        </p:spPr>
      </p:pic>
      <p:sp>
        <p:nvSpPr>
          <p:cNvPr id="3" name="Google Shape;192;p22">
            <a:extLst>
              <a:ext uri="{FF2B5EF4-FFF2-40B4-BE49-F238E27FC236}">
                <a16:creationId xmlns:a16="http://schemas.microsoft.com/office/drawing/2014/main" id="{724F78DB-72E5-79E7-29C1-338EF81D8A4A}"/>
              </a:ext>
            </a:extLst>
          </p:cNvPr>
          <p:cNvSpPr txBox="1"/>
          <p:nvPr/>
        </p:nvSpPr>
        <p:spPr>
          <a:xfrm>
            <a:off x="1828800" y="4843525"/>
            <a:ext cx="5486400" cy="477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Clr>
                <a:srgbClr val="000000"/>
              </a:buClr>
              <a:buSzPts val="1100"/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©The Marketing Animals 2023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7"/>
          <p:cNvSpPr txBox="1">
            <a:spLocks noGrp="1"/>
          </p:cNvSpPr>
          <p:nvPr>
            <p:ph type="title"/>
          </p:nvPr>
        </p:nvSpPr>
        <p:spPr>
          <a:xfrm>
            <a:off x="229911" y="364659"/>
            <a:ext cx="3938051" cy="199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atin typeface="+mn-lt"/>
              </a:rPr>
              <a:t>Call 4 Times/Year</a:t>
            </a:r>
            <a:endParaRPr sz="3600" b="1" dirty="0">
              <a:latin typeface="+mn-lt"/>
            </a:endParaRPr>
          </a:p>
        </p:txBody>
      </p:sp>
      <p:sp>
        <p:nvSpPr>
          <p:cNvPr id="301" name="Google Shape;301;p17"/>
          <p:cNvSpPr txBox="1">
            <a:spLocks noGrp="1"/>
          </p:cNvSpPr>
          <p:nvPr>
            <p:ph type="subTitle" idx="1"/>
          </p:nvPr>
        </p:nvSpPr>
        <p:spPr>
          <a:xfrm>
            <a:off x="437191" y="1081819"/>
            <a:ext cx="3590100" cy="7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(Voicemail Script 70% of the Time)</a:t>
            </a:r>
            <a:endParaRPr sz="1800" b="1" dirty="0"/>
          </a:p>
        </p:txBody>
      </p:sp>
      <p:sp>
        <p:nvSpPr>
          <p:cNvPr id="302" name="Google Shape;302;p17"/>
          <p:cNvSpPr txBox="1">
            <a:spLocks noGrp="1"/>
          </p:cNvSpPr>
          <p:nvPr>
            <p:ph type="body" idx="2"/>
          </p:nvPr>
        </p:nvSpPr>
        <p:spPr>
          <a:xfrm>
            <a:off x="4375241" y="191387"/>
            <a:ext cx="4331567" cy="4795284"/>
          </a:xfrm>
          <a:prstGeom prst="rect">
            <a:avLst/>
          </a:prstGeom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SzPts val="523"/>
              <a:buNone/>
            </a:pPr>
            <a:r>
              <a:rPr lang="en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“Hey this is &lt;</a:t>
            </a:r>
            <a:r>
              <a:rPr lang="en" sz="160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insert name</a:t>
            </a:r>
            <a:r>
              <a:rPr lang="en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&gt; from &lt;</a:t>
            </a:r>
            <a:r>
              <a:rPr lang="en" sz="160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insert company</a:t>
            </a:r>
            <a:r>
              <a:rPr lang="en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&gt;.  I helped you with buy/sell your home.  I just wanted to give you a quick call and say thanks for letting me help you.  If you ever have any real estate questions, or would like a report on home prices in your neighborhood please give me a call. By the way, I was just looking at some home values in your area and I think you will be pleased with what I have to show you. The best number to reach me at is &lt;insert phone number&gt;.  Hope all is well, and look forward to catching up soon. And if you have any friends or family members that could use some honest help, I hope I can count on you to tell them about me.  Thanks so much and we’ll talk soon.  Bye.”</a:t>
            </a:r>
            <a:endParaRPr sz="1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endParaRPr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8"/>
          <p:cNvSpPr txBox="1">
            <a:spLocks noGrp="1"/>
          </p:cNvSpPr>
          <p:nvPr>
            <p:ph type="title"/>
          </p:nvPr>
        </p:nvSpPr>
        <p:spPr>
          <a:xfrm>
            <a:off x="453195" y="375291"/>
            <a:ext cx="3799827" cy="199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atin typeface="+mn-lt"/>
              </a:rPr>
              <a:t>Call 4 Times/Year</a:t>
            </a:r>
            <a:endParaRPr sz="3600" b="1" dirty="0">
              <a:latin typeface="+mn-lt"/>
            </a:endParaRPr>
          </a:p>
        </p:txBody>
      </p:sp>
      <p:sp>
        <p:nvSpPr>
          <p:cNvPr id="308" name="Google Shape;308;p18"/>
          <p:cNvSpPr txBox="1">
            <a:spLocks noGrp="1"/>
          </p:cNvSpPr>
          <p:nvPr>
            <p:ph type="subTitle" idx="1"/>
          </p:nvPr>
        </p:nvSpPr>
        <p:spPr>
          <a:xfrm>
            <a:off x="1035174" y="1130670"/>
            <a:ext cx="2112063" cy="7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(Live Answer)</a:t>
            </a:r>
            <a:endParaRPr sz="1800" b="1" dirty="0"/>
          </a:p>
        </p:txBody>
      </p:sp>
      <p:sp>
        <p:nvSpPr>
          <p:cNvPr id="309" name="Google Shape;309;p18"/>
          <p:cNvSpPr txBox="1">
            <a:spLocks noGrp="1"/>
          </p:cNvSpPr>
          <p:nvPr>
            <p:ph type="body" idx="2"/>
          </p:nvPr>
        </p:nvSpPr>
        <p:spPr>
          <a:xfrm>
            <a:off x="4384125" y="242901"/>
            <a:ext cx="4547223" cy="4657698"/>
          </a:xfrm>
          <a:prstGeom prst="rect">
            <a:avLst/>
          </a:prstGeom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SzPts val="523"/>
              <a:buNone/>
            </a:pP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“Hey this is &lt;</a:t>
            </a:r>
            <a:r>
              <a:rPr lang="en" sz="140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insert name</a:t>
            </a: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&gt; from &lt;</a:t>
            </a:r>
            <a:r>
              <a:rPr lang="en" sz="140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insert company</a:t>
            </a: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&gt;.  I helped you buy/sell your home.  I just wanted to give you a quick call and say thanks for letting me help you. How are you guys doing?  &lt;</a:t>
            </a:r>
            <a:r>
              <a:rPr lang="en" sz="140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pause for answer and give an appropriate response</a:t>
            </a: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&gt;  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SzPts val="523"/>
              <a:buNone/>
            </a:pP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Well I know you are really busy so I don’t want to keep you too long.  Is there anything you need help with? &lt;</a:t>
            </a:r>
            <a:r>
              <a:rPr lang="en" sz="140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pause for answer and give an appropriate response</a:t>
            </a: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&gt; 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SzPts val="523"/>
              <a:buNone/>
            </a:pP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Before I let you go, do you have any friends or family members that are looking to buy or sell a home? &lt;</a:t>
            </a:r>
            <a:r>
              <a:rPr lang="en" sz="140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pause for answer (usually the answer is no)</a:t>
            </a: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&gt;.  Can I ask you a huge favor? &lt;</a:t>
            </a:r>
            <a:r>
              <a:rPr lang="en" sz="140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pause for yes&gt;</a:t>
            </a:r>
            <a:endParaRPr lang="en"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5000"/>
              </a:lnSpc>
              <a:spcBef>
                <a:spcPts val="600"/>
              </a:spcBef>
              <a:buSzPts val="523"/>
              <a:buNone/>
            </a:pP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Can I count on you to give me a call when you do? &lt;</a:t>
            </a:r>
            <a:r>
              <a:rPr lang="en" sz="140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pause for yes&gt;</a:t>
            </a:r>
            <a:endParaRPr lang="en"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SzPts val="523"/>
              <a:buNone/>
            </a:pP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Thank you so much.  Have an amazing rest of your day.  Bye.”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SzPts val="523"/>
              <a:buNone/>
            </a:pP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EAD2-2464-34EE-32D1-8C4F434A6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Other Subjects: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A36D29-ED0C-37A5-3575-9CCAB20A1589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073888" y="1543664"/>
            <a:ext cx="6655981" cy="1826857"/>
          </a:xfrm>
        </p:spPr>
        <p:txBody>
          <a:bodyPr/>
          <a:lstStyle/>
          <a:p>
            <a:r>
              <a:rPr lang="en-US" dirty="0"/>
              <a:t>Client Appreciation Month</a:t>
            </a:r>
          </a:p>
          <a:p>
            <a:r>
              <a:rPr lang="en-US" dirty="0"/>
              <a:t>Free CMA</a:t>
            </a:r>
          </a:p>
          <a:p>
            <a:r>
              <a:rPr lang="en-US" dirty="0"/>
              <a:t>Event you are hosting</a:t>
            </a:r>
          </a:p>
          <a:p>
            <a:r>
              <a:rPr lang="en-US" dirty="0"/>
              <a:t>Happy Holidays</a:t>
            </a:r>
          </a:p>
        </p:txBody>
      </p:sp>
      <p:sp>
        <p:nvSpPr>
          <p:cNvPr id="3" name="Google Shape;192;p22">
            <a:extLst>
              <a:ext uri="{FF2B5EF4-FFF2-40B4-BE49-F238E27FC236}">
                <a16:creationId xmlns:a16="http://schemas.microsoft.com/office/drawing/2014/main" id="{34F48516-38AA-6CB3-EFF5-7E9009C2A987}"/>
              </a:ext>
            </a:extLst>
          </p:cNvPr>
          <p:cNvSpPr txBox="1"/>
          <p:nvPr/>
        </p:nvSpPr>
        <p:spPr>
          <a:xfrm>
            <a:off x="1828800" y="4843525"/>
            <a:ext cx="5486400" cy="477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Clr>
                <a:srgbClr val="000000"/>
              </a:buClr>
              <a:buSzPts val="1100"/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©The Marketing Animals 2023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397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What About People That You Haven’t Spoken To In A Few Years?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194" y="1268016"/>
            <a:ext cx="7886700" cy="370641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People think about you a whole lot less than you think they do.  Just call them!! </a:t>
            </a:r>
          </a:p>
          <a:p>
            <a:pPr marL="0" indent="0">
              <a:buNone/>
            </a:pPr>
            <a:r>
              <a:rPr lang="en-US" dirty="0"/>
              <a:t>(If the person who sold you your last car hadn’t spoken to you in four years and then called and said “How’s that car treating you, would you be mad?)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5632AFB-82D9-387D-3C38-E72DA7F37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©The Marketing Animals 2023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420" y="2762478"/>
            <a:ext cx="1476375" cy="22119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957282" y="3286862"/>
            <a:ext cx="42619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Your clients are probably not </a:t>
            </a:r>
          </a:p>
          <a:p>
            <a:r>
              <a:rPr lang="en-US" sz="2400" dirty="0"/>
              <a:t>sitting around depressed waiting</a:t>
            </a:r>
          </a:p>
          <a:p>
            <a:r>
              <a:rPr lang="en-US" sz="2400" dirty="0"/>
              <a:t>for the phone to ring.</a:t>
            </a:r>
          </a:p>
        </p:txBody>
      </p:sp>
      <p:sp>
        <p:nvSpPr>
          <p:cNvPr id="6" name="Right Arrow 5"/>
          <p:cNvSpPr/>
          <p:nvPr/>
        </p:nvSpPr>
        <p:spPr>
          <a:xfrm flipH="1">
            <a:off x="3673145" y="3719125"/>
            <a:ext cx="1157288" cy="384146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71281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1"/>
          <p:cNvSpPr txBox="1">
            <a:spLocks noGrp="1"/>
          </p:cNvSpPr>
          <p:nvPr>
            <p:ph type="title"/>
          </p:nvPr>
        </p:nvSpPr>
        <p:spPr>
          <a:xfrm>
            <a:off x="555750" y="315525"/>
            <a:ext cx="8194800" cy="18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tx1"/>
                </a:solidFill>
                <a:latin typeface="+mn-lt"/>
              </a:rPr>
              <a:t>If you have more than 300 people in your database:</a:t>
            </a:r>
            <a:endParaRPr sz="3600" b="1" dirty="0">
              <a:solidFill>
                <a:schemeClr val="tx1"/>
              </a:solidFill>
              <a:latin typeface="+mn-l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tx1"/>
                </a:solidFill>
                <a:latin typeface="+mn-lt"/>
              </a:rPr>
              <a:t>Use </a:t>
            </a:r>
            <a:r>
              <a:rPr lang="en" sz="3600" b="1" dirty="0" err="1">
                <a:solidFill>
                  <a:schemeClr val="tx1"/>
                </a:solidFill>
                <a:latin typeface="+mn-lt"/>
              </a:rPr>
              <a:t>PhoneburnerFreedom.com</a:t>
            </a:r>
            <a:endParaRPr sz="3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28" name="Google Shape;328;p21"/>
          <p:cNvSpPr txBox="1"/>
          <p:nvPr/>
        </p:nvSpPr>
        <p:spPr>
          <a:xfrm>
            <a:off x="751900" y="2462775"/>
            <a:ext cx="7693500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ea typeface="Nunito"/>
                <a:cs typeface="Nunito"/>
                <a:sym typeface="Nunito"/>
              </a:rPr>
              <a:t>Imagine what your business would look like if you made an additional 300 calls a month, and it all took about an 1 hour a week!!!!</a:t>
            </a:r>
            <a:endParaRPr sz="2400" dirty="0"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lt2"/>
              </a:solidFill>
              <a:ea typeface="Nunito"/>
              <a:cs typeface="Nunito"/>
              <a:sym typeface="Nunito"/>
            </a:endParaRPr>
          </a:p>
        </p:txBody>
      </p:sp>
      <p:sp>
        <p:nvSpPr>
          <p:cNvPr id="2" name="Google Shape;192;p22">
            <a:extLst>
              <a:ext uri="{FF2B5EF4-FFF2-40B4-BE49-F238E27FC236}">
                <a16:creationId xmlns:a16="http://schemas.microsoft.com/office/drawing/2014/main" id="{D307F22E-DCD8-A239-DD0B-27FF216DF035}"/>
              </a:ext>
            </a:extLst>
          </p:cNvPr>
          <p:cNvSpPr txBox="1"/>
          <p:nvPr/>
        </p:nvSpPr>
        <p:spPr>
          <a:xfrm>
            <a:off x="1828800" y="4843525"/>
            <a:ext cx="5486400" cy="477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Clr>
                <a:srgbClr val="000000"/>
              </a:buClr>
              <a:buSzPts val="1100"/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©The Marketing Animals 2023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</TotalTime>
  <Words>1061</Words>
  <Application>Microsoft Macintosh PowerPoint</Application>
  <PresentationFormat>On-screen Show (16:9)</PresentationFormat>
  <Paragraphs>114</Paragraphs>
  <Slides>21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Calibri</vt:lpstr>
      <vt:lpstr>Calibri Light</vt:lpstr>
      <vt:lpstr>Arial</vt:lpstr>
      <vt:lpstr>Nunito</vt:lpstr>
      <vt:lpstr>Office Theme</vt:lpstr>
      <vt:lpstr>Reaching Your Database</vt:lpstr>
      <vt:lpstr>PowerPoint Presentation</vt:lpstr>
      <vt:lpstr>Marketing To Your Database</vt:lpstr>
      <vt:lpstr>Calling Your Database of Past Clients Four Times Per Year with Script</vt:lpstr>
      <vt:lpstr>Call 4 Times/Year</vt:lpstr>
      <vt:lpstr>Call 4 Times/Year</vt:lpstr>
      <vt:lpstr>Other Subjects:</vt:lpstr>
      <vt:lpstr>What About People That You Haven’t Spoken To In A Few Years?</vt:lpstr>
      <vt:lpstr>If you have more than 300 people in your database: Use PhoneburnerFreedom.com</vt:lpstr>
      <vt:lpstr>Don’t Have Time to Talk?</vt:lpstr>
      <vt:lpstr>Snail Mail Once a Month</vt:lpstr>
      <vt:lpstr>PowerPoint Presentation</vt:lpstr>
      <vt:lpstr>PowerPoint Presentation</vt:lpstr>
      <vt:lpstr>PowerPoint Presentation</vt:lpstr>
      <vt:lpstr>Can’t write 300 notes?</vt:lpstr>
      <vt:lpstr>Examples</vt:lpstr>
      <vt:lpstr>Email Your Database Once Per Week</vt:lpstr>
      <vt:lpstr>Text them</vt:lpstr>
      <vt:lpstr>Social Media</vt:lpstr>
      <vt:lpstr>REACHING YOUR DATABASE RECAP: Call 3 Times a year Snail Mail Once a month Email Automatically once a week Text Message 1 to 2 times per year Social Media often 2-7 times per week</vt:lpstr>
      <vt:lpstr>Results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Reaching Your Database</dc:title>
  <dc:subject/>
  <dc:creator>Tammy Schneider</dc:creator>
  <cp:keywords/>
  <dc:description/>
  <cp:lastModifiedBy>Tammy Schneider</cp:lastModifiedBy>
  <cp:revision>8</cp:revision>
  <dcterms:modified xsi:type="dcterms:W3CDTF">2023-08-30T15:34:24Z</dcterms:modified>
  <cp:category/>
</cp:coreProperties>
</file>