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6" r:id="rId9"/>
    <p:sldId id="265" r:id="rId10"/>
    <p:sldId id="268" r:id="rId11"/>
    <p:sldId id="271" r:id="rId12"/>
    <p:sldId id="27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1F1D-F660-468E-920B-588F063A3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Subtle Art of being Referable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D7BEF-BBCD-4349-A9A1-29299B2F3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mindset of getting more while doing less</a:t>
            </a:r>
          </a:p>
        </p:txBody>
      </p:sp>
    </p:spTree>
    <p:extLst>
      <p:ext uri="{BB962C8B-B14F-4D97-AF65-F5344CB8AC3E}">
        <p14:creationId xmlns:p14="http://schemas.microsoft.com/office/powerpoint/2010/main" val="41979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6194-7069-47EE-AA2D-25208E4C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Give them permission to reject you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19338-757C-4327-A3E4-B15018DA69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The Beauty of the Take-away</a:t>
            </a:r>
          </a:p>
          <a:p>
            <a:r>
              <a:rPr lang="en-US" sz="4400" dirty="0"/>
              <a:t>Want vs. need based conversation</a:t>
            </a:r>
          </a:p>
          <a:p>
            <a:r>
              <a:rPr lang="en-US" sz="4400" dirty="0"/>
              <a:t>It’s ok if you or I don’t think we are a good fit for </a:t>
            </a:r>
            <a:r>
              <a:rPr lang="en-US" sz="4400" dirty="0" err="1"/>
              <a:t>eachother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4643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9FE28-C8D1-41E3-A326-92774AD4A3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0"/>
            <a:ext cx="4901268" cy="5645791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/>
              <a:t>The Buyer/Borrower:</a:t>
            </a:r>
            <a:br>
              <a:rPr lang="en-US" b="1" dirty="0"/>
            </a:br>
            <a:r>
              <a:rPr lang="en-US" dirty="0"/>
              <a:t>1. Submits incorrect information to the lender.</a:t>
            </a:r>
            <a:br>
              <a:rPr lang="en-US" dirty="0"/>
            </a:br>
            <a:r>
              <a:rPr lang="en-US" dirty="0"/>
              <a:t>2. Has recent late payments on credit report.</a:t>
            </a:r>
            <a:br>
              <a:rPr lang="en-US" dirty="0"/>
            </a:br>
            <a:r>
              <a:rPr lang="en-US" dirty="0"/>
              <a:t>3. Found out about additional debt after loan application.</a:t>
            </a:r>
            <a:br>
              <a:rPr lang="en-US" dirty="0"/>
            </a:br>
            <a:r>
              <a:rPr lang="en-US" dirty="0"/>
              <a:t>4. Borrower loses job.</a:t>
            </a:r>
            <a:br>
              <a:rPr lang="en-US" dirty="0"/>
            </a:br>
            <a:r>
              <a:rPr lang="en-US" dirty="0"/>
              <a:t>5. Co-borrower loses job.</a:t>
            </a:r>
            <a:br>
              <a:rPr lang="en-US" dirty="0"/>
            </a:br>
            <a:r>
              <a:rPr lang="en-US" dirty="0"/>
              <a:t>6. Income verification lower than what was stated on loan application.</a:t>
            </a:r>
            <a:br>
              <a:rPr lang="en-US" dirty="0"/>
            </a:br>
            <a:r>
              <a:rPr lang="en-US" dirty="0"/>
              <a:t>7. Overtime income not allowed by underwriter for qualifying.</a:t>
            </a:r>
            <a:br>
              <a:rPr lang="en-US" dirty="0"/>
            </a:br>
            <a:r>
              <a:rPr lang="en-US" dirty="0"/>
              <a:t>8. Applicant makes large purchase on credit before closing.</a:t>
            </a:r>
            <a:br>
              <a:rPr lang="en-US" dirty="0"/>
            </a:br>
            <a:r>
              <a:rPr lang="en-US" dirty="0"/>
              <a:t>9. Illness, injury, divorce or other financial setback during the process.</a:t>
            </a:r>
            <a:br>
              <a:rPr lang="en-US" dirty="0"/>
            </a:br>
            <a:r>
              <a:rPr lang="en-US" dirty="0"/>
              <a:t>10. Lacks motivation.</a:t>
            </a:r>
            <a:br>
              <a:rPr lang="en-US" dirty="0"/>
            </a:br>
            <a:r>
              <a:rPr lang="en-US" dirty="0"/>
              <a:t>11. Gift donor changes mind.</a:t>
            </a:r>
            <a:br>
              <a:rPr lang="en-US" dirty="0"/>
            </a:br>
            <a:r>
              <a:rPr lang="en-US" dirty="0"/>
              <a:t>12. Cannot locate divorce decree.</a:t>
            </a:r>
            <a:br>
              <a:rPr lang="en-US" dirty="0"/>
            </a:br>
            <a:r>
              <a:rPr lang="en-US" dirty="0"/>
              <a:t>13. Cannot locate petition or discharge of bankruptcy.</a:t>
            </a:r>
            <a:br>
              <a:rPr lang="en-US" dirty="0"/>
            </a:br>
            <a:r>
              <a:rPr lang="en-US" dirty="0"/>
              <a:t>14. Cannot locate tax returns.</a:t>
            </a:r>
            <a:br>
              <a:rPr lang="en-US" dirty="0"/>
            </a:br>
            <a:r>
              <a:rPr lang="en-US" dirty="0"/>
              <a:t>15. Cannot locate bank statements.</a:t>
            </a:r>
            <a:br>
              <a:rPr lang="en-US" dirty="0"/>
            </a:br>
            <a:r>
              <a:rPr lang="en-US" dirty="0"/>
              <a:t>16. Difficulty in obtaining verification of rent.</a:t>
            </a:r>
            <a:br>
              <a:rPr lang="en-US" dirty="0"/>
            </a:br>
            <a:r>
              <a:rPr lang="en-US" dirty="0"/>
              <a:t>17. Interest rate increases and borrower no longer qualifies.</a:t>
            </a:r>
            <a:br>
              <a:rPr lang="en-US" dirty="0"/>
            </a:br>
            <a:r>
              <a:rPr lang="en-US" dirty="0"/>
              <a:t>18. Loan program changes with higher rates, points and fees.</a:t>
            </a:r>
            <a:br>
              <a:rPr lang="en-US" dirty="0"/>
            </a:br>
            <a:r>
              <a:rPr lang="en-US" dirty="0"/>
              <a:t>19. Child support not disclosed on application.</a:t>
            </a:r>
            <a:br>
              <a:rPr lang="en-US" dirty="0"/>
            </a:br>
            <a:r>
              <a:rPr lang="en-US" dirty="0"/>
              <a:t>20. Borrower is a foreign national.</a:t>
            </a:r>
            <a:br>
              <a:rPr lang="en-US" dirty="0"/>
            </a:br>
            <a:r>
              <a:rPr lang="en-US" dirty="0"/>
              <a:t>21. Bankruptcy within the last 2 years.</a:t>
            </a:r>
            <a:br>
              <a:rPr lang="en-US" dirty="0"/>
            </a:br>
            <a:r>
              <a:rPr lang="en-US" dirty="0"/>
              <a:t>22. Mortgage payment is double the previous housing payment.</a:t>
            </a:r>
            <a:br>
              <a:rPr lang="en-US" dirty="0"/>
            </a:br>
            <a:r>
              <a:rPr lang="en-US" dirty="0"/>
              <a:t>23. Borrower/co-borrower does not have steady 2-year employment history.</a:t>
            </a:r>
            <a:br>
              <a:rPr lang="en-US" dirty="0"/>
            </a:br>
            <a:r>
              <a:rPr lang="en-US" dirty="0"/>
              <a:t>24. Borrower brings in handwritten pay stubs.</a:t>
            </a:r>
            <a:br>
              <a:rPr lang="en-US" dirty="0"/>
            </a:br>
            <a:r>
              <a:rPr lang="en-US" dirty="0"/>
              <a:t>25. Borrower switches to job requiring probation period just before closing.</a:t>
            </a:r>
            <a:br>
              <a:rPr lang="en-US" dirty="0"/>
            </a:br>
            <a:r>
              <a:rPr lang="en-US" dirty="0"/>
              <a:t>26. Borrower switches to job from salary to 100% commission income.</a:t>
            </a:r>
            <a:br>
              <a:rPr lang="en-US" dirty="0"/>
            </a:br>
            <a:r>
              <a:rPr lang="en-US" dirty="0"/>
              <a:t>27. Borrower/co-borrower/seller dies.</a:t>
            </a:r>
            <a:br>
              <a:rPr lang="en-US" dirty="0"/>
            </a:br>
            <a:r>
              <a:rPr lang="en-US" dirty="0"/>
              <a:t>28. Family members or friends do not like the home buyer chooses.</a:t>
            </a:r>
            <a:br>
              <a:rPr lang="en-US" dirty="0"/>
            </a:br>
            <a:r>
              <a:rPr lang="en-US" dirty="0"/>
              <a:t>29. Buyer feels the house is misrepresented.</a:t>
            </a:r>
            <a:br>
              <a:rPr lang="en-US" dirty="0"/>
            </a:br>
            <a:r>
              <a:rPr lang="en-US" dirty="0"/>
              <a:t>30. Veterans DD214 form not available.</a:t>
            </a:r>
            <a:br>
              <a:rPr lang="en-US" dirty="0"/>
            </a:br>
            <a:r>
              <a:rPr lang="en-US" dirty="0"/>
              <a:t>31. Buyer has spent money needed for down payment and closing costs and comes up short at closing.</a:t>
            </a:r>
            <a:br>
              <a:rPr lang="en-US" dirty="0"/>
            </a:br>
            <a:r>
              <a:rPr lang="en-US" dirty="0"/>
              <a:t>32. Buyer does not properly "paper trail" additional money that comes from gifts, loans, etc.</a:t>
            </a:r>
            <a:br>
              <a:rPr lang="en-US" dirty="0"/>
            </a:br>
            <a:r>
              <a:rPr lang="en-US" dirty="0"/>
              <a:t>33. Does not bring cashier’s check to title company for closing costs and down payment.</a:t>
            </a:r>
          </a:p>
          <a:p>
            <a:r>
              <a:rPr lang="en-US" b="1" dirty="0"/>
              <a:t>The Seller:</a:t>
            </a:r>
            <a:br>
              <a:rPr lang="en-US" b="1" dirty="0"/>
            </a:br>
            <a:r>
              <a:rPr lang="en-US" dirty="0"/>
              <a:t>34. Loses motivation to sell (job transfer does not go through, reconciles marriage, etc.)</a:t>
            </a:r>
            <a:br>
              <a:rPr lang="en-US" dirty="0"/>
            </a:br>
            <a:r>
              <a:rPr lang="en-US" dirty="0"/>
              <a:t>35. Cannot find a suitable replacement property.</a:t>
            </a:r>
            <a:br>
              <a:rPr lang="en-US" dirty="0"/>
            </a:br>
            <a:r>
              <a:rPr lang="en-US" dirty="0"/>
              <a:t>36. Will not allow appraiser inside home.</a:t>
            </a:r>
            <a:br>
              <a:rPr lang="en-US" dirty="0"/>
            </a:br>
            <a:r>
              <a:rPr lang="en-US" dirty="0"/>
              <a:t>37. Will not allow inspectors inside home in a timely manner.</a:t>
            </a:r>
            <a:br>
              <a:rPr lang="en-US" dirty="0"/>
            </a:br>
            <a:r>
              <a:rPr lang="en-US" dirty="0"/>
              <a:t>38. Removes property from the premises the buyer believed was included.</a:t>
            </a:r>
            <a:br>
              <a:rPr lang="en-US" dirty="0"/>
            </a:br>
            <a:r>
              <a:rPr lang="en-US" dirty="0"/>
              <a:t>39. Is unable to clear up liens against their property – short on cash to close.</a:t>
            </a:r>
            <a:br>
              <a:rPr lang="en-US" dirty="0"/>
            </a:br>
            <a:r>
              <a:rPr lang="en-US" dirty="0"/>
              <a:t>40. Did not own 100% of property as previously disclosed.</a:t>
            </a:r>
            <a:br>
              <a:rPr lang="en-US" dirty="0"/>
            </a:br>
            <a:r>
              <a:rPr lang="en-US" dirty="0"/>
              <a:t>41. Thought getting partners signatures were "no problem," but they were.</a:t>
            </a:r>
            <a:br>
              <a:rPr lang="en-US" dirty="0"/>
            </a:br>
            <a:r>
              <a:rPr lang="en-US" dirty="0"/>
              <a:t>42. Leaves town without giving anyone Power of Attorney.</a:t>
            </a:r>
            <a:br>
              <a:rPr lang="en-US" dirty="0"/>
            </a:br>
            <a:r>
              <a:rPr lang="en-US" dirty="0"/>
              <a:t>43. Delays the projected move-out date.</a:t>
            </a:r>
            <a:br>
              <a:rPr lang="en-US" dirty="0"/>
            </a:br>
            <a:r>
              <a:rPr lang="en-US" dirty="0"/>
              <a:t>44. Did not complete the repairs agreed to in contract.</a:t>
            </a:r>
            <a:br>
              <a:rPr lang="en-US" dirty="0"/>
            </a:br>
            <a:r>
              <a:rPr lang="en-US" dirty="0"/>
              <a:t>45. Seller’s home goes into foreclosure during the process.</a:t>
            </a:r>
            <a:br>
              <a:rPr lang="en-US" dirty="0"/>
            </a:br>
            <a:r>
              <a:rPr lang="en-US" dirty="0"/>
              <a:t>46. Misrepresents information about home &amp; neighborhood to the buyer.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C1223-5A51-4B12-A0BB-5CB8BEFE67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30349" y="0"/>
            <a:ext cx="5285064" cy="5645791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47. Does not disclose all hidden or unknown defects and they are subsequently discovered.</a:t>
            </a:r>
            <a:br>
              <a:rPr lang="en-US" dirty="0"/>
            </a:br>
            <a:r>
              <a:rPr lang="en-US" dirty="0"/>
              <a:t>48. Builder miscalculates completion date of new home.</a:t>
            </a:r>
            <a:br>
              <a:rPr lang="en-US" dirty="0"/>
            </a:br>
            <a:r>
              <a:rPr lang="en-US" dirty="0"/>
              <a:t>49. Builder has too many cost overruns.</a:t>
            </a:r>
            <a:br>
              <a:rPr lang="en-US" dirty="0"/>
            </a:br>
            <a:r>
              <a:rPr lang="en-US" dirty="0"/>
              <a:t>50. Final inspection on new home does not pass.</a:t>
            </a:r>
            <a:br>
              <a:rPr lang="en-US" dirty="0"/>
            </a:br>
            <a:r>
              <a:rPr lang="en-US" dirty="0"/>
              <a:t>51. Seller does not appear for closing and won’t sign papers.</a:t>
            </a:r>
          </a:p>
          <a:p>
            <a:r>
              <a:rPr lang="en-US" b="1" dirty="0"/>
              <a:t>The Realtor(s):</a:t>
            </a:r>
            <a:br>
              <a:rPr lang="en-US" b="1" dirty="0"/>
            </a:br>
            <a:r>
              <a:rPr lang="en-US" dirty="0"/>
              <a:t>52. Have no client control over buyers or sellers.</a:t>
            </a:r>
            <a:br>
              <a:rPr lang="en-US" dirty="0"/>
            </a:br>
            <a:r>
              <a:rPr lang="en-US" dirty="0"/>
              <a:t>53. Delays access to property for inspection and appraisals.</a:t>
            </a:r>
            <a:br>
              <a:rPr lang="en-US" dirty="0"/>
            </a:br>
            <a:r>
              <a:rPr lang="en-US" dirty="0"/>
              <a:t>54. Unfamiliar with their client’s financial position – do they have enough equity to sell, etc.</a:t>
            </a:r>
            <a:br>
              <a:rPr lang="en-US" dirty="0"/>
            </a:br>
            <a:r>
              <a:rPr lang="en-US" dirty="0"/>
              <a:t>55. Does not get completed paperwork to the lender in time.</a:t>
            </a:r>
            <a:br>
              <a:rPr lang="en-US" dirty="0"/>
            </a:br>
            <a:r>
              <a:rPr lang="en-US" dirty="0"/>
              <a:t>56. Inexperienced in this type of property transaction.</a:t>
            </a:r>
            <a:br>
              <a:rPr lang="en-US" dirty="0"/>
            </a:br>
            <a:r>
              <a:rPr lang="en-US" dirty="0"/>
              <a:t>57. Takes unexpected time off during transaction and can’t be reached.</a:t>
            </a:r>
            <a:br>
              <a:rPr lang="en-US" dirty="0"/>
            </a:br>
            <a:r>
              <a:rPr lang="en-US" dirty="0"/>
              <a:t>58. Jerks around other parties to the transaction – has huge ego.</a:t>
            </a:r>
            <a:br>
              <a:rPr lang="en-US" dirty="0"/>
            </a:br>
            <a:r>
              <a:rPr lang="en-US" dirty="0"/>
              <a:t>59. Does not do sufficient homework on their clients or the property and wastes everyone’s time.</a:t>
            </a:r>
          </a:p>
          <a:p>
            <a:r>
              <a:rPr lang="en-US" b="1" dirty="0"/>
              <a:t>The Property:</a:t>
            </a:r>
            <a:br>
              <a:rPr lang="en-US" b="1" dirty="0"/>
            </a:br>
            <a:r>
              <a:rPr lang="en-US" dirty="0"/>
              <a:t>60. County will not approve septic system or well.</a:t>
            </a:r>
            <a:br>
              <a:rPr lang="en-US" dirty="0"/>
            </a:br>
            <a:r>
              <a:rPr lang="en-US" dirty="0"/>
              <a:t>61. Termite report reveals substantial damage and seller is not willing to fix or repair.</a:t>
            </a:r>
            <a:br>
              <a:rPr lang="en-US" dirty="0"/>
            </a:br>
            <a:r>
              <a:rPr lang="en-US" dirty="0"/>
              <a:t>62. Home was misrepresented as to size and condition.</a:t>
            </a:r>
            <a:br>
              <a:rPr lang="en-US" dirty="0"/>
            </a:br>
            <a:r>
              <a:rPr lang="en-US" dirty="0"/>
              <a:t>63. Home is destroyed prior to closing.</a:t>
            </a:r>
            <a:br>
              <a:rPr lang="en-US" dirty="0"/>
            </a:br>
            <a:r>
              <a:rPr lang="en-US" dirty="0"/>
              <a:t>64. Home not structurally sound.</a:t>
            </a:r>
            <a:br>
              <a:rPr lang="en-US" dirty="0"/>
            </a:br>
            <a:r>
              <a:rPr lang="en-US" dirty="0"/>
              <a:t>65. Home is uninsurable for homeowners insurance.</a:t>
            </a:r>
            <a:br>
              <a:rPr lang="en-US" dirty="0"/>
            </a:br>
            <a:r>
              <a:rPr lang="en-US" dirty="0"/>
              <a:t>66. Property incorrectly zoned.</a:t>
            </a:r>
            <a:br>
              <a:rPr lang="en-US" dirty="0"/>
            </a:br>
            <a:r>
              <a:rPr lang="en-US" dirty="0"/>
              <a:t>67. Portion of home sits on neighbors property.</a:t>
            </a:r>
            <a:br>
              <a:rPr lang="en-US" dirty="0"/>
            </a:br>
            <a:r>
              <a:rPr lang="en-US" dirty="0"/>
              <a:t>68. Unique home and comparable properties for appraisal difficult to find.</a:t>
            </a:r>
          </a:p>
          <a:p>
            <a:r>
              <a:rPr lang="en-US" b="1" dirty="0"/>
              <a:t>The Title Company:</a:t>
            </a:r>
            <a:br>
              <a:rPr lang="en-US" b="1" dirty="0"/>
            </a:br>
            <a:r>
              <a:rPr lang="en-US" dirty="0"/>
              <a:t>69. Fails to notify lender/agents of unsigned or unreturned documents.</a:t>
            </a:r>
            <a:br>
              <a:rPr lang="en-US" dirty="0"/>
            </a:br>
            <a:r>
              <a:rPr lang="en-US" dirty="0"/>
              <a:t>70. Fails to obtain information from beneficiaries, lien holders, insurance companies, or lenders in a timely manner.</a:t>
            </a:r>
            <a:br>
              <a:rPr lang="en-US" dirty="0"/>
            </a:br>
            <a:r>
              <a:rPr lang="en-US" dirty="0"/>
              <a:t>71. Lets principals leave town without getting all necessary signatures.</a:t>
            </a:r>
            <a:br>
              <a:rPr lang="en-US" dirty="0"/>
            </a:br>
            <a:r>
              <a:rPr lang="en-US" dirty="0"/>
              <a:t>72. Loses or incorrectly prepares paperwork.</a:t>
            </a:r>
            <a:br>
              <a:rPr lang="en-US" dirty="0"/>
            </a:br>
            <a:r>
              <a:rPr lang="en-US" dirty="0"/>
              <a:t>73. Does not pass on valuable information quickly enough.</a:t>
            </a:r>
            <a:br>
              <a:rPr lang="en-US" dirty="0"/>
            </a:br>
            <a:r>
              <a:rPr lang="en-US" dirty="0"/>
              <a:t>74. Does not coordinate well, so that many items can be done simultaneously.</a:t>
            </a:r>
            <a:br>
              <a:rPr lang="en-US" dirty="0"/>
            </a:br>
            <a:r>
              <a:rPr lang="en-US" dirty="0"/>
              <a:t>75. Does not bend the rules on small problems.</a:t>
            </a:r>
            <a:br>
              <a:rPr lang="en-US" dirty="0"/>
            </a:br>
            <a:r>
              <a:rPr lang="en-US" dirty="0"/>
              <a:t>76. Does not find liens or any title problems until the last minute.</a:t>
            </a:r>
          </a:p>
          <a:p>
            <a:r>
              <a:rPr lang="en-US" b="1" dirty="0"/>
              <a:t>The Appraiser:</a:t>
            </a:r>
            <a:br>
              <a:rPr lang="en-US" b="1" dirty="0"/>
            </a:br>
            <a:r>
              <a:rPr lang="en-US" dirty="0"/>
              <a:t>77. Is not local and misunderstands the market.</a:t>
            </a:r>
            <a:br>
              <a:rPr lang="en-US" dirty="0"/>
            </a:br>
            <a:r>
              <a:rPr lang="en-US" dirty="0"/>
              <a:t>78. Is too busy to complete the appraisal on schedule.</a:t>
            </a:r>
            <a:br>
              <a:rPr lang="en-US" dirty="0"/>
            </a:br>
            <a:r>
              <a:rPr lang="en-US" dirty="0"/>
              <a:t>79. No comparable sales are available.</a:t>
            </a:r>
            <a:br>
              <a:rPr lang="en-US" dirty="0"/>
            </a:br>
            <a:r>
              <a:rPr lang="en-US" dirty="0"/>
              <a:t>80. Makes important mistakes on appraisal and brings in value too low.</a:t>
            </a:r>
            <a:br>
              <a:rPr lang="en-US" dirty="0"/>
            </a:br>
            <a:r>
              <a:rPr lang="en-US" dirty="0"/>
              <a:t>81. Lender requires a second or "review" appraisal.</a:t>
            </a:r>
          </a:p>
          <a:p>
            <a:r>
              <a:rPr lang="en-US" b="1" dirty="0"/>
              <a:t>Inspectors:</a:t>
            </a:r>
            <a:br>
              <a:rPr lang="en-US" b="1" dirty="0"/>
            </a:br>
            <a:r>
              <a:rPr lang="en-US" dirty="0"/>
              <a:t>82. Pest inspector too busy to schedule inspection when needed.</a:t>
            </a:r>
            <a:br>
              <a:rPr lang="en-US" dirty="0"/>
            </a:br>
            <a:r>
              <a:rPr lang="en-US" dirty="0"/>
              <a:t>83. Inspector too picky about condition of property, hoping to create work for themselves.</a:t>
            </a:r>
            <a:br>
              <a:rPr lang="en-US" dirty="0"/>
            </a:br>
            <a:r>
              <a:rPr lang="en-US" dirty="0"/>
              <a:t>84. Home inspector not available when needed.</a:t>
            </a:r>
            <a:br>
              <a:rPr lang="en-US" dirty="0"/>
            </a:br>
            <a:r>
              <a:rPr lang="en-US" dirty="0"/>
              <a:t>85. Inspection reports alarm buyer and sale is cancelled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0765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EEF-F299-4349-9C84-D38C6AD6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to work together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0F35-7B1A-40AB-8282-C651511A44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Giver/Taker/Matcher</a:t>
            </a:r>
          </a:p>
          <a:p>
            <a:r>
              <a:rPr lang="en-US" sz="5400" dirty="0"/>
              <a:t>If I do what I say, I need you…</a:t>
            </a:r>
          </a:p>
          <a:p>
            <a:r>
              <a:rPr lang="en-US" sz="5400" dirty="0"/>
              <a:t>Earn the right to ask</a:t>
            </a:r>
          </a:p>
        </p:txBody>
      </p:sp>
    </p:spTree>
    <p:extLst>
      <p:ext uri="{BB962C8B-B14F-4D97-AF65-F5344CB8AC3E}">
        <p14:creationId xmlns:p14="http://schemas.microsoft.com/office/powerpoint/2010/main" val="191903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76CF47-78D1-45D4-B8A5-05DD68D9FB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3B25B-F0F7-4031-B49C-2C2C7050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13" y="689358"/>
            <a:ext cx="5099254" cy="4219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97BAD-76AC-4E44-85FA-B20D1754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571500"/>
            <a:ext cx="4526328" cy="1266265"/>
          </a:xfrm>
        </p:spPr>
        <p:txBody>
          <a:bodyPr>
            <a:normAutofit/>
          </a:bodyPr>
          <a:lstStyle/>
          <a:p>
            <a:r>
              <a:rPr lang="en-US" sz="4100" dirty="0"/>
              <a:t>driven by:   			             </a:t>
            </a:r>
            <a:r>
              <a:rPr lang="en-US" sz="4100" u="sng" dirty="0"/>
              <a:t>Gratitude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17F9-E8D0-4313-B918-9BFA3FBA91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1610" y="2071048"/>
            <a:ext cx="4531072" cy="3072290"/>
          </a:xfrm>
        </p:spPr>
        <p:txBody>
          <a:bodyPr anchor="t">
            <a:normAutofit/>
          </a:bodyPr>
          <a:lstStyle/>
          <a:p>
            <a:r>
              <a:rPr lang="en-US" dirty="0"/>
              <a:t>How many times a day do we hear, “Thank you”? </a:t>
            </a:r>
          </a:p>
          <a:p>
            <a:r>
              <a:rPr lang="en-US" dirty="0"/>
              <a:t>The typical response politely shuts the door to more </a:t>
            </a:r>
            <a:r>
              <a:rPr lang="en-US" dirty="0" err="1"/>
              <a:t>opportuntity</a:t>
            </a:r>
            <a:r>
              <a:rPr lang="en-US" dirty="0"/>
              <a:t>.</a:t>
            </a:r>
          </a:p>
          <a:p>
            <a:r>
              <a:rPr lang="en-US" dirty="0"/>
              <a:t>The why we ask, the when to ask, the how to ask.</a:t>
            </a:r>
          </a:p>
        </p:txBody>
      </p:sp>
    </p:spTree>
    <p:extLst>
      <p:ext uri="{BB962C8B-B14F-4D97-AF65-F5344CB8AC3E}">
        <p14:creationId xmlns:p14="http://schemas.microsoft.com/office/powerpoint/2010/main" val="212080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9864909-0F48-48BD-B525-B293738D4E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Jetsons">
            <a:extLst>
              <a:ext uri="{FF2B5EF4-FFF2-40B4-BE49-F238E27FC236}">
                <a16:creationId xmlns:a16="http://schemas.microsoft.com/office/drawing/2014/main" id="{B7903E6C-BA3C-46C8-8671-7A58B398007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7" y="902071"/>
            <a:ext cx="6174771" cy="5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DE02FF1-20BC-4306-B0FB-AE6D71D737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7402D-BA9C-4E4D-9BD5-65745EBF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600" dirty="0"/>
              <a:t>People Matter!!</a:t>
            </a:r>
            <a:br>
              <a:rPr lang="en-US" sz="2600" dirty="0"/>
            </a:br>
            <a:r>
              <a:rPr lang="en-US" sz="2600" dirty="0"/>
              <a:t>As we become more like the jetsons, the businesses that act like the flintstones will win!</a:t>
            </a:r>
            <a:br>
              <a:rPr lang="en-US" sz="2600" dirty="0"/>
            </a:br>
            <a:r>
              <a:rPr lang="en-US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299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78CF-D148-4F3B-B5AE-60E91E5D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 questions to ask ourselves daily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26175-5207-401E-85CD-7B40387B6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define a successful closing?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AD5EC-9DB4-4049-AA24-2C2F9DA6AE5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Closes on time, </a:t>
            </a:r>
          </a:p>
          <a:p>
            <a:pPr algn="l"/>
            <a:r>
              <a:rPr lang="en-US" dirty="0"/>
              <a:t>Get paid </a:t>
            </a:r>
          </a:p>
          <a:p>
            <a:pPr algn="l"/>
            <a:r>
              <a:rPr lang="en-US" dirty="0"/>
              <a:t>Buyer/Seller are happy</a:t>
            </a:r>
          </a:p>
          <a:p>
            <a:pPr algn="l"/>
            <a:r>
              <a:rPr lang="en-US" dirty="0"/>
              <a:t>Don’t reduce my commission</a:t>
            </a:r>
          </a:p>
          <a:p>
            <a:pPr algn="l"/>
            <a:r>
              <a:rPr lang="en-US" dirty="0"/>
              <a:t>Home Sells for List Price</a:t>
            </a:r>
          </a:p>
          <a:p>
            <a:pPr algn="l"/>
            <a:endParaRPr lang="en-US" dirty="0"/>
          </a:p>
          <a:p>
            <a:pPr algn="l"/>
            <a:r>
              <a:rPr lang="en-US" sz="1800" dirty="0">
                <a:solidFill>
                  <a:schemeClr val="accent1"/>
                </a:solidFill>
              </a:rPr>
              <a:t>a referral before closing!</a:t>
            </a:r>
            <a:endParaRPr lang="en-US" sz="2300" dirty="0">
              <a:solidFill>
                <a:schemeClr val="accent1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0E1BD-9BA3-44DF-BBDD-EFC3E6A75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Would you prefer to work with a lead or a referral?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BFD1E9-F894-4EE6-963C-729B791C809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 says: A referral </a:t>
            </a:r>
          </a:p>
          <a:p>
            <a:pPr algn="l"/>
            <a:r>
              <a:rPr lang="en-US" dirty="0"/>
              <a:t>Trust, relationship, value, ease of connecting, respect, honesty</a:t>
            </a:r>
          </a:p>
          <a:p>
            <a:pPr algn="l"/>
            <a:r>
              <a:rPr lang="en-US" dirty="0"/>
              <a:t>Leads you have to pay for…..Referrals are </a:t>
            </a:r>
          </a:p>
          <a:p>
            <a:r>
              <a:rPr lang="en-US" sz="5400" dirty="0">
                <a:solidFill>
                  <a:srgbClr val="00B050"/>
                </a:solidFill>
              </a:rPr>
              <a:t>FREE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E75191-C3AE-41EE-A9BA-C8BDD3D60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are you referable?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DC9509-22CD-4338-8C6F-33EF43F2276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Designations, honesty, hardworking, available 24/7, been in the business for XXX time, broker affiliation, market knowledge, Returns calls, responds to voicemails, great service.</a:t>
            </a:r>
          </a:p>
          <a:p>
            <a:r>
              <a:rPr lang="en-US" dirty="0">
                <a:solidFill>
                  <a:srgbClr val="0070C0"/>
                </a:solidFill>
              </a:rPr>
              <a:t>Instead:  Aren’t we all</a:t>
            </a:r>
          </a:p>
          <a:p>
            <a:r>
              <a:rPr lang="en-US" dirty="0">
                <a:solidFill>
                  <a:srgbClr val="0070C0"/>
                </a:solidFill>
              </a:rPr>
              <a:t>Consultants</a:t>
            </a:r>
          </a:p>
          <a:p>
            <a:r>
              <a:rPr lang="en-US" dirty="0">
                <a:solidFill>
                  <a:srgbClr val="0070C0"/>
                </a:solidFill>
              </a:rPr>
              <a:t>Negotiators</a:t>
            </a:r>
          </a:p>
          <a:p>
            <a:r>
              <a:rPr lang="en-US" dirty="0">
                <a:solidFill>
                  <a:srgbClr val="0070C0"/>
                </a:solidFill>
              </a:rPr>
              <a:t>Managers of fears &amp; expectations </a:t>
            </a:r>
          </a:p>
        </p:txBody>
      </p:sp>
    </p:spTree>
    <p:extLst>
      <p:ext uri="{BB962C8B-B14F-4D97-AF65-F5344CB8AC3E}">
        <p14:creationId xmlns:p14="http://schemas.microsoft.com/office/powerpoint/2010/main" val="4568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7AE5-5DCA-4979-9682-6781349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062915" cy="98360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20/60/20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D870-CFAA-44D0-8C13-3026A70DF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Ingredients of a “JUST ASKing” Approach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Setting the stage up front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Power of the “THANK YOU”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many times a day do we hear “Thank you” or any kind of appreciation from our clients? 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Setting the stage + Being an awesome Agent + Please don’t keep me a secret =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00B050"/>
                </a:solidFill>
              </a:rPr>
              <a:t>60% increase in referrals  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16881-493B-4B7C-AFF9-397EEC2F0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1E5DCB1B-2024-4B86-AFB2-1BD3B0FFB0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93418" y="1878542"/>
            <a:ext cx="4293751" cy="2412517"/>
          </a:xfrm>
        </p:spPr>
      </p:pic>
    </p:spTree>
    <p:extLst>
      <p:ext uri="{BB962C8B-B14F-4D97-AF65-F5344CB8AC3E}">
        <p14:creationId xmlns:p14="http://schemas.microsoft.com/office/powerpoint/2010/main" val="12704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6796-A7FC-4E3D-B31D-AB7F0599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what is it, our goals or </a:t>
            </a:r>
            <a:r>
              <a:rPr lang="en-US" dirty="0" err="1"/>
              <a:t>thiers</a:t>
            </a:r>
            <a:r>
              <a:rPr lang="en-US" dirty="0"/>
              <a:t>?  </a:t>
            </a:r>
          </a:p>
        </p:txBody>
      </p:sp>
      <p:pic>
        <p:nvPicPr>
          <p:cNvPr id="6" name="Picture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F7257BA-435E-42A8-A8F1-3EFF417737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60" b="56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FB00F-5041-4AAD-8583-27CB2F95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We need to create an experience that orchestrates moments to ask for new business during the process.  </a:t>
            </a:r>
          </a:p>
          <a:p>
            <a:pPr algn="ctr"/>
            <a:r>
              <a:rPr lang="en-US" dirty="0"/>
              <a:t>We must bring value to our conversations    </a:t>
            </a:r>
          </a:p>
        </p:txBody>
      </p:sp>
    </p:spTree>
    <p:extLst>
      <p:ext uri="{BB962C8B-B14F-4D97-AF65-F5344CB8AC3E}">
        <p14:creationId xmlns:p14="http://schemas.microsoft.com/office/powerpoint/2010/main" val="228262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746C-1FB1-401E-8FE2-84C2E309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you elevate yourself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8A99-5F92-4A17-9555-B9181EF82D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 1. Building Rapport – Who said what about you? </a:t>
            </a:r>
          </a:p>
          <a:p>
            <a:pPr marL="0" indent="0">
              <a:buNone/>
            </a:pPr>
            <a:r>
              <a:rPr lang="en-US" dirty="0"/>
              <a:t>Step 2. Have a specific presentation about how you work and why it’s a benefit to them</a:t>
            </a:r>
          </a:p>
          <a:p>
            <a:pPr marL="0" indent="0">
              <a:buNone/>
            </a:pPr>
            <a:r>
              <a:rPr lang="en-US" dirty="0"/>
              <a:t>Step 3. Make sure you know your Value Proposition – </a:t>
            </a:r>
            <a:r>
              <a:rPr lang="en-US" dirty="0" err="1"/>
              <a:t>Traingle</a:t>
            </a:r>
            <a:r>
              <a:rPr lang="en-US" dirty="0"/>
              <a:t> of Trust</a:t>
            </a:r>
          </a:p>
          <a:p>
            <a:pPr marL="0" indent="0">
              <a:buNone/>
            </a:pPr>
            <a:r>
              <a:rPr lang="en-US" dirty="0"/>
              <a:t>Step 4. Create balance in the relationship – Be a Consultant not a sales person</a:t>
            </a:r>
          </a:p>
          <a:p>
            <a:pPr marL="0" indent="0">
              <a:buNone/>
            </a:pPr>
            <a:r>
              <a:rPr lang="en-US" dirty="0"/>
              <a:t>Step 5. Manage and set Expectations</a:t>
            </a:r>
          </a:p>
          <a:p>
            <a:pPr marL="0" indent="0">
              <a:buNone/>
            </a:pPr>
            <a:r>
              <a:rPr lang="en-US" dirty="0"/>
              <a:t>Step 6. The commitment to work together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3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8822-A58E-4DD8-A03A-0F6C327A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question to always 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B262-086F-4264-B20F-480547C312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did “Jack and Jill”, have to say about me that prompted you call me? </a:t>
            </a:r>
          </a:p>
        </p:txBody>
      </p:sp>
    </p:spTree>
    <p:extLst>
      <p:ext uri="{BB962C8B-B14F-4D97-AF65-F5344CB8AC3E}">
        <p14:creationId xmlns:p14="http://schemas.microsoft.com/office/powerpoint/2010/main" val="411299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78C2-78A7-480A-BD41-61BB28E8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things you get paid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7BF1-BE19-493B-8E0F-B52A256D7A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 a consultant</a:t>
            </a:r>
          </a:p>
          <a:p>
            <a:r>
              <a:rPr lang="en-US" sz="4400" dirty="0"/>
              <a:t>Be a negotiator</a:t>
            </a:r>
          </a:p>
          <a:p>
            <a:r>
              <a:rPr lang="en-US" sz="4400" dirty="0"/>
              <a:t>Be a manager of fears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41286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CBAD-1D9C-49E7-B79D-DF17BAB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09202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Leveraging your current relationships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D7EE-537A-48FF-91E8-9766036930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4775200"/>
            <a:ext cx="10020300" cy="5993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9D28090-9C83-49E6-AC8C-A46FACE9D862}"/>
              </a:ext>
            </a:extLst>
          </p:cNvPr>
          <p:cNvSpPr/>
          <p:nvPr/>
        </p:nvSpPr>
        <p:spPr>
          <a:xfrm>
            <a:off x="3769692" y="2527300"/>
            <a:ext cx="4421808" cy="2578100"/>
          </a:xfrm>
          <a:prstGeom prst="triangle">
            <a:avLst>
              <a:gd name="adj" fmla="val 488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TRIANGLE OF TRUST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38EF92C-4DD2-4944-ACE1-4E89EC97FA48}"/>
              </a:ext>
            </a:extLst>
          </p:cNvPr>
          <p:cNvSpPr/>
          <p:nvPr/>
        </p:nvSpPr>
        <p:spPr>
          <a:xfrm>
            <a:off x="8077200" y="4175252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cleint</a:t>
            </a:r>
            <a:endParaRPr lang="en-US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FE3CB8B-32A1-469F-B9A4-51C4C960DD5A}"/>
              </a:ext>
            </a:extLst>
          </p:cNvPr>
          <p:cNvSpPr/>
          <p:nvPr/>
        </p:nvSpPr>
        <p:spPr>
          <a:xfrm>
            <a:off x="5884242" y="1848467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Source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9DC8246-4EA9-4EC4-BEC7-1A2FDFE170EC}"/>
              </a:ext>
            </a:extLst>
          </p:cNvPr>
          <p:cNvSpPr/>
          <p:nvPr/>
        </p:nvSpPr>
        <p:spPr>
          <a:xfrm>
            <a:off x="3073400" y="4175252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1B0034-2458-445C-B77E-A8C8558E4136}"/>
              </a:ext>
            </a:extLst>
          </p:cNvPr>
          <p:cNvCxnSpPr/>
          <p:nvPr/>
        </p:nvCxnSpPr>
        <p:spPr>
          <a:xfrm>
            <a:off x="3987800" y="5283200"/>
            <a:ext cx="4089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ED2E8B-F293-43AA-917F-DCD87BA85EE0}"/>
              </a:ext>
            </a:extLst>
          </p:cNvPr>
          <p:cNvCxnSpPr/>
          <p:nvPr/>
        </p:nvCxnSpPr>
        <p:spPr>
          <a:xfrm flipV="1">
            <a:off x="4077726" y="2408319"/>
            <a:ext cx="1553029" cy="1709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51A5AD-80D0-46B6-BE20-713C4537085F}"/>
              </a:ext>
            </a:extLst>
          </p:cNvPr>
          <p:cNvCxnSpPr/>
          <p:nvPr/>
        </p:nvCxnSpPr>
        <p:spPr>
          <a:xfrm flipH="1" flipV="1">
            <a:off x="6445370" y="2578862"/>
            <a:ext cx="1278558" cy="1478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4659</TotalTime>
  <Words>504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The Subtle Art of being Referable</vt:lpstr>
      <vt:lpstr>People Matter!! As we become more like the jetsons, the businesses that act like the flintstones will win!  </vt:lpstr>
      <vt:lpstr>3 questions to ask ourselves daily</vt:lpstr>
      <vt:lpstr>20/60/20 Rule</vt:lpstr>
      <vt:lpstr>So what is it, our goals or thiers?  </vt:lpstr>
      <vt:lpstr>How you elevate yourself  </vt:lpstr>
      <vt:lpstr>#1 question to always ask </vt:lpstr>
      <vt:lpstr>3 things you get paid to do</vt:lpstr>
      <vt:lpstr>Leveraging your current relationships </vt:lpstr>
      <vt:lpstr>Give them permission to reject you </vt:lpstr>
      <vt:lpstr>PowerPoint Presentation</vt:lpstr>
      <vt:lpstr>Agreement to work together </vt:lpstr>
      <vt:lpstr>driven by:                   Gratitude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Subtle Art of being Referable</dc:title>
  <dc:creator>Doug Cadaret</dc:creator>
  <cp:lastModifiedBy>Doug Cadaret</cp:lastModifiedBy>
  <cp:revision>26</cp:revision>
  <dcterms:created xsi:type="dcterms:W3CDTF">2017-11-17T14:48:22Z</dcterms:created>
  <dcterms:modified xsi:type="dcterms:W3CDTF">2017-11-21T15:47:33Z</dcterms:modified>
</cp:coreProperties>
</file>