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56" r:id="rId2"/>
    <p:sldId id="272" r:id="rId3"/>
    <p:sldId id="273" r:id="rId4"/>
    <p:sldId id="327" r:id="rId5"/>
    <p:sldId id="274" r:id="rId6"/>
    <p:sldId id="275" r:id="rId7"/>
    <p:sldId id="276" r:id="rId8"/>
    <p:sldId id="326" r:id="rId9"/>
    <p:sldId id="325" r:id="rId10"/>
    <p:sldId id="277" r:id="rId11"/>
    <p:sldId id="278" r:id="rId12"/>
    <p:sldId id="279" r:id="rId13"/>
    <p:sldId id="280" r:id="rId14"/>
    <p:sldId id="282" r:id="rId15"/>
    <p:sldId id="324" r:id="rId16"/>
    <p:sldId id="281" r:id="rId17"/>
    <p:sldId id="257" r:id="rId18"/>
    <p:sldId id="262" r:id="rId19"/>
    <p:sldId id="264" r:id="rId20"/>
    <p:sldId id="266" r:id="rId21"/>
    <p:sldId id="268" r:id="rId22"/>
    <p:sldId id="269" r:id="rId23"/>
    <p:sldId id="328"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8" autoAdjust="0"/>
    <p:restoredTop sz="94698"/>
  </p:normalViewPr>
  <p:slideViewPr>
    <p:cSldViewPr>
      <p:cViewPr varScale="1">
        <p:scale>
          <a:sx n="88" d="100"/>
          <a:sy n="88" d="100"/>
        </p:scale>
        <p:origin x="73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6F243-7C10-BA49-8FCE-4870AE54DD34}" type="datetimeFigureOut">
              <a:rPr lang="en-US" smtClean="0"/>
              <a:t>8/16/23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C805E-9222-EC41-B9E2-3B6A3E30AD28}" type="slidenum">
              <a:rPr lang="en-US" smtClean="0"/>
              <a:t>‹#›</a:t>
            </a:fld>
            <a:endParaRPr lang="en-US"/>
          </a:p>
        </p:txBody>
      </p:sp>
    </p:spTree>
    <p:extLst>
      <p:ext uri="{BB962C8B-B14F-4D97-AF65-F5344CB8AC3E}">
        <p14:creationId xmlns:p14="http://schemas.microsoft.com/office/powerpoint/2010/main" val="92899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C805E-9222-EC41-B9E2-3B6A3E30AD28}" type="slidenum">
              <a:rPr lang="en-US" smtClean="0"/>
              <a:t>11</a:t>
            </a:fld>
            <a:endParaRPr lang="en-US"/>
          </a:p>
        </p:txBody>
      </p:sp>
    </p:spTree>
    <p:extLst>
      <p:ext uri="{BB962C8B-B14F-4D97-AF65-F5344CB8AC3E}">
        <p14:creationId xmlns:p14="http://schemas.microsoft.com/office/powerpoint/2010/main" val="138566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9E87-8F70-B78C-2A5C-07826D36BF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6B75C74-5F2D-817F-B9C0-2603DBFB779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BFAC4D-6EC7-E78E-0AB0-40630AE1F7A7}"/>
              </a:ext>
            </a:extLst>
          </p:cNvPr>
          <p:cNvSpPr>
            <a:spLocks noGrp="1"/>
          </p:cNvSpPr>
          <p:nvPr>
            <p:ph type="dt" sz="half" idx="10"/>
          </p:nvPr>
        </p:nvSpPr>
        <p:spPr/>
        <p:txBody>
          <a:bodyPr/>
          <a:lstStyle/>
          <a:p>
            <a:fld id="{973FF38C-2951-EF4F-A0CB-74310FF4615A}" type="datetime1">
              <a:rPr lang="en-US" smtClean="0"/>
              <a:t>8/16/23</a:t>
            </a:fld>
            <a:endParaRPr lang="en-US"/>
          </a:p>
        </p:txBody>
      </p:sp>
      <p:sp>
        <p:nvSpPr>
          <p:cNvPr id="5" name="Footer Placeholder 4">
            <a:extLst>
              <a:ext uri="{FF2B5EF4-FFF2-40B4-BE49-F238E27FC236}">
                <a16:creationId xmlns:a16="http://schemas.microsoft.com/office/drawing/2014/main" id="{32CBD5B8-5E0B-6D22-C3F2-69A5208A99F8}"/>
              </a:ext>
            </a:extLst>
          </p:cNvPr>
          <p:cNvSpPr>
            <a:spLocks noGrp="1"/>
          </p:cNvSpPr>
          <p:nvPr>
            <p:ph type="ftr" sz="quarter" idx="11"/>
          </p:nvPr>
        </p:nvSpPr>
        <p:spPr/>
        <p:txBody>
          <a:bodyPr/>
          <a:lstStyle/>
          <a:p>
            <a:r>
              <a:rPr lang="en-US"/>
              <a:t>© The Marketing Animals 2023</a:t>
            </a:r>
          </a:p>
        </p:txBody>
      </p:sp>
      <p:sp>
        <p:nvSpPr>
          <p:cNvPr id="6" name="Slide Number Placeholder 5">
            <a:extLst>
              <a:ext uri="{FF2B5EF4-FFF2-40B4-BE49-F238E27FC236}">
                <a16:creationId xmlns:a16="http://schemas.microsoft.com/office/drawing/2014/main" id="{6B2800D2-DC0D-95AC-9B05-BBEBF50C60E0}"/>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148461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C638F-60E1-82A6-00AA-366E384918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0C228-B1FF-4911-67BD-CF621C7A3F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8E309-4934-95A1-0CF7-C691EEA67BAD}"/>
              </a:ext>
            </a:extLst>
          </p:cNvPr>
          <p:cNvSpPr>
            <a:spLocks noGrp="1"/>
          </p:cNvSpPr>
          <p:nvPr>
            <p:ph type="dt" sz="half" idx="10"/>
          </p:nvPr>
        </p:nvSpPr>
        <p:spPr/>
        <p:txBody>
          <a:bodyPr/>
          <a:lstStyle/>
          <a:p>
            <a:fld id="{D815D40D-CCB7-024F-8005-355E722F503E}" type="datetime1">
              <a:rPr lang="en-US" smtClean="0"/>
              <a:t>8/16/23</a:t>
            </a:fld>
            <a:endParaRPr lang="en-US"/>
          </a:p>
        </p:txBody>
      </p:sp>
      <p:sp>
        <p:nvSpPr>
          <p:cNvPr id="5" name="Footer Placeholder 4">
            <a:extLst>
              <a:ext uri="{FF2B5EF4-FFF2-40B4-BE49-F238E27FC236}">
                <a16:creationId xmlns:a16="http://schemas.microsoft.com/office/drawing/2014/main" id="{59AC5819-7252-E35F-3EAA-5053127E9E4D}"/>
              </a:ext>
            </a:extLst>
          </p:cNvPr>
          <p:cNvSpPr>
            <a:spLocks noGrp="1"/>
          </p:cNvSpPr>
          <p:nvPr>
            <p:ph type="ftr" sz="quarter" idx="11"/>
          </p:nvPr>
        </p:nvSpPr>
        <p:spPr/>
        <p:txBody>
          <a:bodyPr/>
          <a:lstStyle/>
          <a:p>
            <a:r>
              <a:rPr lang="en-US"/>
              <a:t>© The Marketing Animals 2023</a:t>
            </a:r>
          </a:p>
        </p:txBody>
      </p:sp>
      <p:sp>
        <p:nvSpPr>
          <p:cNvPr id="6" name="Slide Number Placeholder 5">
            <a:extLst>
              <a:ext uri="{FF2B5EF4-FFF2-40B4-BE49-F238E27FC236}">
                <a16:creationId xmlns:a16="http://schemas.microsoft.com/office/drawing/2014/main" id="{27244586-51B8-C349-438B-497CAA7FEC5B}"/>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276108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F99B51-BF42-95DD-2D6C-196833E693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0ED1-7A26-F3A8-5F0B-F772CBC7886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139A4-6960-D2AA-9B48-12AFD252CAFD}"/>
              </a:ext>
            </a:extLst>
          </p:cNvPr>
          <p:cNvSpPr>
            <a:spLocks noGrp="1"/>
          </p:cNvSpPr>
          <p:nvPr>
            <p:ph type="dt" sz="half" idx="10"/>
          </p:nvPr>
        </p:nvSpPr>
        <p:spPr/>
        <p:txBody>
          <a:bodyPr/>
          <a:lstStyle/>
          <a:p>
            <a:fld id="{5AB44DDF-D26E-9642-ABA6-365F16D31CB9}" type="datetime1">
              <a:rPr lang="en-US" smtClean="0"/>
              <a:t>8/16/23</a:t>
            </a:fld>
            <a:endParaRPr lang="en-US"/>
          </a:p>
        </p:txBody>
      </p:sp>
      <p:sp>
        <p:nvSpPr>
          <p:cNvPr id="5" name="Footer Placeholder 4">
            <a:extLst>
              <a:ext uri="{FF2B5EF4-FFF2-40B4-BE49-F238E27FC236}">
                <a16:creationId xmlns:a16="http://schemas.microsoft.com/office/drawing/2014/main" id="{8E77B480-8A99-5F74-F435-20B2C5FFB629}"/>
              </a:ext>
            </a:extLst>
          </p:cNvPr>
          <p:cNvSpPr>
            <a:spLocks noGrp="1"/>
          </p:cNvSpPr>
          <p:nvPr>
            <p:ph type="ftr" sz="quarter" idx="11"/>
          </p:nvPr>
        </p:nvSpPr>
        <p:spPr/>
        <p:txBody>
          <a:bodyPr/>
          <a:lstStyle/>
          <a:p>
            <a:r>
              <a:rPr lang="en-US"/>
              <a:t>© The Marketing Animals 2023</a:t>
            </a:r>
          </a:p>
        </p:txBody>
      </p:sp>
      <p:sp>
        <p:nvSpPr>
          <p:cNvPr id="6" name="Slide Number Placeholder 5">
            <a:extLst>
              <a:ext uri="{FF2B5EF4-FFF2-40B4-BE49-F238E27FC236}">
                <a16:creationId xmlns:a16="http://schemas.microsoft.com/office/drawing/2014/main" id="{45E974F6-9490-E7CC-5692-F13201B7EFE1}"/>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225479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0DC4-56C1-BD20-AD35-FB0B5EA11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E5FC4-D40D-A062-BD20-FD48109141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D844A-D064-9E8C-9535-460D765CD9EA}"/>
              </a:ext>
            </a:extLst>
          </p:cNvPr>
          <p:cNvSpPr>
            <a:spLocks noGrp="1"/>
          </p:cNvSpPr>
          <p:nvPr>
            <p:ph type="dt" sz="half" idx="10"/>
          </p:nvPr>
        </p:nvSpPr>
        <p:spPr/>
        <p:txBody>
          <a:bodyPr/>
          <a:lstStyle/>
          <a:p>
            <a:fld id="{E349C3F0-284A-E64D-BA1D-FA13D5DD9AF0}" type="datetime1">
              <a:rPr lang="en-US" smtClean="0"/>
              <a:t>8/16/23</a:t>
            </a:fld>
            <a:endParaRPr lang="en-US"/>
          </a:p>
        </p:txBody>
      </p:sp>
      <p:sp>
        <p:nvSpPr>
          <p:cNvPr id="5" name="Footer Placeholder 4">
            <a:extLst>
              <a:ext uri="{FF2B5EF4-FFF2-40B4-BE49-F238E27FC236}">
                <a16:creationId xmlns:a16="http://schemas.microsoft.com/office/drawing/2014/main" id="{FB794B8C-8DF1-71F4-90E8-ADBB6C9ED533}"/>
              </a:ext>
            </a:extLst>
          </p:cNvPr>
          <p:cNvSpPr>
            <a:spLocks noGrp="1"/>
          </p:cNvSpPr>
          <p:nvPr>
            <p:ph type="ftr" sz="quarter" idx="11"/>
          </p:nvPr>
        </p:nvSpPr>
        <p:spPr/>
        <p:txBody>
          <a:bodyPr/>
          <a:lstStyle/>
          <a:p>
            <a:r>
              <a:rPr lang="en-US"/>
              <a:t>© The Marketing Animals 2023</a:t>
            </a:r>
          </a:p>
        </p:txBody>
      </p:sp>
      <p:sp>
        <p:nvSpPr>
          <p:cNvPr id="6" name="Slide Number Placeholder 5">
            <a:extLst>
              <a:ext uri="{FF2B5EF4-FFF2-40B4-BE49-F238E27FC236}">
                <a16:creationId xmlns:a16="http://schemas.microsoft.com/office/drawing/2014/main" id="{5098BDE2-66B7-D9F6-12AC-E4575C476F56}"/>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403451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6C00-F51C-D4F9-109C-09A03D912DD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8956892-D618-2A0E-D34D-A603E054C59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85BBF-9EB4-AE16-BB3A-5906253F7FEC}"/>
              </a:ext>
            </a:extLst>
          </p:cNvPr>
          <p:cNvSpPr>
            <a:spLocks noGrp="1"/>
          </p:cNvSpPr>
          <p:nvPr>
            <p:ph type="dt" sz="half" idx="10"/>
          </p:nvPr>
        </p:nvSpPr>
        <p:spPr/>
        <p:txBody>
          <a:bodyPr/>
          <a:lstStyle/>
          <a:p>
            <a:fld id="{98369A80-4FEE-1E40-B9BC-4760E0AA89B8}" type="datetime1">
              <a:rPr lang="en-US" smtClean="0"/>
              <a:t>8/16/23</a:t>
            </a:fld>
            <a:endParaRPr lang="en-US"/>
          </a:p>
        </p:txBody>
      </p:sp>
      <p:sp>
        <p:nvSpPr>
          <p:cNvPr id="5" name="Footer Placeholder 4">
            <a:extLst>
              <a:ext uri="{FF2B5EF4-FFF2-40B4-BE49-F238E27FC236}">
                <a16:creationId xmlns:a16="http://schemas.microsoft.com/office/drawing/2014/main" id="{1CE864AA-ED75-6E3D-4E99-93BD7F99EB13}"/>
              </a:ext>
            </a:extLst>
          </p:cNvPr>
          <p:cNvSpPr>
            <a:spLocks noGrp="1"/>
          </p:cNvSpPr>
          <p:nvPr>
            <p:ph type="ftr" sz="quarter" idx="11"/>
          </p:nvPr>
        </p:nvSpPr>
        <p:spPr/>
        <p:txBody>
          <a:bodyPr/>
          <a:lstStyle/>
          <a:p>
            <a:r>
              <a:rPr lang="en-US"/>
              <a:t>© The Marketing Animals 2023</a:t>
            </a:r>
          </a:p>
        </p:txBody>
      </p:sp>
      <p:sp>
        <p:nvSpPr>
          <p:cNvPr id="6" name="Slide Number Placeholder 5">
            <a:extLst>
              <a:ext uri="{FF2B5EF4-FFF2-40B4-BE49-F238E27FC236}">
                <a16:creationId xmlns:a16="http://schemas.microsoft.com/office/drawing/2014/main" id="{EC2C1966-F023-1D7E-F1C6-75B21CFCC613}"/>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64837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62BA-292E-0348-EB86-3CC04D726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AB3BF-DA75-43EB-98EB-0E67BAFAF8C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57B937-34F8-F671-A96E-3BF7FC646D9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7D93E4-A57C-33A2-8E2F-AB03DF1E44E6}"/>
              </a:ext>
            </a:extLst>
          </p:cNvPr>
          <p:cNvSpPr>
            <a:spLocks noGrp="1"/>
          </p:cNvSpPr>
          <p:nvPr>
            <p:ph type="dt" sz="half" idx="10"/>
          </p:nvPr>
        </p:nvSpPr>
        <p:spPr/>
        <p:txBody>
          <a:bodyPr/>
          <a:lstStyle/>
          <a:p>
            <a:fld id="{0D04F27C-7F60-E44A-878F-F84BDF781942}" type="datetime1">
              <a:rPr lang="en-US" smtClean="0"/>
              <a:t>8/16/23</a:t>
            </a:fld>
            <a:endParaRPr lang="en-US"/>
          </a:p>
        </p:txBody>
      </p:sp>
      <p:sp>
        <p:nvSpPr>
          <p:cNvPr id="6" name="Footer Placeholder 5">
            <a:extLst>
              <a:ext uri="{FF2B5EF4-FFF2-40B4-BE49-F238E27FC236}">
                <a16:creationId xmlns:a16="http://schemas.microsoft.com/office/drawing/2014/main" id="{93093B50-BB26-F562-2F3A-5AC2A9AB626D}"/>
              </a:ext>
            </a:extLst>
          </p:cNvPr>
          <p:cNvSpPr>
            <a:spLocks noGrp="1"/>
          </p:cNvSpPr>
          <p:nvPr>
            <p:ph type="ftr" sz="quarter" idx="11"/>
          </p:nvPr>
        </p:nvSpPr>
        <p:spPr/>
        <p:txBody>
          <a:bodyPr/>
          <a:lstStyle/>
          <a:p>
            <a:r>
              <a:rPr lang="en-US"/>
              <a:t>© The Marketing Animals 2023</a:t>
            </a:r>
          </a:p>
        </p:txBody>
      </p:sp>
      <p:sp>
        <p:nvSpPr>
          <p:cNvPr id="7" name="Slide Number Placeholder 6">
            <a:extLst>
              <a:ext uri="{FF2B5EF4-FFF2-40B4-BE49-F238E27FC236}">
                <a16:creationId xmlns:a16="http://schemas.microsoft.com/office/drawing/2014/main" id="{8F50CC6C-7AB0-5D89-7865-92C5AE6FFE5A}"/>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412713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16C0-E331-3F0F-7484-4BC68D01A8A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4270FD-DB56-E8DE-8B66-DBD5BC2C23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BDE1229-5965-9424-96B2-224DC14B838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CF419B-C31B-E087-986C-CA4DB659FB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043BEBA-2660-43D7-B227-1AF89968FF8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56458-2143-E266-3A29-3752CC27D2E3}"/>
              </a:ext>
            </a:extLst>
          </p:cNvPr>
          <p:cNvSpPr>
            <a:spLocks noGrp="1"/>
          </p:cNvSpPr>
          <p:nvPr>
            <p:ph type="dt" sz="half" idx="10"/>
          </p:nvPr>
        </p:nvSpPr>
        <p:spPr/>
        <p:txBody>
          <a:bodyPr/>
          <a:lstStyle/>
          <a:p>
            <a:fld id="{83DB7F2C-0498-C545-A973-169271BDEADD}" type="datetime1">
              <a:rPr lang="en-US" smtClean="0"/>
              <a:t>8/16/23</a:t>
            </a:fld>
            <a:endParaRPr lang="en-US"/>
          </a:p>
        </p:txBody>
      </p:sp>
      <p:sp>
        <p:nvSpPr>
          <p:cNvPr id="8" name="Footer Placeholder 7">
            <a:extLst>
              <a:ext uri="{FF2B5EF4-FFF2-40B4-BE49-F238E27FC236}">
                <a16:creationId xmlns:a16="http://schemas.microsoft.com/office/drawing/2014/main" id="{BFF01A32-A523-9949-F180-B75A7EEC62EF}"/>
              </a:ext>
            </a:extLst>
          </p:cNvPr>
          <p:cNvSpPr>
            <a:spLocks noGrp="1"/>
          </p:cNvSpPr>
          <p:nvPr>
            <p:ph type="ftr" sz="quarter" idx="11"/>
          </p:nvPr>
        </p:nvSpPr>
        <p:spPr/>
        <p:txBody>
          <a:bodyPr/>
          <a:lstStyle/>
          <a:p>
            <a:r>
              <a:rPr lang="en-US"/>
              <a:t>© The Marketing Animals 2023</a:t>
            </a:r>
          </a:p>
        </p:txBody>
      </p:sp>
      <p:sp>
        <p:nvSpPr>
          <p:cNvPr id="9" name="Slide Number Placeholder 8">
            <a:extLst>
              <a:ext uri="{FF2B5EF4-FFF2-40B4-BE49-F238E27FC236}">
                <a16:creationId xmlns:a16="http://schemas.microsoft.com/office/drawing/2014/main" id="{C8A23D56-8813-45DD-D6FE-BEE9FDA80D2B}"/>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333351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2AF7-6037-1A8C-CE2F-413C8999E3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FC255E-6D71-3837-FE43-5133E1154F7B}"/>
              </a:ext>
            </a:extLst>
          </p:cNvPr>
          <p:cNvSpPr>
            <a:spLocks noGrp="1"/>
          </p:cNvSpPr>
          <p:nvPr>
            <p:ph type="dt" sz="half" idx="10"/>
          </p:nvPr>
        </p:nvSpPr>
        <p:spPr/>
        <p:txBody>
          <a:bodyPr/>
          <a:lstStyle/>
          <a:p>
            <a:fld id="{01627464-4B94-1648-B8B9-A35FBC5774A8}" type="datetime1">
              <a:rPr lang="en-US" smtClean="0"/>
              <a:t>8/16/23</a:t>
            </a:fld>
            <a:endParaRPr lang="en-US"/>
          </a:p>
        </p:txBody>
      </p:sp>
      <p:sp>
        <p:nvSpPr>
          <p:cNvPr id="4" name="Footer Placeholder 3">
            <a:extLst>
              <a:ext uri="{FF2B5EF4-FFF2-40B4-BE49-F238E27FC236}">
                <a16:creationId xmlns:a16="http://schemas.microsoft.com/office/drawing/2014/main" id="{9FA2BE6A-DEE1-A356-5770-4DBEBC05A8E9}"/>
              </a:ext>
            </a:extLst>
          </p:cNvPr>
          <p:cNvSpPr>
            <a:spLocks noGrp="1"/>
          </p:cNvSpPr>
          <p:nvPr>
            <p:ph type="ftr" sz="quarter" idx="11"/>
          </p:nvPr>
        </p:nvSpPr>
        <p:spPr/>
        <p:txBody>
          <a:bodyPr/>
          <a:lstStyle/>
          <a:p>
            <a:r>
              <a:rPr lang="en-US"/>
              <a:t>© The Marketing Animals 2023</a:t>
            </a:r>
          </a:p>
        </p:txBody>
      </p:sp>
      <p:sp>
        <p:nvSpPr>
          <p:cNvPr id="5" name="Slide Number Placeholder 4">
            <a:extLst>
              <a:ext uri="{FF2B5EF4-FFF2-40B4-BE49-F238E27FC236}">
                <a16:creationId xmlns:a16="http://schemas.microsoft.com/office/drawing/2014/main" id="{376AC629-6E29-1662-25F3-FEDA7FC74C85}"/>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236326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372C6-132C-5F78-DEB3-9ED8F2EE9CCA}"/>
              </a:ext>
            </a:extLst>
          </p:cNvPr>
          <p:cNvSpPr>
            <a:spLocks noGrp="1"/>
          </p:cNvSpPr>
          <p:nvPr>
            <p:ph type="dt" sz="half" idx="10"/>
          </p:nvPr>
        </p:nvSpPr>
        <p:spPr/>
        <p:txBody>
          <a:bodyPr/>
          <a:lstStyle/>
          <a:p>
            <a:fld id="{DF266598-4ED1-FF4E-A976-DD5076D52BC8}" type="datetime1">
              <a:rPr lang="en-US" smtClean="0"/>
              <a:t>8/16/23</a:t>
            </a:fld>
            <a:endParaRPr lang="en-US"/>
          </a:p>
        </p:txBody>
      </p:sp>
      <p:sp>
        <p:nvSpPr>
          <p:cNvPr id="3" name="Footer Placeholder 2">
            <a:extLst>
              <a:ext uri="{FF2B5EF4-FFF2-40B4-BE49-F238E27FC236}">
                <a16:creationId xmlns:a16="http://schemas.microsoft.com/office/drawing/2014/main" id="{DE2432B7-B538-E2D9-F94D-5FD4395B691E}"/>
              </a:ext>
            </a:extLst>
          </p:cNvPr>
          <p:cNvSpPr>
            <a:spLocks noGrp="1"/>
          </p:cNvSpPr>
          <p:nvPr>
            <p:ph type="ftr" sz="quarter" idx="11"/>
          </p:nvPr>
        </p:nvSpPr>
        <p:spPr/>
        <p:txBody>
          <a:bodyPr/>
          <a:lstStyle/>
          <a:p>
            <a:r>
              <a:rPr lang="en-US"/>
              <a:t>© The Marketing Animals 2023</a:t>
            </a:r>
          </a:p>
        </p:txBody>
      </p:sp>
      <p:sp>
        <p:nvSpPr>
          <p:cNvPr id="4" name="Slide Number Placeholder 3">
            <a:extLst>
              <a:ext uri="{FF2B5EF4-FFF2-40B4-BE49-F238E27FC236}">
                <a16:creationId xmlns:a16="http://schemas.microsoft.com/office/drawing/2014/main" id="{3267821A-3F77-C7EC-FED1-65870AB5CD2C}"/>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348719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4C37-D22C-F616-F60A-2281A6C8B68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577BFC1-C38E-2734-64D3-627F87D62FC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8AF161-CEB7-33E0-216F-68CFC37212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526013-AAF9-CBBF-B221-23235D8C7F23}"/>
              </a:ext>
            </a:extLst>
          </p:cNvPr>
          <p:cNvSpPr>
            <a:spLocks noGrp="1"/>
          </p:cNvSpPr>
          <p:nvPr>
            <p:ph type="dt" sz="half" idx="10"/>
          </p:nvPr>
        </p:nvSpPr>
        <p:spPr/>
        <p:txBody>
          <a:bodyPr/>
          <a:lstStyle/>
          <a:p>
            <a:fld id="{3D2D72B7-0B90-0243-A84F-56AF6F968D8E}" type="datetime1">
              <a:rPr lang="en-US" smtClean="0"/>
              <a:t>8/16/23</a:t>
            </a:fld>
            <a:endParaRPr lang="en-US"/>
          </a:p>
        </p:txBody>
      </p:sp>
      <p:sp>
        <p:nvSpPr>
          <p:cNvPr id="6" name="Footer Placeholder 5">
            <a:extLst>
              <a:ext uri="{FF2B5EF4-FFF2-40B4-BE49-F238E27FC236}">
                <a16:creationId xmlns:a16="http://schemas.microsoft.com/office/drawing/2014/main" id="{6980F1D0-8023-15B2-679E-D87877DA3EC5}"/>
              </a:ext>
            </a:extLst>
          </p:cNvPr>
          <p:cNvSpPr>
            <a:spLocks noGrp="1"/>
          </p:cNvSpPr>
          <p:nvPr>
            <p:ph type="ftr" sz="quarter" idx="11"/>
          </p:nvPr>
        </p:nvSpPr>
        <p:spPr/>
        <p:txBody>
          <a:bodyPr/>
          <a:lstStyle/>
          <a:p>
            <a:r>
              <a:rPr lang="en-US"/>
              <a:t>© The Marketing Animals 2023</a:t>
            </a:r>
          </a:p>
        </p:txBody>
      </p:sp>
      <p:sp>
        <p:nvSpPr>
          <p:cNvPr id="7" name="Slide Number Placeholder 6">
            <a:extLst>
              <a:ext uri="{FF2B5EF4-FFF2-40B4-BE49-F238E27FC236}">
                <a16:creationId xmlns:a16="http://schemas.microsoft.com/office/drawing/2014/main" id="{5B4A0041-7378-8ABC-7EA6-55C52104CD18}"/>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48467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885E-0A72-31DE-0531-C7EF90C2D32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342B143-944F-F852-3CAD-44595ABD2C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9A96B7-8F3E-6FC0-04FF-00B9489712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7A6821-02F2-312E-E2D1-162B0FAD336A}"/>
              </a:ext>
            </a:extLst>
          </p:cNvPr>
          <p:cNvSpPr>
            <a:spLocks noGrp="1"/>
          </p:cNvSpPr>
          <p:nvPr>
            <p:ph type="dt" sz="half" idx="10"/>
          </p:nvPr>
        </p:nvSpPr>
        <p:spPr/>
        <p:txBody>
          <a:bodyPr/>
          <a:lstStyle/>
          <a:p>
            <a:fld id="{F2058C02-A177-6144-A7B9-C21E8286077B}" type="datetime1">
              <a:rPr lang="en-US" smtClean="0"/>
              <a:t>8/16/23</a:t>
            </a:fld>
            <a:endParaRPr lang="en-US"/>
          </a:p>
        </p:txBody>
      </p:sp>
      <p:sp>
        <p:nvSpPr>
          <p:cNvPr id="6" name="Footer Placeholder 5">
            <a:extLst>
              <a:ext uri="{FF2B5EF4-FFF2-40B4-BE49-F238E27FC236}">
                <a16:creationId xmlns:a16="http://schemas.microsoft.com/office/drawing/2014/main" id="{8F087105-AD72-2591-349E-F3F920CB807A}"/>
              </a:ext>
            </a:extLst>
          </p:cNvPr>
          <p:cNvSpPr>
            <a:spLocks noGrp="1"/>
          </p:cNvSpPr>
          <p:nvPr>
            <p:ph type="ftr" sz="quarter" idx="11"/>
          </p:nvPr>
        </p:nvSpPr>
        <p:spPr/>
        <p:txBody>
          <a:bodyPr/>
          <a:lstStyle/>
          <a:p>
            <a:r>
              <a:rPr lang="en-US"/>
              <a:t>© The Marketing Animals 2023</a:t>
            </a:r>
          </a:p>
        </p:txBody>
      </p:sp>
      <p:sp>
        <p:nvSpPr>
          <p:cNvPr id="7" name="Slide Number Placeholder 6">
            <a:extLst>
              <a:ext uri="{FF2B5EF4-FFF2-40B4-BE49-F238E27FC236}">
                <a16:creationId xmlns:a16="http://schemas.microsoft.com/office/drawing/2014/main" id="{E0E33A2D-A278-ABE8-51F3-2959D2418798}"/>
              </a:ext>
            </a:extLst>
          </p:cNvPr>
          <p:cNvSpPr>
            <a:spLocks noGrp="1"/>
          </p:cNvSpPr>
          <p:nvPr>
            <p:ph type="sldNum" sz="quarter" idx="12"/>
          </p:nvPr>
        </p:nvSpPr>
        <p:spPr/>
        <p:txBody>
          <a:bodyPr/>
          <a:lstStyle/>
          <a:p>
            <a:fld id="{E5F906FA-844C-41B7-BBD8-E4265AFC3E23}" type="slidenum">
              <a:rPr lang="en-US" smtClean="0"/>
              <a:t>‹#›</a:t>
            </a:fld>
            <a:endParaRPr lang="en-US"/>
          </a:p>
        </p:txBody>
      </p:sp>
    </p:spTree>
    <p:extLst>
      <p:ext uri="{BB962C8B-B14F-4D97-AF65-F5344CB8AC3E}">
        <p14:creationId xmlns:p14="http://schemas.microsoft.com/office/powerpoint/2010/main" val="13405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3710A4-E557-463E-5989-0C263E31ED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FC4F7-E6AF-CA9E-6C9B-9F42828814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DA67F-EE23-75EA-73F1-68C4C9C1FBD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662F73-3114-9644-A603-496FFE92CA11}" type="datetime1">
              <a:rPr lang="en-US" smtClean="0"/>
              <a:t>8/16/23</a:t>
            </a:fld>
            <a:endParaRPr lang="en-US"/>
          </a:p>
        </p:txBody>
      </p:sp>
      <p:sp>
        <p:nvSpPr>
          <p:cNvPr id="5" name="Footer Placeholder 4">
            <a:extLst>
              <a:ext uri="{FF2B5EF4-FFF2-40B4-BE49-F238E27FC236}">
                <a16:creationId xmlns:a16="http://schemas.microsoft.com/office/drawing/2014/main" id="{AEADD352-6732-68D8-96D5-19AEBA6DC4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The Marketing Animals 2023</a:t>
            </a:r>
          </a:p>
        </p:txBody>
      </p:sp>
      <p:sp>
        <p:nvSpPr>
          <p:cNvPr id="6" name="Slide Number Placeholder 5">
            <a:extLst>
              <a:ext uri="{FF2B5EF4-FFF2-40B4-BE49-F238E27FC236}">
                <a16:creationId xmlns:a16="http://schemas.microsoft.com/office/drawing/2014/main" id="{CC8B5A61-ADEA-80A9-1960-3A294DF49E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F906FA-844C-41B7-BBD8-E4265AFC3E23}" type="slidenum">
              <a:rPr lang="en-US" smtClean="0"/>
              <a:t>‹#›</a:t>
            </a:fld>
            <a:endParaRPr lang="en-US"/>
          </a:p>
        </p:txBody>
      </p:sp>
    </p:spTree>
    <p:extLst>
      <p:ext uri="{BB962C8B-B14F-4D97-AF65-F5344CB8AC3E}">
        <p14:creationId xmlns:p14="http://schemas.microsoft.com/office/powerpoint/2010/main" val="39862813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 y="2057400"/>
            <a:ext cx="7071360" cy="3352800"/>
          </a:xfrm>
          <a:prstGeom prst="rect">
            <a:avLst/>
          </a:prstGeom>
        </p:spPr>
      </p:pic>
      <p:sp>
        <p:nvSpPr>
          <p:cNvPr id="5" name="TextBox 4"/>
          <p:cNvSpPr txBox="1"/>
          <p:nvPr/>
        </p:nvSpPr>
        <p:spPr>
          <a:xfrm>
            <a:off x="838200" y="381000"/>
            <a:ext cx="7010400" cy="1446550"/>
          </a:xfrm>
          <a:prstGeom prst="rect">
            <a:avLst/>
          </a:prstGeom>
          <a:noFill/>
        </p:spPr>
        <p:txBody>
          <a:bodyPr wrap="square" rtlCol="0">
            <a:spAutoFit/>
          </a:bodyPr>
          <a:lstStyle/>
          <a:p>
            <a:pPr algn="ctr"/>
            <a:r>
              <a:rPr lang="en-US" sz="4400" b="1" dirty="0">
                <a:solidFill>
                  <a:schemeClr val="tx2"/>
                </a:solidFill>
                <a:latin typeface="Cambria" pitchFamily="18" charset="0"/>
              </a:rPr>
              <a:t>“APPY HOUR: The BEST APPS for REALTORS”</a:t>
            </a:r>
          </a:p>
        </p:txBody>
      </p:sp>
      <p:sp>
        <p:nvSpPr>
          <p:cNvPr id="2" name="Footer Placeholder 1">
            <a:extLst>
              <a:ext uri="{FF2B5EF4-FFF2-40B4-BE49-F238E27FC236}">
                <a16:creationId xmlns:a16="http://schemas.microsoft.com/office/drawing/2014/main" id="{FF0D333C-B35D-9115-2249-72B8F87488B1}"/>
              </a:ext>
            </a:extLst>
          </p:cNvPr>
          <p:cNvSpPr>
            <a:spLocks noGrp="1"/>
          </p:cNvSpPr>
          <p:nvPr>
            <p:ph type="ftr" sz="quarter" idx="11"/>
          </p:nvPr>
        </p:nvSpPr>
        <p:spPr/>
        <p:txBody>
          <a:bodyPr/>
          <a:lstStyle/>
          <a:p>
            <a:r>
              <a:rPr lang="en-US"/>
              <a:t>© The Marketing Animals 2023</a:t>
            </a:r>
            <a:endParaRPr lang="en-US" dirty="0"/>
          </a:p>
        </p:txBody>
      </p:sp>
    </p:spTree>
    <p:extLst>
      <p:ext uri="{BB962C8B-B14F-4D97-AF65-F5344CB8AC3E}">
        <p14:creationId xmlns:p14="http://schemas.microsoft.com/office/powerpoint/2010/main" val="270046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8A32-D86D-8D5C-0826-5AFC1AFE00E5}"/>
              </a:ext>
            </a:extLst>
          </p:cNvPr>
          <p:cNvSpPr>
            <a:spLocks noGrp="1"/>
          </p:cNvSpPr>
          <p:nvPr>
            <p:ph type="title"/>
          </p:nvPr>
        </p:nvSpPr>
        <p:spPr/>
        <p:txBody>
          <a:bodyPr>
            <a:normAutofit fontScale="90000"/>
          </a:bodyPr>
          <a:lstStyle/>
          <a:p>
            <a:r>
              <a:rPr lang="en-US" dirty="0"/>
              <a:t>Canva – Content Creator - Design your own flyers, book covers, logos, videos, marketing pieces etc.  </a:t>
            </a:r>
          </a:p>
        </p:txBody>
      </p:sp>
      <p:pic>
        <p:nvPicPr>
          <p:cNvPr id="4" name="Content Placeholder 3">
            <a:extLst>
              <a:ext uri="{FF2B5EF4-FFF2-40B4-BE49-F238E27FC236}">
                <a16:creationId xmlns:a16="http://schemas.microsoft.com/office/drawing/2014/main" id="{EDB7F00A-B145-7FBA-15AC-B5055E700E2D}"/>
              </a:ext>
            </a:extLst>
          </p:cNvPr>
          <p:cNvPicPr>
            <a:picLocks noGrp="1" noChangeAspect="1"/>
          </p:cNvPicPr>
          <p:nvPr>
            <p:ph idx="1"/>
          </p:nvPr>
        </p:nvPicPr>
        <p:blipFill>
          <a:blip r:embed="rId2"/>
          <a:stretch>
            <a:fillRect/>
          </a:stretch>
        </p:blipFill>
        <p:spPr>
          <a:xfrm>
            <a:off x="1092200" y="2223294"/>
            <a:ext cx="6959600" cy="3556000"/>
          </a:xfrm>
          <a:prstGeom prst="rect">
            <a:avLst/>
          </a:prstGeom>
        </p:spPr>
      </p:pic>
      <p:sp>
        <p:nvSpPr>
          <p:cNvPr id="3" name="Footer Placeholder 2">
            <a:extLst>
              <a:ext uri="{FF2B5EF4-FFF2-40B4-BE49-F238E27FC236}">
                <a16:creationId xmlns:a16="http://schemas.microsoft.com/office/drawing/2014/main" id="{7D075E95-D4BC-3393-396E-672FFD10B3C3}"/>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3677791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ACE8-78D0-6612-8370-0FB64EA10A48}"/>
              </a:ext>
            </a:extLst>
          </p:cNvPr>
          <p:cNvSpPr>
            <a:spLocks noGrp="1"/>
          </p:cNvSpPr>
          <p:nvPr>
            <p:ph type="title"/>
          </p:nvPr>
        </p:nvSpPr>
        <p:spPr>
          <a:xfrm>
            <a:off x="628650" y="365126"/>
            <a:ext cx="7886700" cy="2301874"/>
          </a:xfrm>
        </p:spPr>
        <p:txBody>
          <a:bodyPr>
            <a:noAutofit/>
          </a:bodyPr>
          <a:lstStyle/>
          <a:p>
            <a:r>
              <a:rPr lang="en-US" sz="3200" b="1" dirty="0"/>
              <a:t>Magic Plan - </a:t>
            </a:r>
            <a:r>
              <a:rPr lang="en-US" sz="3200" dirty="0"/>
              <a:t>G</a:t>
            </a:r>
            <a:r>
              <a:rPr lang="en-US" sz="3200" i="0" dirty="0">
                <a:effectLst/>
              </a:rPr>
              <a:t>et on-the-spot floor plans by scanning a room with your mobile device, and then upload that floor plan to create cost estimates, 3D tours, and more</a:t>
            </a:r>
            <a:endParaRPr lang="en-US" sz="3200" dirty="0"/>
          </a:p>
        </p:txBody>
      </p:sp>
      <p:pic>
        <p:nvPicPr>
          <p:cNvPr id="4" name="Content Placeholder 3">
            <a:extLst>
              <a:ext uri="{FF2B5EF4-FFF2-40B4-BE49-F238E27FC236}">
                <a16:creationId xmlns:a16="http://schemas.microsoft.com/office/drawing/2014/main" id="{5EE6C688-A093-6F38-554A-9497B90A08EA}"/>
              </a:ext>
            </a:extLst>
          </p:cNvPr>
          <p:cNvPicPr>
            <a:picLocks noGrp="1" noChangeAspect="1"/>
          </p:cNvPicPr>
          <p:nvPr>
            <p:ph idx="1"/>
          </p:nvPr>
        </p:nvPicPr>
        <p:blipFill>
          <a:blip r:embed="rId3"/>
          <a:stretch>
            <a:fillRect/>
          </a:stretch>
        </p:blipFill>
        <p:spPr>
          <a:xfrm>
            <a:off x="908050" y="2895600"/>
            <a:ext cx="7327900" cy="3784600"/>
          </a:xfrm>
          <a:prstGeom prst="rect">
            <a:avLst/>
          </a:prstGeom>
        </p:spPr>
      </p:pic>
      <p:sp>
        <p:nvSpPr>
          <p:cNvPr id="3" name="Footer Placeholder 2">
            <a:extLst>
              <a:ext uri="{FF2B5EF4-FFF2-40B4-BE49-F238E27FC236}">
                <a16:creationId xmlns:a16="http://schemas.microsoft.com/office/drawing/2014/main" id="{D8E25E20-A92C-F136-7786-023F2C230E30}"/>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391676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3DCB5-42EC-A74E-7273-A27E7C6CDB23}"/>
              </a:ext>
            </a:extLst>
          </p:cNvPr>
          <p:cNvSpPr>
            <a:spLocks noGrp="1"/>
          </p:cNvSpPr>
          <p:nvPr>
            <p:ph type="title"/>
          </p:nvPr>
        </p:nvSpPr>
        <p:spPr>
          <a:xfrm>
            <a:off x="628650" y="0"/>
            <a:ext cx="7886700" cy="2971800"/>
          </a:xfrm>
        </p:spPr>
        <p:txBody>
          <a:bodyPr>
            <a:normAutofit/>
          </a:bodyPr>
          <a:lstStyle/>
          <a:p>
            <a:r>
              <a:rPr lang="en-US" sz="3600" b="1" dirty="0"/>
              <a:t>CurbHero - </a:t>
            </a:r>
            <a:r>
              <a:rPr lang="en-US" sz="2800" dirty="0"/>
              <a:t>T</a:t>
            </a:r>
            <a:r>
              <a:rPr lang="en-US" sz="2800" i="0" dirty="0">
                <a:effectLst/>
              </a:rPr>
              <a:t>he go-to app for agents who regularly run open houses. </a:t>
            </a:r>
            <a:r>
              <a:rPr lang="en-US" sz="2800" dirty="0"/>
              <a:t>C</a:t>
            </a:r>
            <a:r>
              <a:rPr lang="en-US" sz="2800" i="0" dirty="0">
                <a:effectLst/>
              </a:rPr>
              <a:t>ustomizable with a QR code sign-in feature. Curb Hero offers custom branding for bigger brokerages, text and email follow-up tools, lead verification, single-property websites, and CRM integrations</a:t>
            </a:r>
            <a:endParaRPr lang="en-US" sz="2800" dirty="0"/>
          </a:p>
        </p:txBody>
      </p:sp>
      <p:pic>
        <p:nvPicPr>
          <p:cNvPr id="4" name="Content Placeholder 3">
            <a:extLst>
              <a:ext uri="{FF2B5EF4-FFF2-40B4-BE49-F238E27FC236}">
                <a16:creationId xmlns:a16="http://schemas.microsoft.com/office/drawing/2014/main" id="{14C81BB4-1B95-24A1-2D2D-05C6453BC06F}"/>
              </a:ext>
            </a:extLst>
          </p:cNvPr>
          <p:cNvPicPr>
            <a:picLocks noGrp="1" noChangeAspect="1"/>
          </p:cNvPicPr>
          <p:nvPr>
            <p:ph idx="1"/>
          </p:nvPr>
        </p:nvPicPr>
        <p:blipFill>
          <a:blip r:embed="rId2"/>
          <a:stretch>
            <a:fillRect/>
          </a:stretch>
        </p:blipFill>
        <p:spPr>
          <a:xfrm>
            <a:off x="1524000" y="2667001"/>
            <a:ext cx="6045200" cy="3689350"/>
          </a:xfrm>
          <a:prstGeom prst="rect">
            <a:avLst/>
          </a:prstGeom>
        </p:spPr>
      </p:pic>
      <p:sp>
        <p:nvSpPr>
          <p:cNvPr id="3" name="Footer Placeholder 2">
            <a:extLst>
              <a:ext uri="{FF2B5EF4-FFF2-40B4-BE49-F238E27FC236}">
                <a16:creationId xmlns:a16="http://schemas.microsoft.com/office/drawing/2014/main" id="{4EA37ECD-69A7-213A-D4DB-6389C5EDAE39}"/>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202518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7BEC-B79E-FDC6-78DC-180E5871261F}"/>
              </a:ext>
            </a:extLst>
          </p:cNvPr>
          <p:cNvSpPr>
            <a:spLocks noGrp="1"/>
          </p:cNvSpPr>
          <p:nvPr>
            <p:ph type="title"/>
          </p:nvPr>
        </p:nvSpPr>
        <p:spPr/>
        <p:txBody>
          <a:bodyPr>
            <a:normAutofit fontScale="90000"/>
          </a:bodyPr>
          <a:lstStyle/>
          <a:p>
            <a:r>
              <a:rPr lang="en-US" sz="3200" b="1" dirty="0"/>
              <a:t>Monday.com – </a:t>
            </a:r>
            <a:r>
              <a:rPr lang="en-US" sz="3200" dirty="0"/>
              <a:t>Pipeline management, project management and a light CRM.  This kind of does it all!</a:t>
            </a:r>
          </a:p>
        </p:txBody>
      </p:sp>
      <p:pic>
        <p:nvPicPr>
          <p:cNvPr id="4" name="Content Placeholder 3">
            <a:extLst>
              <a:ext uri="{FF2B5EF4-FFF2-40B4-BE49-F238E27FC236}">
                <a16:creationId xmlns:a16="http://schemas.microsoft.com/office/drawing/2014/main" id="{BFFCDC66-051B-03DE-EBC8-1D01CB959909}"/>
              </a:ext>
            </a:extLst>
          </p:cNvPr>
          <p:cNvPicPr>
            <a:picLocks noGrp="1" noChangeAspect="1"/>
          </p:cNvPicPr>
          <p:nvPr>
            <p:ph idx="1"/>
          </p:nvPr>
        </p:nvPicPr>
        <p:blipFill>
          <a:blip r:embed="rId2"/>
          <a:stretch>
            <a:fillRect/>
          </a:stretch>
        </p:blipFill>
        <p:spPr>
          <a:xfrm>
            <a:off x="965200" y="2458244"/>
            <a:ext cx="7213600" cy="3086100"/>
          </a:xfrm>
          <a:prstGeom prst="rect">
            <a:avLst/>
          </a:prstGeom>
        </p:spPr>
      </p:pic>
      <p:sp>
        <p:nvSpPr>
          <p:cNvPr id="3" name="Footer Placeholder 2">
            <a:extLst>
              <a:ext uri="{FF2B5EF4-FFF2-40B4-BE49-F238E27FC236}">
                <a16:creationId xmlns:a16="http://schemas.microsoft.com/office/drawing/2014/main" id="{349856E2-39D4-7454-251A-C7834F7218C8}"/>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181572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C91E-559B-7581-5397-795648CD1E56}"/>
              </a:ext>
            </a:extLst>
          </p:cNvPr>
          <p:cNvSpPr>
            <a:spLocks noGrp="1"/>
          </p:cNvSpPr>
          <p:nvPr>
            <p:ph type="title"/>
          </p:nvPr>
        </p:nvSpPr>
        <p:spPr/>
        <p:txBody>
          <a:bodyPr/>
          <a:lstStyle/>
          <a:p>
            <a:r>
              <a:rPr lang="en-US" dirty="0"/>
              <a:t>Homekeepr/MooveGuru</a:t>
            </a:r>
          </a:p>
        </p:txBody>
      </p:sp>
      <p:sp>
        <p:nvSpPr>
          <p:cNvPr id="3" name="Content Placeholder 2">
            <a:extLst>
              <a:ext uri="{FF2B5EF4-FFF2-40B4-BE49-F238E27FC236}">
                <a16:creationId xmlns:a16="http://schemas.microsoft.com/office/drawing/2014/main" id="{3360D21D-39C7-F937-8D67-388857EBD5E5}"/>
              </a:ext>
            </a:extLst>
          </p:cNvPr>
          <p:cNvSpPr>
            <a:spLocks noGrp="1"/>
          </p:cNvSpPr>
          <p:nvPr>
            <p:ph idx="1"/>
          </p:nvPr>
        </p:nvSpPr>
        <p:spPr>
          <a:xfrm>
            <a:off x="381000" y="1584324"/>
            <a:ext cx="7886700" cy="4879975"/>
          </a:xfrm>
        </p:spPr>
        <p:txBody>
          <a:bodyPr>
            <a:normAutofit/>
          </a:bodyPr>
          <a:lstStyle/>
          <a:p>
            <a:pPr marL="0" indent="0">
              <a:buNone/>
            </a:pPr>
            <a:r>
              <a:rPr lang="en-US" u="sng" dirty="0"/>
              <a:t>Clients</a:t>
            </a:r>
          </a:p>
          <a:p>
            <a:r>
              <a:rPr lang="en-US" dirty="0"/>
              <a:t>Estimates for home repairs</a:t>
            </a:r>
          </a:p>
          <a:p>
            <a:r>
              <a:rPr lang="en-US" dirty="0"/>
              <a:t>Notifications of homes being sold in neighborhood</a:t>
            </a:r>
          </a:p>
          <a:p>
            <a:r>
              <a:rPr lang="en-US" dirty="0"/>
              <a:t>Moving services</a:t>
            </a:r>
          </a:p>
          <a:p>
            <a:r>
              <a:rPr lang="en-US" dirty="0"/>
              <a:t>Utilities</a:t>
            </a:r>
          </a:p>
          <a:p>
            <a:r>
              <a:rPr lang="en-US" dirty="0"/>
              <a:t>Service professionals</a:t>
            </a:r>
          </a:p>
          <a:p>
            <a:r>
              <a:rPr lang="en-US" dirty="0"/>
              <a:t>Home values</a:t>
            </a:r>
          </a:p>
          <a:p>
            <a:endParaRPr lang="en-US" dirty="0"/>
          </a:p>
          <a:p>
            <a:pPr marL="0" indent="0">
              <a:buNone/>
            </a:pPr>
            <a:r>
              <a:rPr lang="en-US" u="sng" dirty="0"/>
              <a:t>Agents</a:t>
            </a:r>
          </a:p>
          <a:p>
            <a:r>
              <a:rPr lang="en-US" dirty="0"/>
              <a:t>AI and Social media monitoring for life events with notifications of potential moves</a:t>
            </a:r>
          </a:p>
          <a:p>
            <a:r>
              <a:rPr lang="en-US" dirty="0"/>
              <a:t>Database management</a:t>
            </a:r>
          </a:p>
        </p:txBody>
      </p:sp>
      <p:sp>
        <p:nvSpPr>
          <p:cNvPr id="4" name="Footer Placeholder 3">
            <a:extLst>
              <a:ext uri="{FF2B5EF4-FFF2-40B4-BE49-F238E27FC236}">
                <a16:creationId xmlns:a16="http://schemas.microsoft.com/office/drawing/2014/main" id="{16A1F945-9A70-2F9E-D74D-332FEF482EB6}"/>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141021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ChatGPT</a:t>
            </a:r>
          </a:p>
        </p:txBody>
      </p:sp>
      <p:sp>
        <p:nvSpPr>
          <p:cNvPr id="3" name="Content Placeholder 2"/>
          <p:cNvSpPr>
            <a:spLocks noGrp="1"/>
          </p:cNvSpPr>
          <p:nvPr>
            <p:ph idx="1"/>
          </p:nvPr>
        </p:nvSpPr>
        <p:spPr/>
        <p:txBody>
          <a:bodyPr>
            <a:normAutofit/>
          </a:bodyPr>
          <a:lstStyle/>
          <a:p>
            <a:r>
              <a:rPr lang="en-US" dirty="0"/>
              <a:t>Copywriting; AI can help you with listing descriptions, write professional emails, review requests, blogging, and buyer and seller guides.</a:t>
            </a:r>
          </a:p>
          <a:p>
            <a:r>
              <a:rPr lang="en-US" dirty="0"/>
              <a:t>Time efficiency: AI can answer your questions, Expand reach and scalability. Help you write video scripts and keyword search.</a:t>
            </a:r>
          </a:p>
          <a:p>
            <a:r>
              <a:rPr lang="en-US" dirty="0"/>
              <a:t>Using AI to complement your personalized touch and expertise. You can leverage AI as an additional resource to enhance your service and provide better support to your clients.</a:t>
            </a:r>
          </a:p>
          <a:p>
            <a:endParaRPr lang="en-US" dirty="0"/>
          </a:p>
          <a:p>
            <a:r>
              <a:rPr lang="en-US" dirty="0"/>
              <a:t>FREE – Computer, mobile versions available. </a:t>
            </a:r>
          </a:p>
          <a:p>
            <a:endParaRPr lang="en-US" dirty="0"/>
          </a:p>
          <a:p>
            <a:pPr marL="85725" indent="0">
              <a:buNone/>
            </a:pPr>
            <a:r>
              <a:rPr lang="en-US" dirty="0"/>
              <a:t> </a:t>
            </a:r>
          </a:p>
        </p:txBody>
      </p:sp>
    </p:spTree>
    <p:extLst>
      <p:ext uri="{BB962C8B-B14F-4D97-AF65-F5344CB8AC3E}">
        <p14:creationId xmlns:p14="http://schemas.microsoft.com/office/powerpoint/2010/main" val="218323432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B824-72DB-8CE4-CA3D-B889545463B0}"/>
              </a:ext>
            </a:extLst>
          </p:cNvPr>
          <p:cNvSpPr>
            <a:spLocks noGrp="1"/>
          </p:cNvSpPr>
          <p:nvPr>
            <p:ph type="title"/>
          </p:nvPr>
        </p:nvSpPr>
        <p:spPr>
          <a:xfrm>
            <a:off x="628650" y="685800"/>
            <a:ext cx="7886700" cy="1325563"/>
          </a:xfrm>
        </p:spPr>
        <p:txBody>
          <a:bodyPr>
            <a:noAutofit/>
          </a:bodyPr>
          <a:lstStyle/>
          <a:p>
            <a:r>
              <a:rPr lang="en-US" sz="3200" b="1" dirty="0"/>
              <a:t>CamScanner – </a:t>
            </a:r>
            <a:r>
              <a:rPr lang="en-US" sz="3200" dirty="0"/>
              <a:t>Use your cell phone to scan just about anything…contracts, receipts or documents!</a:t>
            </a:r>
          </a:p>
        </p:txBody>
      </p:sp>
      <p:pic>
        <p:nvPicPr>
          <p:cNvPr id="4" name="Content Placeholder 3">
            <a:extLst>
              <a:ext uri="{FF2B5EF4-FFF2-40B4-BE49-F238E27FC236}">
                <a16:creationId xmlns:a16="http://schemas.microsoft.com/office/drawing/2014/main" id="{DE4A2E55-5579-E521-BF95-C924CECB0924}"/>
              </a:ext>
            </a:extLst>
          </p:cNvPr>
          <p:cNvPicPr>
            <a:picLocks noGrp="1" noChangeAspect="1"/>
          </p:cNvPicPr>
          <p:nvPr>
            <p:ph idx="1"/>
          </p:nvPr>
        </p:nvPicPr>
        <p:blipFill>
          <a:blip r:embed="rId2"/>
          <a:stretch>
            <a:fillRect/>
          </a:stretch>
        </p:blipFill>
        <p:spPr>
          <a:xfrm>
            <a:off x="1504950" y="2375694"/>
            <a:ext cx="6134100" cy="3251200"/>
          </a:xfrm>
          <a:prstGeom prst="rect">
            <a:avLst/>
          </a:prstGeom>
        </p:spPr>
      </p:pic>
      <p:sp>
        <p:nvSpPr>
          <p:cNvPr id="3" name="Footer Placeholder 2">
            <a:extLst>
              <a:ext uri="{FF2B5EF4-FFF2-40B4-BE49-F238E27FC236}">
                <a16:creationId xmlns:a16="http://schemas.microsoft.com/office/drawing/2014/main" id="{CA53E491-052F-FCC4-825B-498F25928311}"/>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74762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EVERNOTE</a:t>
            </a:r>
          </a:p>
        </p:txBody>
      </p:sp>
      <p:sp>
        <p:nvSpPr>
          <p:cNvPr id="3" name="Content Placeholder 2"/>
          <p:cNvSpPr>
            <a:spLocks noGrp="1"/>
          </p:cNvSpPr>
          <p:nvPr>
            <p:ph idx="1"/>
          </p:nvPr>
        </p:nvSpPr>
        <p:spPr>
          <a:xfrm>
            <a:off x="457200" y="2433492"/>
            <a:ext cx="7620000" cy="4059382"/>
          </a:xfrm>
        </p:spPr>
        <p:txBody>
          <a:bodyPr>
            <a:normAutofit/>
          </a:bodyPr>
          <a:lstStyle/>
          <a:p>
            <a:pPr algn="l"/>
            <a:r>
              <a:rPr lang="en-US" sz="2400" b="0" i="0" dirty="0">
                <a:effectLst/>
                <a:latin typeface="+mj-lt"/>
              </a:rPr>
              <a:t>Evernote is an all-in-one organizational system that can be accessed on your desktop or used as an app. </a:t>
            </a:r>
            <a:r>
              <a:rPr lang="en-US" sz="2400" dirty="0">
                <a:latin typeface="+mj-lt"/>
              </a:rPr>
              <a:t>I</a:t>
            </a:r>
            <a:r>
              <a:rPr lang="en-US" sz="2400" b="0" i="0" dirty="0">
                <a:effectLst/>
                <a:latin typeface="+mj-lt"/>
              </a:rPr>
              <a:t>t's your place to "remember everything and tackle any project with your notes, tasks, and schedule - all in one place."</a:t>
            </a:r>
          </a:p>
          <a:p>
            <a:pPr algn="l"/>
            <a:r>
              <a:rPr lang="en-US" sz="2400" dirty="0">
                <a:latin typeface="+mj-lt"/>
              </a:rPr>
              <a:t>T</a:t>
            </a:r>
            <a:r>
              <a:rPr lang="en-US" sz="2400" b="0" i="0" dirty="0">
                <a:effectLst/>
                <a:latin typeface="+mj-lt"/>
              </a:rPr>
              <a:t>hink of it as a hybrid of the notes on your phone, project management app or to-do list app, calendar, Google Drive or Dropbox, and even CRM. Anything that you want to organize in your business, Evernote can help you do this. </a:t>
            </a:r>
          </a:p>
          <a:p>
            <a:pPr marL="0" indent="0">
              <a:buNone/>
            </a:pPr>
            <a:endParaRPr lang="en-US" sz="24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126"/>
            <a:ext cx="3043238" cy="1898982"/>
          </a:xfrm>
          <a:prstGeom prst="rect">
            <a:avLst/>
          </a:prstGeom>
        </p:spPr>
      </p:pic>
      <p:sp>
        <p:nvSpPr>
          <p:cNvPr id="5" name="Footer Placeholder 4">
            <a:extLst>
              <a:ext uri="{FF2B5EF4-FFF2-40B4-BE49-F238E27FC236}">
                <a16:creationId xmlns:a16="http://schemas.microsoft.com/office/drawing/2014/main" id="{C743654D-9BA6-0129-2FC0-47AED6BE16AE}"/>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250013986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RAPPORTIVE</a:t>
            </a:r>
          </a:p>
        </p:txBody>
      </p:sp>
      <p:sp>
        <p:nvSpPr>
          <p:cNvPr id="3" name="Content Placeholder 2"/>
          <p:cNvSpPr>
            <a:spLocks noGrp="1"/>
          </p:cNvSpPr>
          <p:nvPr>
            <p:ph idx="1"/>
          </p:nvPr>
        </p:nvSpPr>
        <p:spPr/>
        <p:txBody>
          <a:bodyPr>
            <a:normAutofit/>
          </a:bodyPr>
          <a:lstStyle/>
          <a:p>
            <a:pPr marL="0" indent="0">
              <a:buNone/>
            </a:pPr>
            <a:r>
              <a:rPr lang="en-US" sz="2800" dirty="0">
                <a:latin typeface="+mj-lt"/>
              </a:rPr>
              <a:t>Rapportive is a free Gmail extension that pulls in tons of information about your contacts right into your inbox. When someone e-mails you, you’ll be able to see their photo, location, their job, their latest postings on LinkedIn, Twitter and Facebook and any recent communication you’ve had with that person. You’ll also be able to connect with them instantly on social media.</a:t>
            </a:r>
          </a:p>
          <a:p>
            <a:endParaRPr lang="en-US" sz="2800" dirty="0">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533400"/>
            <a:ext cx="2857500" cy="600075"/>
          </a:xfrm>
          <a:prstGeom prst="rect">
            <a:avLst/>
          </a:prstGeom>
        </p:spPr>
      </p:pic>
      <p:sp>
        <p:nvSpPr>
          <p:cNvPr id="4" name="Footer Placeholder 3">
            <a:extLst>
              <a:ext uri="{FF2B5EF4-FFF2-40B4-BE49-F238E27FC236}">
                <a16:creationId xmlns:a16="http://schemas.microsoft.com/office/drawing/2014/main" id="{8FD26EC9-96FF-181E-0A38-5233F965DD51}"/>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25122865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BOMBBOMB</a:t>
            </a:r>
          </a:p>
        </p:txBody>
      </p:sp>
      <p:sp>
        <p:nvSpPr>
          <p:cNvPr id="3" name="Content Placeholder 2"/>
          <p:cNvSpPr>
            <a:spLocks noGrp="1"/>
          </p:cNvSpPr>
          <p:nvPr>
            <p:ph idx="1"/>
          </p:nvPr>
        </p:nvSpPr>
        <p:spPr>
          <a:xfrm>
            <a:off x="762000" y="1690689"/>
            <a:ext cx="7886700" cy="4351338"/>
          </a:xfrm>
        </p:spPr>
        <p:txBody>
          <a:bodyPr>
            <a:normAutofit/>
          </a:bodyPr>
          <a:lstStyle/>
          <a:p>
            <a:pPr marL="0" indent="0">
              <a:buNone/>
            </a:pPr>
            <a:r>
              <a:rPr lang="en-US" sz="2400" dirty="0">
                <a:latin typeface="+mj-lt"/>
              </a:rPr>
              <a:t>BombBomb is a complete email marketing platform. With their video email marketing software for real estate agents, you can easily make, send out, and track all the results of both traditional emails and video emails. </a:t>
            </a:r>
          </a:p>
          <a:p>
            <a:pPr marL="0" indent="0">
              <a:buNone/>
            </a:pPr>
            <a:r>
              <a:rPr lang="en-US" sz="2400" dirty="0">
                <a:latin typeface="+mj-lt"/>
              </a:rPr>
              <a:t>You’ll know exactly who’s opening emails, clicking links, watching videos, viewing documents, and much more. Send one-to-one, one-to-many, or one-to-all.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81000"/>
            <a:ext cx="2857500" cy="933450"/>
          </a:xfrm>
          <a:prstGeom prst="rect">
            <a:avLst/>
          </a:prstGeom>
        </p:spPr>
      </p:pic>
      <p:sp>
        <p:nvSpPr>
          <p:cNvPr id="5" name="Footer Placeholder 4">
            <a:extLst>
              <a:ext uri="{FF2B5EF4-FFF2-40B4-BE49-F238E27FC236}">
                <a16:creationId xmlns:a16="http://schemas.microsoft.com/office/drawing/2014/main" id="{08A5AA48-F588-A3FC-79FF-F84E702A1C19}"/>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3546871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A0AB-3CDA-C960-4C60-16846E5C50AE}"/>
              </a:ext>
            </a:extLst>
          </p:cNvPr>
          <p:cNvSpPr>
            <a:spLocks noGrp="1"/>
          </p:cNvSpPr>
          <p:nvPr>
            <p:ph type="title"/>
          </p:nvPr>
        </p:nvSpPr>
        <p:spPr/>
        <p:txBody>
          <a:bodyPr>
            <a:normAutofit fontScale="90000"/>
          </a:bodyPr>
          <a:lstStyle/>
          <a:p>
            <a:r>
              <a:rPr lang="en-US" b="0" i="0" dirty="0">
                <a:solidFill>
                  <a:srgbClr val="222222"/>
                </a:solidFill>
                <a:effectLst/>
                <a:latin typeface="+mn-lt"/>
              </a:rPr>
              <a:t>Connecteam – enhance communications, such as form-filling, signature-gathering, employee time tracking and schedule making</a:t>
            </a:r>
            <a:endParaRPr lang="en-US" dirty="0">
              <a:latin typeface="+mn-lt"/>
            </a:endParaRPr>
          </a:p>
        </p:txBody>
      </p:sp>
      <p:sp>
        <p:nvSpPr>
          <p:cNvPr id="3" name="Footer Placeholder 2">
            <a:extLst>
              <a:ext uri="{FF2B5EF4-FFF2-40B4-BE49-F238E27FC236}">
                <a16:creationId xmlns:a16="http://schemas.microsoft.com/office/drawing/2014/main" id="{4A63EFD0-09DF-33F1-873E-A5AEF3FABA76}"/>
              </a:ext>
            </a:extLst>
          </p:cNvPr>
          <p:cNvSpPr>
            <a:spLocks noGrp="1"/>
          </p:cNvSpPr>
          <p:nvPr>
            <p:ph type="ftr" sz="quarter" idx="11"/>
          </p:nvPr>
        </p:nvSpPr>
        <p:spPr/>
        <p:txBody>
          <a:bodyPr/>
          <a:lstStyle/>
          <a:p>
            <a:r>
              <a:rPr lang="en-US"/>
              <a:t>© The Marketing Animals 2023</a:t>
            </a:r>
          </a:p>
        </p:txBody>
      </p:sp>
      <p:pic>
        <p:nvPicPr>
          <p:cNvPr id="5" name="Picture 4">
            <a:extLst>
              <a:ext uri="{FF2B5EF4-FFF2-40B4-BE49-F238E27FC236}">
                <a16:creationId xmlns:a16="http://schemas.microsoft.com/office/drawing/2014/main" id="{A5804853-9611-B684-470C-716572258A18}"/>
              </a:ext>
            </a:extLst>
          </p:cNvPr>
          <p:cNvPicPr>
            <a:picLocks noChangeAspect="1"/>
          </p:cNvPicPr>
          <p:nvPr/>
        </p:nvPicPr>
        <p:blipFill>
          <a:blip r:embed="rId2"/>
          <a:stretch>
            <a:fillRect/>
          </a:stretch>
        </p:blipFill>
        <p:spPr>
          <a:xfrm>
            <a:off x="685800" y="1996922"/>
            <a:ext cx="7772400" cy="4053196"/>
          </a:xfrm>
          <a:prstGeom prst="rect">
            <a:avLst/>
          </a:prstGeom>
        </p:spPr>
      </p:pic>
    </p:spTree>
    <p:extLst>
      <p:ext uri="{BB962C8B-B14F-4D97-AF65-F5344CB8AC3E}">
        <p14:creationId xmlns:p14="http://schemas.microsoft.com/office/powerpoint/2010/main" val="202039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DROPBOX</a:t>
            </a:r>
          </a:p>
        </p:txBody>
      </p:sp>
      <p:sp>
        <p:nvSpPr>
          <p:cNvPr id="3" name="Content Placeholder 2"/>
          <p:cNvSpPr>
            <a:spLocks noGrp="1"/>
          </p:cNvSpPr>
          <p:nvPr>
            <p:ph idx="1"/>
          </p:nvPr>
        </p:nvSpPr>
        <p:spPr/>
        <p:txBody>
          <a:bodyPr>
            <a:normAutofit/>
          </a:bodyPr>
          <a:lstStyle/>
          <a:p>
            <a:pPr marL="0" indent="0">
              <a:buNone/>
            </a:pPr>
            <a:r>
              <a:rPr lang="en-US" sz="2800" b="0" i="0" dirty="0">
                <a:effectLst/>
                <a:latin typeface="+mj-lt"/>
              </a:rPr>
              <a:t>Dropbox is a super-simple app that lets you store files on the go. It’s so common among agents these days that most have it on their phones. </a:t>
            </a:r>
          </a:p>
          <a:p>
            <a:pPr marL="0" indent="0">
              <a:buNone/>
            </a:pPr>
            <a:endParaRPr lang="en-US" sz="2800" dirty="0">
              <a:latin typeface="+mj-lt"/>
            </a:endParaRPr>
          </a:p>
          <a:p>
            <a:pPr marL="0" indent="0">
              <a:buNone/>
            </a:pPr>
            <a:r>
              <a:rPr lang="en-US" sz="2800" b="0" i="0" dirty="0">
                <a:effectLst/>
                <a:latin typeface="+mj-lt"/>
              </a:rPr>
              <a:t>The free version limits you to only 2GB storage and access on three devices, but paid plans offer advanced security features, offline file access, and the ability to request signatures, for example.</a:t>
            </a:r>
            <a:endParaRPr lang="en-US" sz="28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28600"/>
            <a:ext cx="3733806" cy="1265760"/>
          </a:xfrm>
          <a:prstGeom prst="rect">
            <a:avLst/>
          </a:prstGeom>
        </p:spPr>
      </p:pic>
      <p:sp>
        <p:nvSpPr>
          <p:cNvPr id="5" name="Footer Placeholder 4">
            <a:extLst>
              <a:ext uri="{FF2B5EF4-FFF2-40B4-BE49-F238E27FC236}">
                <a16:creationId xmlns:a16="http://schemas.microsoft.com/office/drawing/2014/main" id="{3D3B746C-29C3-32B9-B8E5-B3EFCD8C1CD2}"/>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19418080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1PASSWORD</a:t>
            </a:r>
          </a:p>
        </p:txBody>
      </p:sp>
      <p:sp>
        <p:nvSpPr>
          <p:cNvPr id="3" name="Content Placeholder 2"/>
          <p:cNvSpPr>
            <a:spLocks noGrp="1"/>
          </p:cNvSpPr>
          <p:nvPr>
            <p:ph idx="1"/>
          </p:nvPr>
        </p:nvSpPr>
        <p:spPr/>
        <p:txBody>
          <a:bodyPr>
            <a:normAutofit/>
          </a:bodyPr>
          <a:lstStyle/>
          <a:p>
            <a:pPr marL="0" indent="0">
              <a:buNone/>
            </a:pPr>
            <a:r>
              <a:rPr lang="en-US" sz="2800" dirty="0">
                <a:latin typeface="+mj-lt"/>
              </a:rPr>
              <a:t>Generate, store and autofill all your passwords and logins. Every type of account you can think of is supported with the ability to create any custom ones you’d like. </a:t>
            </a:r>
          </a:p>
          <a:p>
            <a:pPr marL="0" indent="0">
              <a:buNone/>
            </a:pPr>
            <a:endParaRPr lang="en-US" sz="2800" dirty="0">
              <a:latin typeface="+mj-lt"/>
            </a:endParaRPr>
          </a:p>
          <a:p>
            <a:pPr marL="0" indent="0">
              <a:buNone/>
            </a:pPr>
            <a:r>
              <a:rPr lang="en-US" sz="2800" dirty="0">
                <a:latin typeface="+mj-lt"/>
              </a:rPr>
              <a:t>You can also use 1Password to generate strong passwords when you can’t think of one. </a:t>
            </a:r>
          </a:p>
          <a:p>
            <a:pPr marL="0" indent="0">
              <a:buNone/>
            </a:pPr>
            <a:endParaRPr lang="en-US" sz="28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28600"/>
            <a:ext cx="1167678" cy="1167678"/>
          </a:xfrm>
          <a:prstGeom prst="rect">
            <a:avLst/>
          </a:prstGeom>
        </p:spPr>
      </p:pic>
      <p:sp>
        <p:nvSpPr>
          <p:cNvPr id="5" name="Footer Placeholder 4">
            <a:extLst>
              <a:ext uri="{FF2B5EF4-FFF2-40B4-BE49-F238E27FC236}">
                <a16:creationId xmlns:a16="http://schemas.microsoft.com/office/drawing/2014/main" id="{C6F46B66-5E95-D901-A71A-2DA22622BC31}"/>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25026897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EVERLANCE</a:t>
            </a:r>
          </a:p>
        </p:txBody>
      </p:sp>
      <p:sp>
        <p:nvSpPr>
          <p:cNvPr id="3" name="Content Placeholder 2"/>
          <p:cNvSpPr>
            <a:spLocks noGrp="1"/>
          </p:cNvSpPr>
          <p:nvPr>
            <p:ph idx="1"/>
          </p:nvPr>
        </p:nvSpPr>
        <p:spPr>
          <a:xfrm>
            <a:off x="152400" y="1385887"/>
            <a:ext cx="3340100" cy="4991100"/>
          </a:xfrm>
        </p:spPr>
        <p:txBody>
          <a:bodyPr>
            <a:normAutofit/>
          </a:bodyPr>
          <a:lstStyle/>
          <a:p>
            <a:pPr algn="l"/>
            <a:r>
              <a:rPr lang="en-US" sz="2400" dirty="0">
                <a:latin typeface="+mj-lt"/>
              </a:rPr>
              <a:t>A</a:t>
            </a:r>
            <a:r>
              <a:rPr lang="en-US" sz="2400" i="0" dirty="0">
                <a:effectLst/>
                <a:latin typeface="+mj-lt"/>
              </a:rPr>
              <a:t> versatile app that not only tracks your mileage but also helps you keep track of all your other business expenses.</a:t>
            </a:r>
          </a:p>
          <a:p>
            <a:pPr algn="l"/>
            <a:r>
              <a:rPr lang="en-US" sz="2400" i="0" dirty="0">
                <a:effectLst/>
                <a:latin typeface="+mj-lt"/>
              </a:rPr>
              <a:t>Features include:</a:t>
            </a:r>
          </a:p>
          <a:p>
            <a:pPr algn="l">
              <a:buFont typeface="Arial" panose="020B0604020202020204" pitchFamily="34" charset="0"/>
              <a:buChar char="•"/>
            </a:pPr>
            <a:r>
              <a:rPr lang="en-US" sz="2400" i="0" dirty="0">
                <a:effectLst/>
                <a:latin typeface="+mj-lt"/>
              </a:rPr>
              <a:t>Automatic Tracking </a:t>
            </a:r>
          </a:p>
          <a:p>
            <a:pPr algn="l">
              <a:buFont typeface="Arial" panose="020B0604020202020204" pitchFamily="34" charset="0"/>
              <a:buChar char="•"/>
            </a:pPr>
            <a:r>
              <a:rPr lang="en-US" sz="2400" i="0" dirty="0">
                <a:effectLst/>
                <a:latin typeface="+mj-lt"/>
              </a:rPr>
              <a:t>Mileage Classification</a:t>
            </a:r>
          </a:p>
          <a:p>
            <a:pPr algn="l">
              <a:buFont typeface="Arial" panose="020B0604020202020204" pitchFamily="34" charset="0"/>
              <a:buChar char="•"/>
            </a:pPr>
            <a:r>
              <a:rPr lang="en-US" sz="2400" i="0" dirty="0">
                <a:effectLst/>
                <a:latin typeface="+mj-lt"/>
              </a:rPr>
              <a:t>Expense Tracking</a:t>
            </a:r>
          </a:p>
          <a:p>
            <a:pPr algn="l">
              <a:buFont typeface="Arial" panose="020B0604020202020204" pitchFamily="34" charset="0"/>
              <a:buChar char="•"/>
            </a:pPr>
            <a:r>
              <a:rPr lang="en-US" sz="2400" i="0" dirty="0">
                <a:effectLst/>
                <a:latin typeface="+mj-lt"/>
              </a:rPr>
              <a:t>Data Reports</a:t>
            </a:r>
          </a:p>
          <a:p>
            <a:pPr algn="l">
              <a:buFont typeface="Arial" panose="020B0604020202020204" pitchFamily="34" charset="0"/>
              <a:buChar char="•"/>
            </a:pPr>
            <a:r>
              <a:rPr lang="en-US" sz="2400" i="0" dirty="0">
                <a:effectLst/>
                <a:latin typeface="+mj-lt"/>
              </a:rPr>
              <a:t>Save for Taxes</a:t>
            </a:r>
          </a:p>
          <a:p>
            <a:endParaRPr lang="en-US" sz="2400" dirty="0">
              <a:latin typeface="+mj-lt"/>
            </a:endParaRPr>
          </a:p>
        </p:txBody>
      </p:sp>
      <p:pic>
        <p:nvPicPr>
          <p:cNvPr id="5" name="Picture 4">
            <a:extLst>
              <a:ext uri="{FF2B5EF4-FFF2-40B4-BE49-F238E27FC236}">
                <a16:creationId xmlns:a16="http://schemas.microsoft.com/office/drawing/2014/main" id="{58397F68-9C5B-FCB4-557F-1BD3D9969B63}"/>
              </a:ext>
            </a:extLst>
          </p:cNvPr>
          <p:cNvPicPr>
            <a:picLocks noChangeAspect="1"/>
          </p:cNvPicPr>
          <p:nvPr/>
        </p:nvPicPr>
        <p:blipFill>
          <a:blip r:embed="rId2"/>
          <a:stretch>
            <a:fillRect/>
          </a:stretch>
        </p:blipFill>
        <p:spPr>
          <a:xfrm>
            <a:off x="3568700" y="495300"/>
            <a:ext cx="5575300" cy="5867400"/>
          </a:xfrm>
          <a:prstGeom prst="rect">
            <a:avLst/>
          </a:prstGeom>
        </p:spPr>
      </p:pic>
      <p:sp>
        <p:nvSpPr>
          <p:cNvPr id="4" name="Footer Placeholder 3">
            <a:extLst>
              <a:ext uri="{FF2B5EF4-FFF2-40B4-BE49-F238E27FC236}">
                <a16:creationId xmlns:a16="http://schemas.microsoft.com/office/drawing/2014/main" id="{2FC6AB2B-5DB3-9CA8-C191-444E5BA1643F}"/>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33443271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4D81-6A7E-1C19-02CF-A202D98F300B}"/>
              </a:ext>
            </a:extLst>
          </p:cNvPr>
          <p:cNvSpPr>
            <a:spLocks noGrp="1"/>
          </p:cNvSpPr>
          <p:nvPr>
            <p:ph type="title"/>
          </p:nvPr>
        </p:nvSpPr>
        <p:spPr/>
        <p:txBody>
          <a:bodyPr/>
          <a:lstStyle/>
          <a:p>
            <a:pPr algn="ctr"/>
            <a:r>
              <a:rPr lang="en-US" dirty="0"/>
              <a:t>The End</a:t>
            </a:r>
          </a:p>
        </p:txBody>
      </p:sp>
      <p:sp>
        <p:nvSpPr>
          <p:cNvPr id="3" name="Content Placeholder 2">
            <a:extLst>
              <a:ext uri="{FF2B5EF4-FFF2-40B4-BE49-F238E27FC236}">
                <a16:creationId xmlns:a16="http://schemas.microsoft.com/office/drawing/2014/main" id="{E21D7284-6232-3CA9-938C-C0DF35425827}"/>
              </a:ext>
            </a:extLst>
          </p:cNvPr>
          <p:cNvSpPr>
            <a:spLocks noGrp="1"/>
          </p:cNvSpPr>
          <p:nvPr>
            <p:ph idx="1"/>
          </p:nvPr>
        </p:nvSpPr>
        <p:spPr/>
        <p:txBody>
          <a:bodyPr>
            <a:normAutofit/>
          </a:bodyPr>
          <a:lstStyle/>
          <a:p>
            <a:pPr marL="0" indent="0" algn="ctr">
              <a:buNone/>
            </a:pPr>
            <a:r>
              <a:rPr lang="en-US" sz="4400" dirty="0"/>
              <a:t>Questions?  Contact the Loan Officer who invited you.</a:t>
            </a:r>
          </a:p>
          <a:p>
            <a:pPr algn="ctr"/>
            <a:endParaRPr lang="en-US" sz="4400" dirty="0"/>
          </a:p>
        </p:txBody>
      </p:sp>
      <p:sp>
        <p:nvSpPr>
          <p:cNvPr id="4" name="Footer Placeholder 3">
            <a:extLst>
              <a:ext uri="{FF2B5EF4-FFF2-40B4-BE49-F238E27FC236}">
                <a16:creationId xmlns:a16="http://schemas.microsoft.com/office/drawing/2014/main" id="{179AA197-EFBA-8DC6-5BAF-71A8B6F7B312}"/>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149678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C556-7D65-2167-E80C-FA1989456C5C}"/>
              </a:ext>
            </a:extLst>
          </p:cNvPr>
          <p:cNvSpPr>
            <a:spLocks noGrp="1"/>
          </p:cNvSpPr>
          <p:nvPr>
            <p:ph type="title"/>
          </p:nvPr>
        </p:nvSpPr>
        <p:spPr/>
        <p:txBody>
          <a:bodyPr>
            <a:normAutofit/>
          </a:bodyPr>
          <a:lstStyle/>
          <a:p>
            <a:r>
              <a:rPr lang="en-US" sz="4400" dirty="0"/>
              <a:t>Now - Let’s Hear From YOU!</a:t>
            </a:r>
          </a:p>
        </p:txBody>
      </p:sp>
      <p:sp>
        <p:nvSpPr>
          <p:cNvPr id="3" name="Content Placeholder 2">
            <a:extLst>
              <a:ext uri="{FF2B5EF4-FFF2-40B4-BE49-F238E27FC236}">
                <a16:creationId xmlns:a16="http://schemas.microsoft.com/office/drawing/2014/main" id="{0869E739-0798-12C5-1413-2F88C20425B2}"/>
              </a:ext>
            </a:extLst>
          </p:cNvPr>
          <p:cNvSpPr>
            <a:spLocks noGrp="1"/>
          </p:cNvSpPr>
          <p:nvPr>
            <p:ph idx="1"/>
          </p:nvPr>
        </p:nvSpPr>
        <p:spPr/>
        <p:txBody>
          <a:bodyPr>
            <a:normAutofit/>
          </a:bodyPr>
          <a:lstStyle/>
          <a:p>
            <a:pPr marL="0" indent="0">
              <a:buNone/>
            </a:pPr>
            <a:r>
              <a:rPr lang="en-US" sz="3200" dirty="0"/>
              <a:t>Any feedback on the apps I shared – The Good, The Bad and The Ugly. </a:t>
            </a:r>
            <a:r>
              <a:rPr lang="en-US" sz="3200" dirty="0">
                <a:sym typeface="Wingdings" pitchFamily="2" charset="2"/>
              </a:rPr>
              <a:t></a:t>
            </a:r>
          </a:p>
          <a:p>
            <a:pPr marL="0" indent="0">
              <a:buNone/>
            </a:pPr>
            <a:endParaRPr lang="en-US" sz="3200" dirty="0">
              <a:sym typeface="Wingdings" pitchFamily="2" charset="2"/>
            </a:endParaRPr>
          </a:p>
          <a:p>
            <a:pPr marL="0" indent="0">
              <a:buNone/>
            </a:pPr>
            <a:r>
              <a:rPr lang="en-US" sz="3200" dirty="0"/>
              <a:t>What are some of your favorite apps??? (and why)</a:t>
            </a:r>
          </a:p>
        </p:txBody>
      </p:sp>
      <p:sp>
        <p:nvSpPr>
          <p:cNvPr id="4" name="Footer Placeholder 3">
            <a:extLst>
              <a:ext uri="{FF2B5EF4-FFF2-40B4-BE49-F238E27FC236}">
                <a16:creationId xmlns:a16="http://schemas.microsoft.com/office/drawing/2014/main" id="{88EB69F1-552B-EDDB-F8A4-1D7B2967B2A1}"/>
              </a:ext>
            </a:extLst>
          </p:cNvPr>
          <p:cNvSpPr>
            <a:spLocks noGrp="1"/>
          </p:cNvSpPr>
          <p:nvPr>
            <p:ph type="ftr" sz="quarter" idx="11"/>
          </p:nvPr>
        </p:nvSpPr>
        <p:spPr/>
        <p:txBody>
          <a:bodyPr/>
          <a:lstStyle/>
          <a:p>
            <a:r>
              <a:rPr lang="en-US"/>
              <a:t>© The Marketing Animals 2023</a:t>
            </a:r>
            <a:endParaRPr lang="en-US" dirty="0"/>
          </a:p>
        </p:txBody>
      </p:sp>
    </p:spTree>
    <p:extLst>
      <p:ext uri="{BB962C8B-B14F-4D97-AF65-F5344CB8AC3E}">
        <p14:creationId xmlns:p14="http://schemas.microsoft.com/office/powerpoint/2010/main" val="423203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2856-A2A8-DD58-6B79-E234E0CF7970}"/>
              </a:ext>
            </a:extLst>
          </p:cNvPr>
          <p:cNvSpPr>
            <a:spLocks noGrp="1"/>
          </p:cNvSpPr>
          <p:nvPr>
            <p:ph type="title"/>
          </p:nvPr>
        </p:nvSpPr>
        <p:spPr/>
        <p:txBody>
          <a:bodyPr/>
          <a:lstStyle/>
          <a:p>
            <a:br>
              <a:rPr lang="en-US" dirty="0">
                <a:effectLst/>
                <a:latin typeface="Helvetica" pitchFamily="2" charset="0"/>
              </a:rPr>
            </a:br>
            <a:endParaRPr lang="en-US" dirty="0"/>
          </a:p>
        </p:txBody>
      </p:sp>
      <p:sp>
        <p:nvSpPr>
          <p:cNvPr id="6" name="Content Placeholder 5">
            <a:extLst>
              <a:ext uri="{FF2B5EF4-FFF2-40B4-BE49-F238E27FC236}">
                <a16:creationId xmlns:a16="http://schemas.microsoft.com/office/drawing/2014/main" id="{411DC21E-C537-2AB0-3C33-3E690380B446}"/>
              </a:ext>
            </a:extLst>
          </p:cNvPr>
          <p:cNvSpPr>
            <a:spLocks noGrp="1"/>
          </p:cNvSpPr>
          <p:nvPr>
            <p:ph idx="1"/>
          </p:nvPr>
        </p:nvSpPr>
        <p:spPr/>
        <p:txBody>
          <a:bodyPr>
            <a:noAutofit/>
          </a:bodyPr>
          <a:lstStyle/>
          <a:p>
            <a:r>
              <a:rPr lang="en-US" sz="2800" b="0" i="0" dirty="0">
                <a:effectLst/>
                <a:latin typeface="+mj-lt"/>
              </a:rPr>
              <a:t>Dotloop is a cloud-based real estate transaction management software designed for brokers, teams, agents and service providers. It has transaction management, workflow tools, audit trails, document management, compliance management, task templates and reporting. You can edit, store, share and e-sign real estate documents. </a:t>
            </a:r>
          </a:p>
          <a:p>
            <a:r>
              <a:rPr lang="en-US" sz="2800" dirty="0">
                <a:latin typeface="+mj-lt"/>
              </a:rPr>
              <a:t>I</a:t>
            </a:r>
            <a:r>
              <a:rPr lang="en-US" sz="2800" b="0" i="0" dirty="0">
                <a:effectLst/>
                <a:latin typeface="+mj-lt"/>
              </a:rPr>
              <a:t>t integrates with Boomtown, Inside Real Estate, LionDesk, RealGeeks, Zurple, SweepBright, SnapNHD, Google Drive, Preclose and others.</a:t>
            </a:r>
            <a:endParaRPr lang="en-US" sz="2800" dirty="0">
              <a:latin typeface="+mj-lt"/>
            </a:endParaRPr>
          </a:p>
        </p:txBody>
      </p:sp>
      <p:pic>
        <p:nvPicPr>
          <p:cNvPr id="2050" name="Picture 2" descr="dotloop Reviews 2023: Details, Pricing, &amp; Features | G2">
            <a:extLst>
              <a:ext uri="{FF2B5EF4-FFF2-40B4-BE49-F238E27FC236}">
                <a16:creationId xmlns:a16="http://schemas.microsoft.com/office/drawing/2014/main" id="{F1DF9A99-3F19-A269-E43E-031325311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 y="208230"/>
            <a:ext cx="2819400" cy="148245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34949218-EF33-D355-3B7C-643B6C2A2746}"/>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396614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4031-A782-5C46-8BC3-1A662D9C99B5}"/>
              </a:ext>
            </a:extLst>
          </p:cNvPr>
          <p:cNvSpPr>
            <a:spLocks noGrp="1"/>
          </p:cNvSpPr>
          <p:nvPr>
            <p:ph type="title"/>
          </p:nvPr>
        </p:nvSpPr>
        <p:spPr/>
        <p:txBody>
          <a:bodyPr/>
          <a:lstStyle/>
          <a:p>
            <a:r>
              <a:rPr lang="en-US" dirty="0" err="1"/>
              <a:t>HeadShotPro.com</a:t>
            </a:r>
            <a:endParaRPr lang="en-US" dirty="0"/>
          </a:p>
        </p:txBody>
      </p:sp>
      <p:sp>
        <p:nvSpPr>
          <p:cNvPr id="4" name="Footer Placeholder 3">
            <a:extLst>
              <a:ext uri="{FF2B5EF4-FFF2-40B4-BE49-F238E27FC236}">
                <a16:creationId xmlns:a16="http://schemas.microsoft.com/office/drawing/2014/main" id="{801075B3-DB66-9E7A-3F2C-AF14189CCD32}"/>
              </a:ext>
            </a:extLst>
          </p:cNvPr>
          <p:cNvSpPr>
            <a:spLocks noGrp="1"/>
          </p:cNvSpPr>
          <p:nvPr>
            <p:ph type="ftr" sz="quarter" idx="11"/>
          </p:nvPr>
        </p:nvSpPr>
        <p:spPr/>
        <p:txBody>
          <a:bodyPr/>
          <a:lstStyle/>
          <a:p>
            <a:r>
              <a:rPr lang="en-US"/>
              <a:t>© The Marketing Animals 2023</a:t>
            </a:r>
          </a:p>
        </p:txBody>
      </p:sp>
      <p:pic>
        <p:nvPicPr>
          <p:cNvPr id="5" name="Picture 4">
            <a:extLst>
              <a:ext uri="{FF2B5EF4-FFF2-40B4-BE49-F238E27FC236}">
                <a16:creationId xmlns:a16="http://schemas.microsoft.com/office/drawing/2014/main" id="{BAE5D352-A586-6434-569C-3DDE28528956}"/>
              </a:ext>
            </a:extLst>
          </p:cNvPr>
          <p:cNvPicPr>
            <a:picLocks noChangeAspect="1"/>
          </p:cNvPicPr>
          <p:nvPr/>
        </p:nvPicPr>
        <p:blipFill>
          <a:blip r:embed="rId2"/>
          <a:stretch>
            <a:fillRect/>
          </a:stretch>
        </p:blipFill>
        <p:spPr>
          <a:xfrm>
            <a:off x="742950" y="1690689"/>
            <a:ext cx="7772400" cy="4295817"/>
          </a:xfrm>
          <a:prstGeom prst="rect">
            <a:avLst/>
          </a:prstGeom>
        </p:spPr>
      </p:pic>
    </p:spTree>
    <p:extLst>
      <p:ext uri="{BB962C8B-B14F-4D97-AF65-F5344CB8AC3E}">
        <p14:creationId xmlns:p14="http://schemas.microsoft.com/office/powerpoint/2010/main" val="311411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4F62-5875-9129-3C2C-36B3A89432BD}"/>
              </a:ext>
            </a:extLst>
          </p:cNvPr>
          <p:cNvSpPr>
            <a:spLocks noGrp="1"/>
          </p:cNvSpPr>
          <p:nvPr>
            <p:ph type="title"/>
          </p:nvPr>
        </p:nvSpPr>
        <p:spPr>
          <a:xfrm>
            <a:off x="381000" y="381000"/>
            <a:ext cx="7886700" cy="2895600"/>
          </a:xfrm>
        </p:spPr>
        <p:txBody>
          <a:bodyPr>
            <a:normAutofit/>
          </a:bodyPr>
          <a:lstStyle/>
          <a:p>
            <a:r>
              <a:rPr lang="en-US" sz="3600" b="1" dirty="0"/>
              <a:t>LionDesk - CRM</a:t>
            </a:r>
            <a:br>
              <a:rPr lang="en-US" sz="2400" dirty="0"/>
            </a:br>
            <a:r>
              <a:rPr lang="en-US" sz="2400" i="0" dirty="0">
                <a:solidFill>
                  <a:srgbClr val="101820"/>
                </a:solidFill>
                <a:effectLst/>
              </a:rPr>
              <a:t>Auto Drip Campaigns, Bulk Text Messages, Video Communication, Task Reminders, AI Lead Assist, Multiple Pipeline Transaction Management and much, much, more </a:t>
            </a:r>
            <a:br>
              <a:rPr lang="en-US" sz="2400" i="0" dirty="0">
                <a:solidFill>
                  <a:srgbClr val="101820"/>
                </a:solidFill>
                <a:effectLst/>
              </a:rPr>
            </a:br>
            <a:br>
              <a:rPr lang="en-US" sz="2400" i="0" dirty="0">
                <a:solidFill>
                  <a:srgbClr val="101820"/>
                </a:solidFill>
                <a:effectLst/>
              </a:rPr>
            </a:br>
            <a:r>
              <a:rPr lang="en-US" sz="2400" dirty="0"/>
              <a:t>I</a:t>
            </a:r>
            <a:r>
              <a:rPr lang="en-US" sz="2400" i="0" dirty="0">
                <a:effectLst/>
              </a:rPr>
              <a:t>ncludes built-in Facebook marketing along with integrated AI to automate your speed-to-lead response. </a:t>
            </a:r>
            <a:endParaRPr lang="en-US" sz="2400" dirty="0"/>
          </a:p>
        </p:txBody>
      </p:sp>
      <p:sp>
        <p:nvSpPr>
          <p:cNvPr id="3" name="Footer Placeholder 2">
            <a:extLst>
              <a:ext uri="{FF2B5EF4-FFF2-40B4-BE49-F238E27FC236}">
                <a16:creationId xmlns:a16="http://schemas.microsoft.com/office/drawing/2014/main" id="{D70A0F04-631D-3C56-5121-2DAD20A82D99}"/>
              </a:ext>
            </a:extLst>
          </p:cNvPr>
          <p:cNvSpPr>
            <a:spLocks noGrp="1"/>
          </p:cNvSpPr>
          <p:nvPr>
            <p:ph type="ftr" sz="quarter" idx="11"/>
          </p:nvPr>
        </p:nvSpPr>
        <p:spPr/>
        <p:txBody>
          <a:bodyPr/>
          <a:lstStyle/>
          <a:p>
            <a:r>
              <a:rPr lang="en-US"/>
              <a:t>© The Marketing Animals 2023</a:t>
            </a:r>
          </a:p>
        </p:txBody>
      </p:sp>
      <p:pic>
        <p:nvPicPr>
          <p:cNvPr id="5" name="Picture 4">
            <a:extLst>
              <a:ext uri="{FF2B5EF4-FFF2-40B4-BE49-F238E27FC236}">
                <a16:creationId xmlns:a16="http://schemas.microsoft.com/office/drawing/2014/main" id="{CE2E6C31-54A7-E5A5-746C-A40C5C4DBC18}"/>
              </a:ext>
            </a:extLst>
          </p:cNvPr>
          <p:cNvPicPr>
            <a:picLocks noChangeAspect="1"/>
          </p:cNvPicPr>
          <p:nvPr/>
        </p:nvPicPr>
        <p:blipFill>
          <a:blip r:embed="rId2"/>
          <a:stretch>
            <a:fillRect/>
          </a:stretch>
        </p:blipFill>
        <p:spPr>
          <a:xfrm>
            <a:off x="3339593" y="3173890"/>
            <a:ext cx="5550914" cy="3303110"/>
          </a:xfrm>
          <a:prstGeom prst="rect">
            <a:avLst/>
          </a:prstGeom>
        </p:spPr>
      </p:pic>
    </p:spTree>
    <p:extLst>
      <p:ext uri="{BB962C8B-B14F-4D97-AF65-F5344CB8AC3E}">
        <p14:creationId xmlns:p14="http://schemas.microsoft.com/office/powerpoint/2010/main" val="328261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0E95-299D-0E5C-ABD8-3C2224A6487F}"/>
              </a:ext>
            </a:extLst>
          </p:cNvPr>
          <p:cNvSpPr>
            <a:spLocks noGrp="1"/>
          </p:cNvSpPr>
          <p:nvPr>
            <p:ph type="title"/>
          </p:nvPr>
        </p:nvSpPr>
        <p:spPr>
          <a:xfrm>
            <a:off x="628650" y="365126"/>
            <a:ext cx="7886700" cy="1920874"/>
          </a:xfrm>
        </p:spPr>
        <p:txBody>
          <a:bodyPr>
            <a:noAutofit/>
          </a:bodyPr>
          <a:lstStyle/>
          <a:p>
            <a:r>
              <a:rPr lang="en-US" sz="3200" b="1" dirty="0" err="1"/>
              <a:t>FreshChat</a:t>
            </a:r>
            <a:r>
              <a:rPr lang="en-US" sz="3200" b="1" dirty="0"/>
              <a:t> - </a:t>
            </a:r>
            <a:r>
              <a:rPr lang="en-US" sz="3200" dirty="0"/>
              <a:t>G</a:t>
            </a:r>
            <a:r>
              <a:rPr lang="en-US" sz="3200" i="0" dirty="0">
                <a:effectLst/>
              </a:rPr>
              <a:t>ive prospects an instant response, answering their questions with a programmed real estate bot. </a:t>
            </a:r>
            <a:endParaRPr lang="en-US" sz="3200" dirty="0"/>
          </a:p>
        </p:txBody>
      </p:sp>
      <p:pic>
        <p:nvPicPr>
          <p:cNvPr id="4" name="Content Placeholder 3">
            <a:extLst>
              <a:ext uri="{FF2B5EF4-FFF2-40B4-BE49-F238E27FC236}">
                <a16:creationId xmlns:a16="http://schemas.microsoft.com/office/drawing/2014/main" id="{26EDC1EB-6E78-AA02-925D-CFCBD52D5D66}"/>
              </a:ext>
            </a:extLst>
          </p:cNvPr>
          <p:cNvPicPr>
            <a:picLocks noGrp="1" noChangeAspect="1"/>
          </p:cNvPicPr>
          <p:nvPr>
            <p:ph idx="1"/>
          </p:nvPr>
        </p:nvPicPr>
        <p:blipFill>
          <a:blip r:embed="rId2"/>
          <a:stretch>
            <a:fillRect/>
          </a:stretch>
        </p:blipFill>
        <p:spPr>
          <a:xfrm>
            <a:off x="2321480" y="2292178"/>
            <a:ext cx="4501039" cy="4351338"/>
          </a:xfrm>
          <a:prstGeom prst="rect">
            <a:avLst/>
          </a:prstGeom>
        </p:spPr>
      </p:pic>
      <p:sp>
        <p:nvSpPr>
          <p:cNvPr id="3" name="Footer Placeholder 2">
            <a:extLst>
              <a:ext uri="{FF2B5EF4-FFF2-40B4-BE49-F238E27FC236}">
                <a16:creationId xmlns:a16="http://schemas.microsoft.com/office/drawing/2014/main" id="{545E785F-C07C-A07E-DEAE-5A22EED50D32}"/>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122282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E576-4E70-C6B0-00D0-8A44E17165FD}"/>
              </a:ext>
            </a:extLst>
          </p:cNvPr>
          <p:cNvSpPr>
            <a:spLocks noGrp="1"/>
          </p:cNvSpPr>
          <p:nvPr>
            <p:ph type="title"/>
          </p:nvPr>
        </p:nvSpPr>
        <p:spPr>
          <a:xfrm>
            <a:off x="628650" y="365126"/>
            <a:ext cx="7886700" cy="2911474"/>
          </a:xfrm>
        </p:spPr>
        <p:txBody>
          <a:bodyPr>
            <a:normAutofit fontScale="90000"/>
          </a:bodyPr>
          <a:lstStyle/>
          <a:p>
            <a:r>
              <a:rPr lang="en-US" sz="3200" b="1" dirty="0"/>
              <a:t>REACH – </a:t>
            </a:r>
            <a:r>
              <a:rPr lang="en-US" sz="3200" dirty="0"/>
              <a:t>You can send personalized messages to large groups of people via text.</a:t>
            </a:r>
            <a:br>
              <a:rPr lang="en-US" sz="3200" dirty="0"/>
            </a:br>
            <a:r>
              <a:rPr lang="en-US" sz="3200" dirty="0"/>
              <a:t>You can create groups and message templates.</a:t>
            </a:r>
            <a:br>
              <a:rPr lang="en-US" sz="3200" dirty="0"/>
            </a:br>
            <a:r>
              <a:rPr lang="en-US" sz="3200" dirty="0"/>
              <a:t>You can do all of this to save time and allow your entire database to receive text messages that are authentic and sincere.</a:t>
            </a:r>
            <a:br>
              <a:rPr lang="en-US" sz="3200" b="1" dirty="0"/>
            </a:br>
            <a:br>
              <a:rPr lang="en-US" sz="3200" i="0" dirty="0">
                <a:effectLst/>
              </a:rPr>
            </a:br>
            <a:endParaRPr lang="en-US" sz="3200" dirty="0"/>
          </a:p>
        </p:txBody>
      </p:sp>
      <p:sp>
        <p:nvSpPr>
          <p:cNvPr id="3" name="Footer Placeholder 2">
            <a:extLst>
              <a:ext uri="{FF2B5EF4-FFF2-40B4-BE49-F238E27FC236}">
                <a16:creationId xmlns:a16="http://schemas.microsoft.com/office/drawing/2014/main" id="{09AFC73C-6D6D-372D-95BC-25596AABF69E}"/>
              </a:ext>
            </a:extLst>
          </p:cNvPr>
          <p:cNvSpPr>
            <a:spLocks noGrp="1"/>
          </p:cNvSpPr>
          <p:nvPr>
            <p:ph type="ftr" sz="quarter" idx="11"/>
          </p:nvPr>
        </p:nvSpPr>
        <p:spPr/>
        <p:txBody>
          <a:bodyPr/>
          <a:lstStyle/>
          <a:p>
            <a:r>
              <a:rPr lang="en-US"/>
              <a:t>© The Marketing Animals 2023</a:t>
            </a:r>
          </a:p>
        </p:txBody>
      </p:sp>
      <p:pic>
        <p:nvPicPr>
          <p:cNvPr id="7" name="Picture 6">
            <a:extLst>
              <a:ext uri="{FF2B5EF4-FFF2-40B4-BE49-F238E27FC236}">
                <a16:creationId xmlns:a16="http://schemas.microsoft.com/office/drawing/2014/main" id="{C91BC82D-88D2-16B6-F83A-3BCDDFDDB4FB}"/>
              </a:ext>
            </a:extLst>
          </p:cNvPr>
          <p:cNvPicPr>
            <a:picLocks noChangeAspect="1"/>
          </p:cNvPicPr>
          <p:nvPr/>
        </p:nvPicPr>
        <p:blipFill>
          <a:blip r:embed="rId2"/>
          <a:stretch>
            <a:fillRect/>
          </a:stretch>
        </p:blipFill>
        <p:spPr>
          <a:xfrm>
            <a:off x="2533650" y="3200400"/>
            <a:ext cx="4076700" cy="2146300"/>
          </a:xfrm>
          <a:prstGeom prst="rect">
            <a:avLst/>
          </a:prstGeom>
        </p:spPr>
      </p:pic>
    </p:spTree>
    <p:extLst>
      <p:ext uri="{BB962C8B-B14F-4D97-AF65-F5344CB8AC3E}">
        <p14:creationId xmlns:p14="http://schemas.microsoft.com/office/powerpoint/2010/main" val="338990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E576-4E70-C6B0-00D0-8A44E17165FD}"/>
              </a:ext>
            </a:extLst>
          </p:cNvPr>
          <p:cNvSpPr>
            <a:spLocks noGrp="1"/>
          </p:cNvSpPr>
          <p:nvPr>
            <p:ph type="title"/>
          </p:nvPr>
        </p:nvSpPr>
        <p:spPr>
          <a:xfrm>
            <a:off x="628650" y="365126"/>
            <a:ext cx="7886700" cy="3803702"/>
          </a:xfrm>
        </p:spPr>
        <p:txBody>
          <a:bodyPr>
            <a:normAutofit fontScale="90000"/>
          </a:bodyPr>
          <a:lstStyle/>
          <a:p>
            <a:r>
              <a:rPr lang="en-US" sz="3200" b="1" dirty="0"/>
              <a:t>COVVE EXPORT- </a:t>
            </a:r>
            <a:r>
              <a:rPr lang="en-US" sz="3200" dirty="0"/>
              <a:t>is an app that allows you to export your entire phone contacts into an excel spreadsheet in a minute. You can export all your contact info including all contact fields and notes into one spreadsheet. With one click, the spreadsheet will be sent to you via email. </a:t>
            </a:r>
            <a:br>
              <a:rPr lang="en-US" sz="3200" b="1" dirty="0"/>
            </a:br>
            <a:br>
              <a:rPr lang="en-US" sz="3200" i="0" dirty="0">
                <a:effectLst/>
              </a:rPr>
            </a:br>
            <a:endParaRPr lang="en-US" sz="3200" dirty="0"/>
          </a:p>
        </p:txBody>
      </p:sp>
      <p:sp>
        <p:nvSpPr>
          <p:cNvPr id="3" name="Footer Placeholder 2">
            <a:extLst>
              <a:ext uri="{FF2B5EF4-FFF2-40B4-BE49-F238E27FC236}">
                <a16:creationId xmlns:a16="http://schemas.microsoft.com/office/drawing/2014/main" id="{09AFC73C-6D6D-372D-95BC-25596AABF69E}"/>
              </a:ext>
            </a:extLst>
          </p:cNvPr>
          <p:cNvSpPr>
            <a:spLocks noGrp="1"/>
          </p:cNvSpPr>
          <p:nvPr>
            <p:ph type="ftr" sz="quarter" idx="11"/>
          </p:nvPr>
        </p:nvSpPr>
        <p:spPr/>
        <p:txBody>
          <a:bodyPr/>
          <a:lstStyle/>
          <a:p>
            <a:r>
              <a:rPr lang="en-US"/>
              <a:t>© The Marketing Animals 2023</a:t>
            </a:r>
          </a:p>
        </p:txBody>
      </p:sp>
      <p:pic>
        <p:nvPicPr>
          <p:cNvPr id="4" name="Picture 3">
            <a:extLst>
              <a:ext uri="{FF2B5EF4-FFF2-40B4-BE49-F238E27FC236}">
                <a16:creationId xmlns:a16="http://schemas.microsoft.com/office/drawing/2014/main" id="{AFAB9DC5-E0B8-8D2D-52B5-13FC2C5D7DED}"/>
              </a:ext>
            </a:extLst>
          </p:cNvPr>
          <p:cNvPicPr>
            <a:picLocks noChangeAspect="1"/>
          </p:cNvPicPr>
          <p:nvPr/>
        </p:nvPicPr>
        <p:blipFill>
          <a:blip r:embed="rId2"/>
          <a:stretch>
            <a:fillRect/>
          </a:stretch>
        </p:blipFill>
        <p:spPr>
          <a:xfrm>
            <a:off x="2819400" y="3081510"/>
            <a:ext cx="3670300" cy="3639966"/>
          </a:xfrm>
          <a:prstGeom prst="rect">
            <a:avLst/>
          </a:prstGeom>
        </p:spPr>
      </p:pic>
    </p:spTree>
    <p:extLst>
      <p:ext uri="{BB962C8B-B14F-4D97-AF65-F5344CB8AC3E}">
        <p14:creationId xmlns:p14="http://schemas.microsoft.com/office/powerpoint/2010/main" val="156334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E576-4E70-C6B0-00D0-8A44E17165FD}"/>
              </a:ext>
            </a:extLst>
          </p:cNvPr>
          <p:cNvSpPr>
            <a:spLocks noGrp="1"/>
          </p:cNvSpPr>
          <p:nvPr>
            <p:ph type="title"/>
          </p:nvPr>
        </p:nvSpPr>
        <p:spPr>
          <a:xfrm>
            <a:off x="628650" y="365126"/>
            <a:ext cx="7886700" cy="2911474"/>
          </a:xfrm>
        </p:spPr>
        <p:txBody>
          <a:bodyPr>
            <a:normAutofit/>
          </a:bodyPr>
          <a:lstStyle/>
          <a:p>
            <a:r>
              <a:rPr lang="en-US" sz="3200" b="1" i="0" dirty="0">
                <a:effectLst/>
              </a:rPr>
              <a:t>LabCoat Agents Marketing Center - </a:t>
            </a:r>
            <a:r>
              <a:rPr lang="en-US" sz="3200" i="0" dirty="0">
                <a:effectLst/>
              </a:rPr>
              <a:t>quickly creates gorgeous social media posts on the fly. It also offers a one-stop shop to create or edit tons of other marketing templates like business cards, flyers, door hangers, and more</a:t>
            </a:r>
            <a:br>
              <a:rPr lang="en-US" sz="3200" i="0" dirty="0">
                <a:effectLst/>
              </a:rPr>
            </a:br>
            <a:endParaRPr lang="en-US" sz="3200" dirty="0"/>
          </a:p>
        </p:txBody>
      </p:sp>
      <p:pic>
        <p:nvPicPr>
          <p:cNvPr id="4" name="Content Placeholder 3">
            <a:extLst>
              <a:ext uri="{FF2B5EF4-FFF2-40B4-BE49-F238E27FC236}">
                <a16:creationId xmlns:a16="http://schemas.microsoft.com/office/drawing/2014/main" id="{D369046E-BCE6-C5D1-36D5-704E2CE5C883}"/>
              </a:ext>
            </a:extLst>
          </p:cNvPr>
          <p:cNvPicPr>
            <a:picLocks noGrp="1" noChangeAspect="1"/>
          </p:cNvPicPr>
          <p:nvPr>
            <p:ph idx="1"/>
          </p:nvPr>
        </p:nvPicPr>
        <p:blipFill>
          <a:blip r:embed="rId2"/>
          <a:stretch>
            <a:fillRect/>
          </a:stretch>
        </p:blipFill>
        <p:spPr>
          <a:xfrm>
            <a:off x="1276350" y="3025431"/>
            <a:ext cx="6591300" cy="3479800"/>
          </a:xfrm>
          <a:prstGeom prst="rect">
            <a:avLst/>
          </a:prstGeom>
        </p:spPr>
      </p:pic>
      <p:sp>
        <p:nvSpPr>
          <p:cNvPr id="3" name="Footer Placeholder 2">
            <a:extLst>
              <a:ext uri="{FF2B5EF4-FFF2-40B4-BE49-F238E27FC236}">
                <a16:creationId xmlns:a16="http://schemas.microsoft.com/office/drawing/2014/main" id="{09AFC73C-6D6D-372D-95BC-25596AABF69E}"/>
              </a:ext>
            </a:extLst>
          </p:cNvPr>
          <p:cNvSpPr>
            <a:spLocks noGrp="1"/>
          </p:cNvSpPr>
          <p:nvPr>
            <p:ph type="ftr" sz="quarter" idx="11"/>
          </p:nvPr>
        </p:nvSpPr>
        <p:spPr/>
        <p:txBody>
          <a:bodyPr/>
          <a:lstStyle/>
          <a:p>
            <a:r>
              <a:rPr lang="en-US"/>
              <a:t>© The Marketing Animals 2023</a:t>
            </a:r>
          </a:p>
        </p:txBody>
      </p:sp>
    </p:spTree>
    <p:extLst>
      <p:ext uri="{BB962C8B-B14F-4D97-AF65-F5344CB8AC3E}">
        <p14:creationId xmlns:p14="http://schemas.microsoft.com/office/powerpoint/2010/main" val="1306619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1988</TotalTime>
  <Words>1141</Words>
  <Application>Microsoft Macintosh PowerPoint</Application>
  <PresentationFormat>On-screen Show (4:3)</PresentationFormat>
  <Paragraphs>90</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Helvetica</vt:lpstr>
      <vt:lpstr>Office Theme</vt:lpstr>
      <vt:lpstr>PowerPoint Presentation</vt:lpstr>
      <vt:lpstr>Connecteam – enhance communications, such as form-filling, signature-gathering, employee time tracking and schedule making</vt:lpstr>
      <vt:lpstr> </vt:lpstr>
      <vt:lpstr>HeadShotPro.com</vt:lpstr>
      <vt:lpstr>LionDesk - CRM Auto Drip Campaigns, Bulk Text Messages, Video Communication, Task Reminders, AI Lead Assist, Multiple Pipeline Transaction Management and much, much, more   Includes built-in Facebook marketing along with integrated AI to automate your speed-to-lead response. </vt:lpstr>
      <vt:lpstr>FreshChat - Give prospects an instant response, answering their questions with a programmed real estate bot. </vt:lpstr>
      <vt:lpstr>REACH – You can send personalized messages to large groups of people via text. You can create groups and message templates. You can do all of this to save time and allow your entire database to receive text messages that are authentic and sincere.  </vt:lpstr>
      <vt:lpstr>COVVE EXPORT- is an app that allows you to export your entire phone contacts into an excel spreadsheet in a minute. You can export all your contact info including all contact fields and notes into one spreadsheet. With one click, the spreadsheet will be sent to you via email.   </vt:lpstr>
      <vt:lpstr>LabCoat Agents Marketing Center - quickly creates gorgeous social media posts on the fly. It also offers a one-stop shop to create or edit tons of other marketing templates like business cards, flyers, door hangers, and more </vt:lpstr>
      <vt:lpstr>Canva – Content Creator - Design your own flyers, book covers, logos, videos, marketing pieces etc.  </vt:lpstr>
      <vt:lpstr>Magic Plan - Get on-the-spot floor plans by scanning a room with your mobile device, and then upload that floor plan to create cost estimates, 3D tours, and more</vt:lpstr>
      <vt:lpstr>CurbHero - The go-to app for agents who regularly run open houses. Customizable with a QR code sign-in feature. Curb Hero offers custom branding for bigger brokerages, text and email follow-up tools, lead verification, single-property websites, and CRM integrations</vt:lpstr>
      <vt:lpstr>Monday.com – Pipeline management, project management and a light CRM.  This kind of does it all!</vt:lpstr>
      <vt:lpstr>Homekeepr/MooveGuru</vt:lpstr>
      <vt:lpstr>ChatGPT</vt:lpstr>
      <vt:lpstr>CamScanner – Use your cell phone to scan just about anything…contracts, receipts or documents!</vt:lpstr>
      <vt:lpstr>EVERNOTE</vt:lpstr>
      <vt:lpstr>RAPPORTIVE</vt:lpstr>
      <vt:lpstr>BOMBBOMB</vt:lpstr>
      <vt:lpstr>DROPBOX</vt:lpstr>
      <vt:lpstr>1PASSWORD</vt:lpstr>
      <vt:lpstr>EVERLANCE</vt:lpstr>
      <vt:lpstr>The End</vt:lpstr>
      <vt:lpstr>Now - Let’s Hear From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Apps for Agents</dc:title>
  <dc:subject/>
  <dc:creator>Tammy Schneider</dc:creator>
  <cp:keywords/>
  <dc:description/>
  <cp:lastModifiedBy>Tammy Schneider</cp:lastModifiedBy>
  <cp:revision>24</cp:revision>
  <cp:lastPrinted>2014-02-19T00:15:48Z</cp:lastPrinted>
  <dcterms:created xsi:type="dcterms:W3CDTF">2014-02-17T21:39:15Z</dcterms:created>
  <dcterms:modified xsi:type="dcterms:W3CDTF">2023-08-16T16:52:00Z</dcterms:modified>
  <cp:category/>
</cp:coreProperties>
</file>