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9" r:id="rId15"/>
    <p:sldId id="28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56F272-8F6F-448D-B02C-BCAA45A71750}">
  <a:tblStyle styleId="{F756F272-8F6F-448D-B02C-BCAA45A71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6dac47f7f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6dac47f7f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6dac47f7f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6dac47f7f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6dac47f7f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6dac47f7f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dac47f7f6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6dac47f7f6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6dac47f7f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6dac47f7f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dac47f7f6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6dac47f7f6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dac47f7f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dac47f7f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dac47f7f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dac47f7f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dac47f7f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dac47f7f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dac47f7f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6dac47f7f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dac47f7f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6dac47f7f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dac47f7f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dac47f7f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dac47f7f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dac47f7f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dac47f7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dac47f7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1465350" y="1653275"/>
            <a:ext cx="6213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“Freedom” Statement</a:t>
            </a:r>
            <a:endParaRPr sz="4000"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1459950" y="161500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Wrong People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11" name="Google Shape;211;p23"/>
          <p:cNvGraphicFramePr/>
          <p:nvPr/>
        </p:nvGraphicFramePr>
        <p:xfrm>
          <a:off x="1504650" y="885700"/>
          <a:ext cx="6134700" cy="3914175"/>
        </p:xfrm>
        <a:graphic>
          <a:graphicData uri="http://schemas.openxmlformats.org/drawingml/2006/table">
            <a:tbl>
              <a:tblPr>
                <a:noFill/>
                <a:tableStyleId>{F756F272-8F6F-448D-B02C-BCAA45A71750}</a:tableStyleId>
              </a:tblPr>
              <a:tblGrid>
                <a:gridCol w="20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1459950" y="161500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Wrong People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18" name="Google Shape;218;p24"/>
          <p:cNvGraphicFramePr/>
          <p:nvPr>
            <p:extLst>
              <p:ext uri="{D42A27DB-BD31-4B8C-83A1-F6EECF244321}">
                <p14:modId xmlns:p14="http://schemas.microsoft.com/office/powerpoint/2010/main" val="4252241401"/>
              </p:ext>
            </p:extLst>
          </p:nvPr>
        </p:nvGraphicFramePr>
        <p:xfrm>
          <a:off x="1504650" y="885700"/>
          <a:ext cx="6134700" cy="3914175"/>
        </p:xfrm>
        <a:graphic>
          <a:graphicData uri="http://schemas.openxmlformats.org/drawingml/2006/table">
            <a:tbl>
              <a:tblPr>
                <a:noFill/>
                <a:tableStyleId>{F756F272-8F6F-448D-B02C-BCAA45A71750}</a:tableStyleId>
              </a:tblPr>
              <a:tblGrid>
                <a:gridCol w="20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</a:t>
                      </a: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bad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people, they are just not a good match.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selfish, conceited, and/or delusional (i.e. involved in get-rich-quick schemes, or MLMs).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always late.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…have nothing of value to give back.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non-implementers.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…think they always know best — are non-coachable.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new to business.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…only want to work part-time.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…clients with no money, bad credit, foreclosures, etc.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459950" y="237700"/>
            <a:ext cx="62241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Our “Freedom” Statement</a:t>
            </a:r>
            <a:endParaRPr sz="1000"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935850" y="1299450"/>
            <a:ext cx="7272300" cy="266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One year from now, I will be (insert your 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two-three best activities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) with (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three best people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criteria).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Under no circumstances will I (list your 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three wrong activities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) or work with (your top 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three wrong people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361541" y="1208796"/>
            <a:ext cx="813323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One year from now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, I will be making $56,500/month doing (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your best activity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) with referral partners who are (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your three best qualities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). 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I will sell 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homes a month and I will need 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referral partners to do this. Under no circumstances will I (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your three worst activities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).  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I will not work with people who are (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your 3 worst qualities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1427550" y="226925"/>
            <a:ext cx="6288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Your Statement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551800" y="874925"/>
            <a:ext cx="7878968" cy="354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Dedicate yourself to your 1 - 2 things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No arbitrary use of time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Time freedom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Know your finances/plan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Grow your 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Savings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Stress Free!!!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Earn what you want, doing what you love, working with who you love, eliminating stuff you hate, and avoiding people who drain you.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1427550" y="150725"/>
            <a:ext cx="6288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You Now Have a Plan!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141600" y="1546325"/>
            <a:ext cx="88608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FF9A00"/>
                </a:solidFill>
                <a:latin typeface="Calibri"/>
                <a:ea typeface="Calibri"/>
                <a:cs typeface="Calibri"/>
                <a:sym typeface="Calibri"/>
              </a:rPr>
              <a:t>Freedom!!!</a:t>
            </a:r>
            <a:endParaRPr sz="12500">
              <a:solidFill>
                <a:srgbClr val="FF9A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1854300" y="324175"/>
            <a:ext cx="54354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In Other Words,</a:t>
            </a: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4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You Now Have… 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1654500" y="334975"/>
            <a:ext cx="5835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Big Picture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622500" y="890429"/>
            <a:ext cx="7963716" cy="377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Part 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Designing the income of your dreams and creating a legacy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Part Two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Doing your best work with the right people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Eliminating the things you hate &amp; the people who don’t support you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449550" y="226925"/>
            <a:ext cx="82449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Your “TOA” (20%)</a:t>
            </a:r>
            <a:endParaRPr sz="1100"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063" y="1027325"/>
            <a:ext cx="4097875" cy="381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/>
        </p:nvSpPr>
        <p:spPr>
          <a:xfrm>
            <a:off x="3137516" y="1680560"/>
            <a:ext cx="794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Things you</a:t>
            </a: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 LIKE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to do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5091987" y="1604360"/>
            <a:ext cx="102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Things you</a:t>
            </a: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are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GOOD AT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doing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4060778" y="3454333"/>
            <a:ext cx="102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Things that make you </a:t>
            </a: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MONEY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459950" y="379325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Putting it Into Action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1459950" y="1826150"/>
            <a:ext cx="622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Write down a list of things you do every day.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2205600" y="248525"/>
            <a:ext cx="473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Pick “the One”</a:t>
            </a:r>
            <a:endParaRPr sz="4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60250" y="1361500"/>
            <a:ext cx="74235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Pick the one thing that you will be doing 8 hours per day, 5 days per week, for the next 2 weeks, that if you don’t do this one thing, in 90 days you are out of business…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(we’ll do this three separate times)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794900" y="237725"/>
            <a:ext cx="5554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320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Pick Three Things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806250" y="1340675"/>
            <a:ext cx="75315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Pick the three things you will </a:t>
            </a: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be doing — things you find stressful, tedious, and/or unfulfilling.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Watch Axe of Freedom to see who will take over these activities.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459950" y="313900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People</a:t>
            </a:r>
            <a:endParaRPr sz="1000"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1115100" y="1329775"/>
            <a:ext cx="6913800" cy="305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Doing your 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work depends on who you 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choose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to work with: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Staff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Referral partners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Lender, Bank, Broker, etc. you work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with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1459950" y="161500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Right People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97" name="Google Shape;197;p21"/>
          <p:cNvGraphicFramePr/>
          <p:nvPr/>
        </p:nvGraphicFramePr>
        <p:xfrm>
          <a:off x="1504650" y="885700"/>
          <a:ext cx="6134700" cy="3914175"/>
        </p:xfrm>
        <a:graphic>
          <a:graphicData uri="http://schemas.openxmlformats.org/drawingml/2006/table">
            <a:tbl>
              <a:tblPr>
                <a:noFill/>
                <a:tableStyleId>{F756F272-8F6F-448D-B02C-BCAA45A71750}</a:tableStyleId>
              </a:tblPr>
              <a:tblGrid>
                <a:gridCol w="20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00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1828800" y="4843525"/>
            <a:ext cx="548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2022 Mortgage Marketing Animals.  All rights reserved.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1459950" y="161500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The Right People…</a:t>
            </a:r>
            <a:endParaRPr sz="10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04" name="Google Shape;204;p22"/>
          <p:cNvGraphicFramePr/>
          <p:nvPr>
            <p:extLst>
              <p:ext uri="{D42A27DB-BD31-4B8C-83A1-F6EECF244321}">
                <p14:modId xmlns:p14="http://schemas.microsoft.com/office/powerpoint/2010/main" val="1977146105"/>
              </p:ext>
            </p:extLst>
          </p:nvPr>
        </p:nvGraphicFramePr>
        <p:xfrm>
          <a:off x="1504650" y="885700"/>
          <a:ext cx="6134700" cy="3914175"/>
        </p:xfrm>
        <a:graphic>
          <a:graphicData uri="http://schemas.openxmlformats.org/drawingml/2006/table">
            <a:tbl>
              <a:tblPr>
                <a:noFill/>
                <a:tableStyleId>{F756F272-8F6F-448D-B02C-BCAA45A71750}</a:tableStyleId>
              </a:tblPr>
              <a:tblGrid>
                <a:gridCol w="20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…have something to offer in return — will send referrals. (CPA, FP, Atty, Landscaper, etc.)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givers — willing to share their ideas, too.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…have to have a positive attitude — </a:t>
                      </a: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optimistic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— and won’t say “this won’t work for me.”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…want to help others — enjoy their job and what it means to them.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not afraid to take a chance — they like being on the cutting edge and trying new things.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willing to work — willing to use the tools we provide and implement them.</a:t>
                      </a:r>
                      <a:endParaRPr lang="en-US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willing to learn technology — willing to learn Facebook, AI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…have a database — (insurance, builder, etc.)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…are employed and want a house with a timeframe for getting one.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799</Words>
  <Application>Microsoft Macintosh PowerPoint</Application>
  <PresentationFormat>On-screen Show (16:9)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Nunito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Tammy Schneider</cp:lastModifiedBy>
  <cp:revision>3</cp:revision>
  <dcterms:modified xsi:type="dcterms:W3CDTF">2023-08-29T17:56:30Z</dcterms:modified>
</cp:coreProperties>
</file>