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79" r:id="rId2"/>
    <p:sldId id="256" r:id="rId3"/>
    <p:sldId id="289" r:id="rId4"/>
    <p:sldId id="290" r:id="rId5"/>
    <p:sldId id="292" r:id="rId6"/>
    <p:sldId id="291" r:id="rId7"/>
    <p:sldId id="288" r:id="rId8"/>
    <p:sldId id="257" r:id="rId9"/>
    <p:sldId id="258" r:id="rId10"/>
    <p:sldId id="272" r:id="rId11"/>
    <p:sldId id="259" r:id="rId12"/>
    <p:sldId id="262" r:id="rId13"/>
    <p:sldId id="263" r:id="rId14"/>
    <p:sldId id="284" r:id="rId15"/>
    <p:sldId id="282" r:id="rId16"/>
    <p:sldId id="285" r:id="rId17"/>
    <p:sldId id="286" r:id="rId18"/>
    <p:sldId id="277" r:id="rId19"/>
    <p:sldId id="278" r:id="rId20"/>
    <p:sldId id="264" r:id="rId21"/>
    <p:sldId id="265" r:id="rId22"/>
    <p:sldId id="260" r:id="rId23"/>
    <p:sldId id="266" r:id="rId24"/>
    <p:sldId id="276" r:id="rId25"/>
    <p:sldId id="280" r:id="rId26"/>
    <p:sldId id="287" r:id="rId27"/>
    <p:sldId id="261"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944" y="-120"/>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57400" y="0"/>
            <a:ext cx="2590800" cy="533400"/>
          </a:xfrm>
          <a:prstGeom prst="rect">
            <a:avLst/>
          </a:prstGeom>
        </p:spPr>
        <p:txBody>
          <a:bodyPr vert="horz" lIns="91440" tIns="45720" rIns="91440" bIns="45720" rtlCol="0"/>
          <a:lstStyle>
            <a:lvl1pPr algn="l">
              <a:defRPr sz="1200"/>
            </a:lvl1pPr>
          </a:lstStyle>
          <a:p>
            <a:r>
              <a:rPr lang="en-US" sz="2800" dirty="0" err="1" smtClean="0">
                <a:latin typeface="Arial" pitchFamily="34" charset="0"/>
                <a:cs typeface="Arial" pitchFamily="34" charset="0"/>
              </a:rPr>
              <a:t>PhoneBurner</a:t>
            </a:r>
            <a:endParaRPr lang="en-US" sz="2800" dirty="0">
              <a:latin typeface="Arial" pitchFamily="34" charset="0"/>
              <a:cs typeface="Arial" pitchFamily="34" charset="0"/>
            </a:endParaRPr>
          </a:p>
        </p:txBody>
      </p:sp>
      <p:sp>
        <p:nvSpPr>
          <p:cNvPr id="4" name="Footer Placeholder 3"/>
          <p:cNvSpPr>
            <a:spLocks noGrp="1"/>
          </p:cNvSpPr>
          <p:nvPr>
            <p:ph type="ftr" sz="quarter" idx="2"/>
          </p:nvPr>
        </p:nvSpPr>
        <p:spPr>
          <a:xfrm>
            <a:off x="0" y="8686799"/>
            <a:ext cx="4038600" cy="381001"/>
          </a:xfrm>
          <a:prstGeom prst="rect">
            <a:avLst/>
          </a:prstGeom>
        </p:spPr>
        <p:txBody>
          <a:bodyPr vert="horz" lIns="91440" tIns="45720" rIns="91440" bIns="45720" rtlCol="0" anchor="b"/>
          <a:lstStyle>
            <a:lvl1pPr algn="l">
              <a:defRPr sz="1200"/>
            </a:lvl1pPr>
          </a:lstStyle>
          <a:p>
            <a:r>
              <a:rPr lang="en-US" sz="1300" dirty="0" smtClean="0">
                <a:latin typeface="Arial" pitchFamily="34" charset="0"/>
                <a:cs typeface="Arial" pitchFamily="34" charset="0"/>
              </a:rPr>
              <a:t>      Mortgage Marketing Animals Summit 2013</a:t>
            </a:r>
            <a:endParaRPr lang="en-US" sz="1300"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8856484"/>
            <a:ext cx="118117" cy="154066"/>
          </a:xfrm>
          <a:prstGeom prst="rect">
            <a:avLst/>
          </a:prstGeom>
        </p:spPr>
      </p:pic>
    </p:spTree>
    <p:extLst>
      <p:ext uri="{BB962C8B-B14F-4D97-AF65-F5344CB8AC3E}">
        <p14:creationId xmlns:p14="http://schemas.microsoft.com/office/powerpoint/2010/main" val="19106942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FFDCDB-E819-41BB-89A2-647FA770E99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106099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FDCDB-E819-41BB-89A2-647FA770E99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903585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FDCDB-E819-41BB-89A2-647FA770E99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56198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FDCDB-E819-41BB-89A2-647FA770E99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3716069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FFDCDB-E819-41BB-89A2-647FA770E99A}" type="datetimeFigureOut">
              <a:rPr lang="en-US" smtClean="0"/>
              <a:t>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420522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FDCDB-E819-41BB-89A2-647FA770E99A}"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374196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FDCDB-E819-41BB-89A2-647FA770E99A}" type="datetimeFigureOut">
              <a:rPr lang="en-US" smtClean="0"/>
              <a:t>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128546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FFDCDB-E819-41BB-89A2-647FA770E99A}" type="datetimeFigureOut">
              <a:rPr lang="en-US" smtClean="0"/>
              <a:t>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1670254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DCDB-E819-41BB-89A2-647FA770E99A}" type="datetimeFigureOut">
              <a:rPr lang="en-US" smtClean="0"/>
              <a:t>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292385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FDCDB-E819-41BB-89A2-647FA770E99A}"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183086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FDCDB-E819-41BB-89A2-647FA770E99A}" type="datetimeFigureOut">
              <a:rPr lang="en-US" smtClean="0"/>
              <a:t>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803F22-2EE8-405A-85B5-FDB15FCA13B7}" type="slidenum">
              <a:rPr lang="en-US" smtClean="0"/>
              <a:t>‹#›</a:t>
            </a:fld>
            <a:endParaRPr lang="en-US"/>
          </a:p>
        </p:txBody>
      </p:sp>
    </p:spTree>
    <p:extLst>
      <p:ext uri="{BB962C8B-B14F-4D97-AF65-F5344CB8AC3E}">
        <p14:creationId xmlns:p14="http://schemas.microsoft.com/office/powerpoint/2010/main" val="41740923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DCDB-E819-41BB-89A2-647FA770E99A}" type="datetimeFigureOut">
              <a:rPr lang="en-US" smtClean="0"/>
              <a:t>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803F22-2EE8-405A-85B5-FDB15FCA13B7}" type="slidenum">
              <a:rPr lang="en-US" smtClean="0"/>
              <a:t>‹#›</a:t>
            </a:fld>
            <a:endParaRPr lang="en-US"/>
          </a:p>
        </p:txBody>
      </p:sp>
    </p:spTree>
    <p:extLst>
      <p:ext uri="{BB962C8B-B14F-4D97-AF65-F5344CB8AC3E}">
        <p14:creationId xmlns:p14="http://schemas.microsoft.com/office/powerpoint/2010/main" val="207051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oneBurner.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648200"/>
            <a:ext cx="8229600" cy="1143000"/>
          </a:xfrm>
        </p:spPr>
        <p:txBody>
          <a:bodyPr>
            <a:normAutofit/>
          </a:bodyPr>
          <a:lstStyle/>
          <a:p>
            <a:r>
              <a:rPr lang="en-US" sz="3200" dirty="0" err="1" smtClean="0"/>
              <a:t>PhoneBurner</a:t>
            </a:r>
            <a:r>
              <a:rPr lang="en-US" sz="3200" dirty="0" smtClean="0"/>
              <a:t> &amp; Scripts For Real Estate Agents</a:t>
            </a:r>
            <a:endParaRPr lang="en-US" sz="3200" dirty="0"/>
          </a:p>
        </p:txBody>
      </p:sp>
      <p:sp>
        <p:nvSpPr>
          <p:cNvPr id="5" name="Content Placeholder 4"/>
          <p:cNvSpPr>
            <a:spLocks noGrp="1"/>
          </p:cNvSpPr>
          <p:nvPr>
            <p:ph idx="1"/>
          </p:nvPr>
        </p:nvSpPr>
        <p:spPr>
          <a:xfrm>
            <a:off x="457200" y="457200"/>
            <a:ext cx="8229600" cy="5668963"/>
          </a:xfrm>
        </p:spPr>
        <p:txBody>
          <a:bodyPr/>
          <a:lstStyle/>
          <a:p>
            <a:pPr marL="0" indent="0" algn="ctr">
              <a:buNone/>
            </a:pPr>
            <a:r>
              <a:rPr lang="en-US" dirty="0" smtClean="0"/>
              <a:t>How To Get More Referrals &amp; Closings </a:t>
            </a:r>
            <a:br>
              <a:rPr lang="en-US" dirty="0" smtClean="0"/>
            </a:br>
            <a:r>
              <a:rPr lang="en-US" dirty="0" smtClean="0"/>
              <a:t>By Secret Phone Technique </a:t>
            </a:r>
          </a:p>
          <a:p>
            <a:endParaRPr lang="en-US" dirty="0" smtClean="0"/>
          </a:p>
          <a:p>
            <a:endParaRPr lang="en-US" dirty="0"/>
          </a:p>
          <a:p>
            <a:pPr marL="0" indent="0">
              <a:buNone/>
            </a:pPr>
            <a:r>
              <a:rPr lang="en-US" sz="2400" i="1" dirty="0" smtClean="0"/>
              <a:t>And we all know that the money is made by making phone calls.</a:t>
            </a:r>
            <a:endParaRPr lang="en-US" sz="2400" i="1" dirty="0"/>
          </a:p>
        </p:txBody>
      </p:sp>
    </p:spTree>
    <p:extLst>
      <p:ext uri="{BB962C8B-B14F-4D97-AF65-F5344CB8AC3E}">
        <p14:creationId xmlns:p14="http://schemas.microsoft.com/office/powerpoint/2010/main" val="18288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229600" cy="1143000"/>
          </a:xfrm>
        </p:spPr>
        <p:txBody>
          <a:bodyPr/>
          <a:lstStyle/>
          <a:p>
            <a:r>
              <a:rPr lang="en-US" dirty="0" smtClean="0"/>
              <a:t>Overview Of How It Works</a:t>
            </a:r>
            <a:endParaRPr lang="en-US" dirty="0"/>
          </a:p>
        </p:txBody>
      </p:sp>
    </p:spTree>
    <p:extLst>
      <p:ext uri="{BB962C8B-B14F-4D97-AF65-F5344CB8AC3E}">
        <p14:creationId xmlns:p14="http://schemas.microsoft.com/office/powerpoint/2010/main" val="155535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394364"/>
            <a:ext cx="44481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smtClean="0"/>
              <a:t>100% Cloud Based</a:t>
            </a:r>
            <a:endParaRPr lang="en-US" dirty="0"/>
          </a:p>
        </p:txBody>
      </p:sp>
      <p:sp>
        <p:nvSpPr>
          <p:cNvPr id="5" name="Content Placeholder 4"/>
          <p:cNvSpPr>
            <a:spLocks noGrp="1"/>
          </p:cNvSpPr>
          <p:nvPr>
            <p:ph sz="half" idx="1"/>
          </p:nvPr>
        </p:nvSpPr>
        <p:spPr>
          <a:xfrm>
            <a:off x="457200" y="1600201"/>
            <a:ext cx="5181600" cy="3962399"/>
          </a:xfrm>
        </p:spPr>
        <p:txBody>
          <a:bodyPr>
            <a:normAutofit/>
          </a:bodyPr>
          <a:lstStyle/>
          <a:p>
            <a:r>
              <a:rPr lang="en-US" sz="3200" dirty="0"/>
              <a:t>Nothing to install on your computer. </a:t>
            </a:r>
            <a:endParaRPr lang="en-US" sz="3200" dirty="0" smtClean="0"/>
          </a:p>
          <a:p>
            <a:r>
              <a:rPr lang="en-US" sz="3200" dirty="0" smtClean="0"/>
              <a:t>Use </a:t>
            </a:r>
            <a:r>
              <a:rPr lang="en-US" sz="3200" dirty="0"/>
              <a:t>the computer and phone you already own. </a:t>
            </a:r>
            <a:endParaRPr lang="en-US" sz="3200" dirty="0" smtClean="0"/>
          </a:p>
          <a:p>
            <a:r>
              <a:rPr lang="en-US" sz="3200" dirty="0" smtClean="0"/>
              <a:t>Dial </a:t>
            </a:r>
            <a:r>
              <a:rPr lang="en-US" sz="3200" dirty="0"/>
              <a:t>from any location.</a:t>
            </a:r>
          </a:p>
        </p:txBody>
      </p:sp>
    </p:spTree>
    <p:extLst>
      <p:ext uri="{BB962C8B-B14F-4D97-AF65-F5344CB8AC3E}">
        <p14:creationId xmlns:p14="http://schemas.microsoft.com/office/powerpoint/2010/main" val="3595397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948237"/>
            <a:ext cx="3583132" cy="2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How it Works</a:t>
            </a:r>
            <a:endParaRPr lang="en-US" dirty="0"/>
          </a:p>
        </p:txBody>
      </p:sp>
      <p:sp>
        <p:nvSpPr>
          <p:cNvPr id="5" name="Content Placeholder 4"/>
          <p:cNvSpPr>
            <a:spLocks noGrp="1"/>
          </p:cNvSpPr>
          <p:nvPr>
            <p:ph idx="1"/>
          </p:nvPr>
        </p:nvSpPr>
        <p:spPr>
          <a:xfrm>
            <a:off x="477982" y="1371600"/>
            <a:ext cx="8229600" cy="4525963"/>
          </a:xfrm>
        </p:spPr>
        <p:txBody>
          <a:bodyPr/>
          <a:lstStyle/>
          <a:p>
            <a:r>
              <a:rPr lang="en-US" dirty="0" smtClean="0"/>
              <a:t>Load your leads.</a:t>
            </a:r>
          </a:p>
          <a:p>
            <a:pPr lvl="1"/>
            <a:r>
              <a:rPr lang="en-US" dirty="0"/>
              <a:t>You can import a list of Contacts you already have</a:t>
            </a:r>
            <a:r>
              <a:rPr lang="en-US" dirty="0" smtClean="0"/>
              <a:t>.</a:t>
            </a:r>
          </a:p>
          <a:p>
            <a:pPr lvl="1"/>
            <a:r>
              <a:rPr lang="en-US" dirty="0" smtClean="0"/>
              <a:t>The system </a:t>
            </a:r>
            <a:r>
              <a:rPr lang="en-US" dirty="0"/>
              <a:t>includes </a:t>
            </a:r>
            <a:r>
              <a:rPr lang="en-US" dirty="0" smtClean="0"/>
              <a:t>a </a:t>
            </a:r>
            <a:r>
              <a:rPr lang="en-US" b="1" dirty="0" smtClean="0"/>
              <a:t>built-in </a:t>
            </a:r>
            <a:r>
              <a:rPr lang="en-US" b="1" dirty="0"/>
              <a:t>Contact </a:t>
            </a:r>
            <a:r>
              <a:rPr lang="en-US" b="1" dirty="0" smtClean="0"/>
              <a:t>Manager </a:t>
            </a:r>
            <a:r>
              <a:rPr lang="en-US" dirty="0" smtClean="0"/>
              <a:t>that </a:t>
            </a:r>
            <a:r>
              <a:rPr lang="en-US" dirty="0"/>
              <a:t>allows you to sort and search through your Contacts </a:t>
            </a:r>
            <a:r>
              <a:rPr lang="en-US" dirty="0" smtClean="0"/>
              <a:t>in useful </a:t>
            </a:r>
            <a:r>
              <a:rPr lang="en-US" dirty="0"/>
              <a:t>and efficient ways.</a:t>
            </a:r>
          </a:p>
        </p:txBody>
      </p:sp>
    </p:spTree>
    <p:extLst>
      <p:ext uri="{BB962C8B-B14F-4D97-AF65-F5344CB8AC3E}">
        <p14:creationId xmlns:p14="http://schemas.microsoft.com/office/powerpoint/2010/main" val="24269574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5" name="Content Placeholder 4"/>
          <p:cNvSpPr>
            <a:spLocks noGrp="1"/>
          </p:cNvSpPr>
          <p:nvPr>
            <p:ph idx="1"/>
          </p:nvPr>
        </p:nvSpPr>
        <p:spPr>
          <a:xfrm>
            <a:off x="228600" y="1523205"/>
            <a:ext cx="6019800" cy="4801395"/>
          </a:xfrm>
        </p:spPr>
        <p:txBody>
          <a:bodyPr>
            <a:normAutofit/>
          </a:bodyPr>
          <a:lstStyle/>
          <a:p>
            <a:r>
              <a:rPr lang="en-US" dirty="0" smtClean="0"/>
              <a:t>Record your voicemail message.</a:t>
            </a:r>
          </a:p>
          <a:p>
            <a:pPr lvl="1"/>
            <a:r>
              <a:rPr lang="en-US" dirty="0" smtClean="0"/>
              <a:t> </a:t>
            </a:r>
            <a:r>
              <a:rPr lang="en-US" dirty="0"/>
              <a:t>Record a voicemail message that </a:t>
            </a:r>
            <a:r>
              <a:rPr lang="en-US" b="1" dirty="0" err="1"/>
              <a:t>PhoneBurner</a:t>
            </a:r>
            <a:r>
              <a:rPr lang="en-US" b="1" dirty="0"/>
              <a:t>® will leave for you when reaching an answering machine</a:t>
            </a:r>
            <a:r>
              <a:rPr lang="en-US" dirty="0"/>
              <a:t>. </a:t>
            </a:r>
            <a:r>
              <a:rPr lang="en-US" dirty="0" smtClean="0"/>
              <a:t/>
            </a:r>
            <a:br>
              <a:rPr lang="en-US" dirty="0" smtClean="0"/>
            </a:br>
            <a:endParaRPr lang="en-US" dirty="0" smtClean="0"/>
          </a:p>
          <a:p>
            <a:pPr lvl="1"/>
            <a:r>
              <a:rPr lang="en-US" dirty="0" smtClean="0"/>
              <a:t>You </a:t>
            </a:r>
            <a:r>
              <a:rPr lang="en-US" dirty="0"/>
              <a:t>can record several different messages and choose the one you want when beginning a session.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124200"/>
            <a:ext cx="2632638"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423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25"/>
            <a:ext cx="8229600" cy="742101"/>
          </a:xfrm>
        </p:spPr>
        <p:txBody>
          <a:bodyPr>
            <a:normAutofit fontScale="90000"/>
          </a:bodyPr>
          <a:lstStyle/>
          <a:p>
            <a:r>
              <a:rPr lang="en-US" dirty="0" smtClean="0"/>
              <a:t>Call 3 Times / Year</a:t>
            </a:r>
            <a:br>
              <a:rPr lang="en-US" dirty="0" smtClean="0"/>
            </a:br>
            <a:r>
              <a:rPr lang="en-US" sz="3600" dirty="0"/>
              <a:t>(Voice Mail Script 70% of the time)</a:t>
            </a:r>
          </a:p>
        </p:txBody>
      </p:sp>
      <p:sp>
        <p:nvSpPr>
          <p:cNvPr id="3" name="Content Placeholder 2"/>
          <p:cNvSpPr>
            <a:spLocks noGrp="1"/>
          </p:cNvSpPr>
          <p:nvPr>
            <p:ph idx="1"/>
          </p:nvPr>
        </p:nvSpPr>
        <p:spPr>
          <a:xfrm>
            <a:off x="621107" y="1288143"/>
            <a:ext cx="8229600" cy="5222455"/>
          </a:xfrm>
        </p:spPr>
        <p:txBody>
          <a:bodyPr>
            <a:normAutofit fontScale="85000" lnSpcReduction="20000"/>
          </a:bodyPr>
          <a:lstStyle/>
          <a:p>
            <a:pPr marL="0" indent="0">
              <a:buNone/>
            </a:pPr>
            <a:r>
              <a:rPr lang="en-US" dirty="0" smtClean="0"/>
              <a:t>“Hey this is &lt;insert name&gt; from &lt;insert company&gt;.  I helped you with buying / selling your home in the past.  I just wanted to give you a quick thanks for letting me help out.  If you ever have any real estate or mortgage questions, or would like to report on home prices in your neighborhood please give me a buzz. By the way, I was just looking at some home values in your area and I think you will be pleased with what I have to show you. The best number to reach me at is &lt;insert phone number&gt;.  Hope all is well, and hope to talk to you soon. Oh, also, if you have any friends or family members that could use some honest help, just give me a call about that too, I would be honored to help out.  I’ll talk to you when you call back.  Bye.”</a:t>
            </a:r>
          </a:p>
          <a:p>
            <a:endParaRPr lang="en-US" dirty="0" smtClean="0"/>
          </a:p>
        </p:txBody>
      </p:sp>
    </p:spTree>
    <p:extLst>
      <p:ext uri="{BB962C8B-B14F-4D97-AF65-F5344CB8AC3E}">
        <p14:creationId xmlns:p14="http://schemas.microsoft.com/office/powerpoint/2010/main" val="31587956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a:xfrm>
            <a:off x="27495" y="1905000"/>
            <a:ext cx="4547712" cy="1143000"/>
          </a:xfrm>
        </p:spPr>
        <p:txBody>
          <a:bodyPr/>
          <a:lstStyle/>
          <a:p>
            <a:pPr eaLnBrk="1" hangingPunct="1"/>
            <a:r>
              <a:rPr lang="en-US" dirty="0">
                <a:latin typeface="Calibri" charset="0"/>
              </a:rPr>
              <a:t>Freedom Caller</a:t>
            </a:r>
            <a:br>
              <a:rPr lang="en-US" dirty="0">
                <a:latin typeface="Calibri" charset="0"/>
              </a:rPr>
            </a:br>
            <a:r>
              <a:rPr lang="en-US" sz="2000" dirty="0" smtClean="0">
                <a:latin typeface="Calibri" charset="0"/>
              </a:rPr>
              <a:t>(calling your database for </a:t>
            </a:r>
            <a:r>
              <a:rPr lang="en-US" sz="2000" dirty="0">
                <a:latin typeface="Calibri" charset="0"/>
              </a:rPr>
              <a:t>you)</a:t>
            </a:r>
          </a:p>
        </p:txBody>
      </p:sp>
      <p:pic>
        <p:nvPicPr>
          <p:cNvPr id="290819" name="Picture 3" descr="Freedom Cal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7803" y="0"/>
            <a:ext cx="386619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2392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25"/>
            <a:ext cx="8229600" cy="742101"/>
          </a:xfrm>
        </p:spPr>
        <p:txBody>
          <a:bodyPr>
            <a:normAutofit fontScale="90000"/>
          </a:bodyPr>
          <a:lstStyle/>
          <a:p>
            <a:r>
              <a:rPr lang="en-US" dirty="0" smtClean="0"/>
              <a:t>Call 3 Times / Year</a:t>
            </a:r>
            <a:br>
              <a:rPr lang="en-US" dirty="0" smtClean="0"/>
            </a:br>
            <a:r>
              <a:rPr lang="en-US" sz="3600" dirty="0"/>
              <a:t>(Live </a:t>
            </a:r>
            <a:r>
              <a:rPr lang="en-US" sz="3600" dirty="0" smtClean="0"/>
              <a:t>Answer If Calls Made By Your Assistant)</a:t>
            </a:r>
            <a:endParaRPr lang="en-US" sz="3600" dirty="0"/>
          </a:p>
        </p:txBody>
      </p:sp>
      <p:sp>
        <p:nvSpPr>
          <p:cNvPr id="3" name="Content Placeholder 2"/>
          <p:cNvSpPr>
            <a:spLocks noGrp="1"/>
          </p:cNvSpPr>
          <p:nvPr>
            <p:ph idx="1"/>
          </p:nvPr>
        </p:nvSpPr>
        <p:spPr>
          <a:xfrm>
            <a:off x="609600" y="1600200"/>
            <a:ext cx="8229600" cy="4655457"/>
          </a:xfrm>
        </p:spPr>
        <p:txBody>
          <a:bodyPr>
            <a:normAutofit fontScale="70000" lnSpcReduction="20000"/>
          </a:bodyPr>
          <a:lstStyle/>
          <a:p>
            <a:pPr marL="0" indent="0">
              <a:buNone/>
            </a:pPr>
            <a:r>
              <a:rPr lang="en-US" dirty="0" smtClean="0"/>
              <a:t>“Hey this is &lt;insert callers name&gt;.  &lt;insert agent’s name &amp; company&gt; wanted me to give you a call.  She helped you with buying / selling your home in the past, and she just wanted me to give you a quick thanks for letting her help out.  How are you guys doing?  &lt;pause for answer and give an appropriate response&gt;  If you ever have any real estate or mortgage questions, &lt;insert agent’s name&gt; wanted me to tell you to please give her a buzz.  If you will grab a pen, I’ll give you her number.  &lt;give time for them to get a pen&gt;  The best number to reach her at is &lt;insert phone number&gt;.  Hope all is well, and hope to talk to you soon. Oh, also, &lt;insert agent’s name&gt; wanted me to ask if  you have any friends or family members that are looking to buy, sell, or refinance a home and could use some honest help? &lt;pause for answer&gt;.  Can we count on you to give &lt;agent’s name&gt; a call when you do? She would be honored to help out.  She’ll talk to you when you call back.  Bye.”</a:t>
            </a:r>
          </a:p>
          <a:p>
            <a:endParaRPr lang="en-US" dirty="0" smtClean="0"/>
          </a:p>
        </p:txBody>
      </p:sp>
    </p:spTree>
    <p:extLst>
      <p:ext uri="{BB962C8B-B14F-4D97-AF65-F5344CB8AC3E}">
        <p14:creationId xmlns:p14="http://schemas.microsoft.com/office/powerpoint/2010/main" val="28020587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5440"/>
          </a:xfrm>
        </p:spPr>
        <p:txBody>
          <a:bodyPr>
            <a:normAutofit fontScale="90000"/>
          </a:bodyPr>
          <a:lstStyle/>
          <a:p>
            <a:r>
              <a:rPr lang="en-US" dirty="0" smtClean="0"/>
              <a:t>What About People That You Haven’t Spoken To In A Few Years……</a:t>
            </a:r>
            <a:endParaRPr lang="en-US" dirty="0"/>
          </a:p>
        </p:txBody>
      </p:sp>
      <p:sp>
        <p:nvSpPr>
          <p:cNvPr id="3" name="Content Placeholder 2"/>
          <p:cNvSpPr>
            <a:spLocks noGrp="1"/>
          </p:cNvSpPr>
          <p:nvPr>
            <p:ph idx="1"/>
          </p:nvPr>
        </p:nvSpPr>
        <p:spPr>
          <a:xfrm>
            <a:off x="457200" y="2155790"/>
            <a:ext cx="8229600" cy="3970374"/>
          </a:xfrm>
        </p:spPr>
        <p:txBody>
          <a:bodyPr/>
          <a:lstStyle/>
          <a:p>
            <a:pPr marL="0" indent="0">
              <a:buNone/>
            </a:pPr>
            <a:r>
              <a:rPr lang="en-US" dirty="0" smtClean="0"/>
              <a:t>People think about you a whole lot less than you think they do.  Just call them!!</a:t>
            </a:r>
            <a:endParaRPr lang="en-US" dirty="0"/>
          </a:p>
        </p:txBody>
      </p:sp>
    </p:spTree>
    <p:extLst>
      <p:ext uri="{BB962C8B-B14F-4D97-AF65-F5344CB8AC3E}">
        <p14:creationId xmlns:p14="http://schemas.microsoft.com/office/powerpoint/2010/main" val="7748452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Scripts for Calling FSBOs</a:t>
            </a:r>
            <a:br>
              <a:rPr lang="en-US" dirty="0" smtClean="0"/>
            </a:br>
            <a:r>
              <a:rPr lang="en-US" dirty="0" smtClean="0"/>
              <a:t>(If Voicemail)</a:t>
            </a:r>
            <a:endParaRPr lang="en-US" dirty="0"/>
          </a:p>
        </p:txBody>
      </p:sp>
      <p:sp>
        <p:nvSpPr>
          <p:cNvPr id="3" name="Content Placeholder 2"/>
          <p:cNvSpPr>
            <a:spLocks noGrp="1"/>
          </p:cNvSpPr>
          <p:nvPr>
            <p:ph idx="1"/>
          </p:nvPr>
        </p:nvSpPr>
        <p:spPr>
          <a:xfrm>
            <a:off x="457200" y="2438400"/>
            <a:ext cx="8229600" cy="3687763"/>
          </a:xfrm>
        </p:spPr>
        <p:txBody>
          <a:bodyPr>
            <a:normAutofit/>
          </a:bodyPr>
          <a:lstStyle/>
          <a:p>
            <a:pPr marL="0" indent="0">
              <a:buNone/>
            </a:pPr>
            <a:r>
              <a:rPr lang="en-US" dirty="0" smtClean="0"/>
              <a:t>“Hi </a:t>
            </a:r>
            <a:r>
              <a:rPr lang="en-US" dirty="0"/>
              <a:t>.. I saw you have a home for sale &amp; I had a couple of questions... please call me at ....</a:t>
            </a:r>
            <a:r>
              <a:rPr lang="en-US" dirty="0" smtClean="0"/>
              <a:t>.”</a:t>
            </a:r>
          </a:p>
        </p:txBody>
      </p:sp>
    </p:spTree>
    <p:extLst>
      <p:ext uri="{BB962C8B-B14F-4D97-AF65-F5344CB8AC3E}">
        <p14:creationId xmlns:p14="http://schemas.microsoft.com/office/powerpoint/2010/main" val="103048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Scripts for Calling FSBOs</a:t>
            </a:r>
            <a:br>
              <a:rPr lang="en-US" dirty="0" smtClean="0"/>
            </a:br>
            <a:r>
              <a:rPr lang="en-US" dirty="0" smtClean="0"/>
              <a:t>(If live)</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marL="0" indent="0">
              <a:buNone/>
            </a:pPr>
            <a:r>
              <a:rPr lang="en-US" dirty="0" smtClean="0"/>
              <a:t>“….tell </a:t>
            </a:r>
            <a:r>
              <a:rPr lang="en-US" dirty="0"/>
              <a:t>me about your house... that sounds great.. I'd love to see it... when can I come by?'</a:t>
            </a:r>
            <a:endParaRPr lang="en-US" dirty="0" smtClean="0"/>
          </a:p>
        </p:txBody>
      </p:sp>
    </p:spTree>
    <p:extLst>
      <p:ext uri="{BB962C8B-B14F-4D97-AF65-F5344CB8AC3E}">
        <p14:creationId xmlns:p14="http://schemas.microsoft.com/office/powerpoint/2010/main" val="163535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3" y="443346"/>
            <a:ext cx="8937015" cy="588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5181600" y="2362200"/>
            <a:ext cx="3657600" cy="1371600"/>
          </a:xfrm>
          <a:solidFill>
            <a:schemeClr val="bg1"/>
          </a:solidFill>
        </p:spPr>
        <p:txBody>
          <a:bodyPr>
            <a:normAutofit fontScale="90000"/>
          </a:bodyPr>
          <a:lstStyle/>
          <a:p>
            <a:r>
              <a:rPr lang="en-US" dirty="0" smtClean="0"/>
              <a:t>How to Burn Up the Phones</a:t>
            </a:r>
            <a:endParaRPr lang="en-US" dirty="0"/>
          </a:p>
        </p:txBody>
      </p:sp>
      <p:sp>
        <p:nvSpPr>
          <p:cNvPr id="4" name="TextBox 3"/>
          <p:cNvSpPr txBox="1"/>
          <p:nvPr/>
        </p:nvSpPr>
        <p:spPr>
          <a:xfrm>
            <a:off x="5867400" y="3581400"/>
            <a:ext cx="2590800" cy="2554545"/>
          </a:xfrm>
          <a:prstGeom prst="rect">
            <a:avLst/>
          </a:prstGeom>
          <a:solidFill>
            <a:schemeClr val="bg1"/>
          </a:solidFill>
        </p:spPr>
        <p:txBody>
          <a:bodyPr wrap="square" rtlCol="0">
            <a:spAutoFit/>
          </a:bodyPr>
          <a:lstStyle/>
          <a:p>
            <a:pPr algn="ctr"/>
            <a:r>
              <a:rPr lang="en-US" sz="4000" dirty="0" smtClean="0">
                <a:latin typeface="+mj-lt"/>
              </a:rPr>
              <a:t>and Make More Meaningful Calls</a:t>
            </a:r>
            <a:endParaRPr lang="en-US" sz="4000" dirty="0">
              <a:latin typeface="+mj-lt"/>
            </a:endParaRPr>
          </a:p>
        </p:txBody>
      </p:sp>
    </p:spTree>
    <p:extLst>
      <p:ext uri="{BB962C8B-B14F-4D97-AF65-F5344CB8AC3E}">
        <p14:creationId xmlns:p14="http://schemas.microsoft.com/office/powerpoint/2010/main" val="4390843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5" name="Content Placeholder 4"/>
          <p:cNvSpPr>
            <a:spLocks noGrp="1"/>
          </p:cNvSpPr>
          <p:nvPr>
            <p:ph idx="1"/>
          </p:nvPr>
        </p:nvSpPr>
        <p:spPr/>
        <p:txBody>
          <a:bodyPr/>
          <a:lstStyle/>
          <a:p>
            <a:r>
              <a:rPr lang="en-US" dirty="0" smtClean="0"/>
              <a:t>Choose all the contacts you want to call.</a:t>
            </a:r>
          </a:p>
          <a:p>
            <a:pPr lvl="1"/>
            <a:r>
              <a:rPr lang="en-US" b="1" dirty="0"/>
              <a:t>Pick as few as 1 - or as many as 500 - contacts</a:t>
            </a:r>
            <a:r>
              <a:rPr lang="en-US" dirty="0"/>
              <a:t> from your built-in Contact Manager. </a:t>
            </a:r>
            <a:endParaRPr lang="en-US" dirty="0" smtClean="0"/>
          </a:p>
          <a:p>
            <a:pPr lvl="1"/>
            <a:r>
              <a:rPr lang="en-US" dirty="0" smtClean="0"/>
              <a:t>If </a:t>
            </a:r>
            <a:r>
              <a:rPr lang="en-US" dirty="0"/>
              <a:t>you only want to call people from a certain area code or zip code </a:t>
            </a:r>
            <a:r>
              <a:rPr lang="en-US" dirty="0" err="1"/>
              <a:t>PhoneBurner</a:t>
            </a:r>
            <a:r>
              <a:rPr lang="en-US" dirty="0"/>
              <a:t>® lets you do that.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102" y="4400550"/>
            <a:ext cx="267652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0026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5" name="Content Placeholder 4"/>
          <p:cNvSpPr>
            <a:spLocks noGrp="1"/>
          </p:cNvSpPr>
          <p:nvPr>
            <p:ph idx="1"/>
          </p:nvPr>
        </p:nvSpPr>
        <p:spPr/>
        <p:txBody>
          <a:bodyPr/>
          <a:lstStyle/>
          <a:p>
            <a:r>
              <a:rPr lang="en-US" dirty="0" smtClean="0"/>
              <a:t>Start your auto-dial session.</a:t>
            </a:r>
          </a:p>
          <a:p>
            <a:pPr lvl="1"/>
            <a:r>
              <a:rPr lang="en-US" dirty="0"/>
              <a:t>It's as </a:t>
            </a:r>
            <a:r>
              <a:rPr lang="en-US" b="1" dirty="0"/>
              <a:t>simple</a:t>
            </a:r>
            <a:r>
              <a:rPr lang="en-US" dirty="0"/>
              <a:t> as picking up your phone, dialing into </a:t>
            </a:r>
            <a:r>
              <a:rPr lang="en-US" dirty="0" err="1"/>
              <a:t>PhoneBurner</a:t>
            </a:r>
            <a:r>
              <a:rPr lang="en-US" dirty="0"/>
              <a:t>®, and </a:t>
            </a:r>
            <a:r>
              <a:rPr lang="en-US" b="1" dirty="0"/>
              <a:t>clicking a button</a:t>
            </a:r>
            <a:r>
              <a:rPr lang="en-US" dirty="0"/>
              <a:t>. </a:t>
            </a:r>
            <a:endParaRPr lang="en-US" dirty="0" smtClean="0"/>
          </a:p>
          <a:p>
            <a:pPr lvl="1"/>
            <a:r>
              <a:rPr lang="en-US" dirty="0" smtClean="0"/>
              <a:t>You're </a:t>
            </a:r>
            <a:r>
              <a:rPr lang="en-US" dirty="0"/>
              <a:t>ready to start calling Contacts at a rate of about one per minute!</a:t>
            </a: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216111"/>
            <a:ext cx="37909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602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You’re Probably Wondering…</a:t>
            </a:r>
            <a:endParaRPr lang="en-US" dirty="0"/>
          </a:p>
        </p:txBody>
      </p:sp>
      <p:sp>
        <p:nvSpPr>
          <p:cNvPr id="6" name="Content Placeholder 5"/>
          <p:cNvSpPr>
            <a:spLocks noGrp="1"/>
          </p:cNvSpPr>
          <p:nvPr>
            <p:ph idx="1"/>
          </p:nvPr>
        </p:nvSpPr>
        <p:spPr>
          <a:xfrm>
            <a:off x="457200" y="1600200"/>
            <a:ext cx="8229600" cy="4800600"/>
          </a:xfrm>
        </p:spPr>
        <p:txBody>
          <a:bodyPr>
            <a:normAutofit fontScale="85000" lnSpcReduction="20000"/>
          </a:bodyPr>
          <a:lstStyle/>
          <a:p>
            <a:r>
              <a:rPr lang="en-US" dirty="0" smtClean="0"/>
              <a:t>When my contact answers, will there be a pause before they hear me speak?</a:t>
            </a:r>
          </a:p>
          <a:p>
            <a:pPr lvl="1"/>
            <a:r>
              <a:rPr lang="en-US" dirty="0"/>
              <a:t>No! </a:t>
            </a:r>
            <a:r>
              <a:rPr lang="en-US" dirty="0" smtClean="0"/>
              <a:t>With this </a:t>
            </a:r>
            <a:r>
              <a:rPr lang="en-US" dirty="0"/>
              <a:t>state-of-the-art dialing technology, there is no pause after your Contact answers before you begin speaking like on those antiquated dialers. Your Contact will never know you are utilizing a dialing application to contact them</a:t>
            </a:r>
            <a:r>
              <a:rPr lang="en-US" dirty="0" smtClean="0"/>
              <a:t>.</a:t>
            </a:r>
          </a:p>
          <a:p>
            <a:pPr marL="457200" lvl="1" indent="0">
              <a:buNone/>
            </a:pPr>
            <a:endParaRPr lang="en-US" dirty="0" smtClean="0"/>
          </a:p>
          <a:p>
            <a:r>
              <a:rPr lang="en-US" dirty="0" smtClean="0"/>
              <a:t>What do I need to use </a:t>
            </a:r>
            <a:r>
              <a:rPr lang="en-US" dirty="0" err="1" smtClean="0"/>
              <a:t>PhoneBurner</a:t>
            </a:r>
            <a:r>
              <a:rPr lang="en-US" dirty="0" smtClean="0"/>
              <a:t>?</a:t>
            </a:r>
          </a:p>
          <a:p>
            <a:pPr lvl="1"/>
            <a:r>
              <a:rPr lang="en-US" dirty="0" smtClean="0"/>
              <a:t>A computer (PC or Mac)</a:t>
            </a:r>
          </a:p>
          <a:p>
            <a:pPr lvl="1"/>
            <a:r>
              <a:rPr lang="en-US" dirty="0" smtClean="0"/>
              <a:t>Internet Connection (DSL/Cable or faster)</a:t>
            </a:r>
          </a:p>
          <a:p>
            <a:pPr lvl="1"/>
            <a:r>
              <a:rPr lang="en-US" dirty="0" smtClean="0"/>
              <a:t>Credit Card (for billing)</a:t>
            </a:r>
          </a:p>
          <a:p>
            <a:pPr lvl="1"/>
            <a:r>
              <a:rPr lang="en-US" dirty="0" smtClean="0"/>
              <a:t>Phone (Regular landline, cell phone or VOIP)</a:t>
            </a:r>
            <a:endParaRPr lang="en-US" dirty="0"/>
          </a:p>
        </p:txBody>
      </p:sp>
    </p:spTree>
    <p:extLst>
      <p:ext uri="{BB962C8B-B14F-4D97-AF65-F5344CB8AC3E}">
        <p14:creationId xmlns:p14="http://schemas.microsoft.com/office/powerpoint/2010/main" val="21378230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You’re Probably Wondering…</a:t>
            </a:r>
            <a:endParaRPr lang="en-US" dirty="0"/>
          </a:p>
        </p:txBody>
      </p:sp>
      <p:sp>
        <p:nvSpPr>
          <p:cNvPr id="6" name="Content Placeholder 5"/>
          <p:cNvSpPr>
            <a:spLocks noGrp="1"/>
          </p:cNvSpPr>
          <p:nvPr>
            <p:ph idx="1"/>
          </p:nvPr>
        </p:nvSpPr>
        <p:spPr>
          <a:xfrm>
            <a:off x="457200" y="1600200"/>
            <a:ext cx="8229600" cy="4800600"/>
          </a:xfrm>
        </p:spPr>
        <p:txBody>
          <a:bodyPr>
            <a:normAutofit fontScale="70000" lnSpcReduction="20000"/>
          </a:bodyPr>
          <a:lstStyle/>
          <a:p>
            <a:r>
              <a:rPr lang="en-US" dirty="0" smtClean="0"/>
              <a:t>Are there long distance charges?</a:t>
            </a:r>
          </a:p>
          <a:p>
            <a:pPr lvl="1"/>
            <a:r>
              <a:rPr lang="en-US" dirty="0" smtClean="0"/>
              <a:t>Only for dialing into </a:t>
            </a:r>
            <a:r>
              <a:rPr lang="en-US" dirty="0" err="1" smtClean="0"/>
              <a:t>PhoneBurner</a:t>
            </a:r>
            <a:r>
              <a:rPr lang="en-US" dirty="0" smtClean="0"/>
              <a:t>.  There are no long distance charges for calls made to clients.</a:t>
            </a:r>
          </a:p>
          <a:p>
            <a:pPr lvl="1"/>
            <a:endParaRPr lang="en-US" dirty="0" smtClean="0"/>
          </a:p>
          <a:p>
            <a:r>
              <a:rPr lang="en-US" dirty="0" smtClean="0"/>
              <a:t>Where can you use </a:t>
            </a:r>
            <a:r>
              <a:rPr lang="en-US" dirty="0" err="1" smtClean="0"/>
              <a:t>PhoneBurner</a:t>
            </a:r>
            <a:r>
              <a:rPr lang="en-US" dirty="0" smtClean="0"/>
              <a:t>?</a:t>
            </a:r>
          </a:p>
          <a:p>
            <a:pPr lvl="1"/>
            <a:r>
              <a:rPr lang="en-US" dirty="0" smtClean="0"/>
              <a:t>Anywhere!  If you can get online and on the phone at the same time, you can use it anywhere in the world.</a:t>
            </a:r>
          </a:p>
          <a:p>
            <a:pPr lvl="1"/>
            <a:endParaRPr lang="en-US" dirty="0" smtClean="0"/>
          </a:p>
          <a:p>
            <a:r>
              <a:rPr lang="en-US" dirty="0" smtClean="0"/>
              <a:t>Does </a:t>
            </a:r>
            <a:r>
              <a:rPr lang="en-US" dirty="0" err="1" smtClean="0"/>
              <a:t>PhoneBurner</a:t>
            </a:r>
            <a:r>
              <a:rPr lang="en-US" dirty="0" smtClean="0"/>
              <a:t> send emails?</a:t>
            </a:r>
          </a:p>
          <a:p>
            <a:pPr lvl="1"/>
            <a:r>
              <a:rPr lang="en-US" dirty="0" smtClean="0"/>
              <a:t>Yes, it sends one follow up email per call, per contact.  It is NOT an </a:t>
            </a:r>
            <a:r>
              <a:rPr lang="en-US" dirty="0" err="1" smtClean="0"/>
              <a:t>autoresponder</a:t>
            </a:r>
            <a:r>
              <a:rPr lang="en-US" dirty="0" smtClean="0"/>
              <a:t> system.</a:t>
            </a:r>
          </a:p>
          <a:p>
            <a:pPr lvl="1"/>
            <a:endParaRPr lang="en-US" dirty="0" smtClean="0"/>
          </a:p>
          <a:p>
            <a:r>
              <a:rPr lang="en-US" dirty="0" smtClean="0"/>
              <a:t>Can the email be customized?</a:t>
            </a:r>
          </a:p>
          <a:p>
            <a:pPr lvl="1"/>
            <a:r>
              <a:rPr lang="en-US" dirty="0"/>
              <a:t>Yes. You have a message library where you're allowed to enter as many custom emails as you want.</a:t>
            </a:r>
          </a:p>
        </p:txBody>
      </p:sp>
    </p:spTree>
    <p:extLst>
      <p:ext uri="{BB962C8B-B14F-4D97-AF65-F5344CB8AC3E}">
        <p14:creationId xmlns:p14="http://schemas.microsoft.com/office/powerpoint/2010/main" val="6240363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Script For Email When A Voice Mail Has Been Posted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“Subject:  Just left you a message</a:t>
            </a:r>
            <a:br>
              <a:rPr lang="en-US" dirty="0" smtClean="0"/>
            </a:br>
            <a:r>
              <a:rPr lang="en-US" dirty="0" smtClean="0"/>
              <a:t/>
            </a:r>
            <a:br>
              <a:rPr lang="en-US" dirty="0" smtClean="0"/>
            </a:br>
            <a:r>
              <a:rPr lang="en-US" dirty="0" smtClean="0"/>
              <a:t>Email Body:  Just a quick heads up.  I just called and hit your voicemail so I left you a message.</a:t>
            </a:r>
            <a:br>
              <a:rPr lang="en-US" dirty="0" smtClean="0"/>
            </a:br>
            <a:r>
              <a:rPr lang="en-US" dirty="0" smtClean="0"/>
              <a:t/>
            </a:r>
            <a:br>
              <a:rPr lang="en-US" dirty="0" smtClean="0"/>
            </a:br>
            <a:r>
              <a:rPr lang="en-US" dirty="0" smtClean="0"/>
              <a:t>I’ll talk to you when you call back.  </a:t>
            </a:r>
            <a:r>
              <a:rPr lang="en-US" dirty="0"/>
              <a:t/>
            </a:r>
            <a:br>
              <a:rPr lang="en-US" dirty="0"/>
            </a:br>
            <a:r>
              <a:rPr lang="en-US" dirty="0" smtClean="0"/>
              <a:t/>
            </a:r>
            <a:br>
              <a:rPr lang="en-US" dirty="0" smtClean="0"/>
            </a:br>
            <a:r>
              <a:rPr lang="en-US" dirty="0" smtClean="0"/>
              <a:t>Talk soon!</a:t>
            </a:r>
            <a:br>
              <a:rPr lang="en-US" dirty="0" smtClean="0"/>
            </a:br>
            <a:r>
              <a:rPr lang="en-US" dirty="0" smtClean="0"/>
              <a:t/>
            </a:r>
            <a:br>
              <a:rPr lang="en-US" dirty="0" smtClean="0"/>
            </a:br>
            <a:r>
              <a:rPr lang="en-US" dirty="0" smtClean="0"/>
              <a:t>&lt;your name&gt;</a:t>
            </a:r>
            <a:endParaRPr lang="en-US" dirty="0"/>
          </a:p>
        </p:txBody>
      </p:sp>
    </p:spTree>
    <p:extLst>
      <p:ext uri="{BB962C8B-B14F-4D97-AF65-F5344CB8AC3E}">
        <p14:creationId xmlns:p14="http://schemas.microsoft.com/office/powerpoint/2010/main" val="2033671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19200"/>
            <a:ext cx="8229600" cy="4525963"/>
          </a:xfrm>
        </p:spPr>
        <p:txBody>
          <a:bodyPr>
            <a:normAutofit lnSpcReduction="10000"/>
          </a:bodyPr>
          <a:lstStyle/>
          <a:p>
            <a:pPr marL="0" indent="0">
              <a:buNone/>
            </a:pPr>
            <a:r>
              <a:rPr lang="en-US" dirty="0" smtClean="0"/>
              <a:t>Using phone burner you can average about 1 minute per person in your database.</a:t>
            </a:r>
          </a:p>
          <a:p>
            <a:pPr marL="0" indent="0">
              <a:buNone/>
            </a:pPr>
            <a:endParaRPr lang="en-US" dirty="0"/>
          </a:p>
          <a:p>
            <a:pPr marL="0" indent="0">
              <a:buNone/>
            </a:pPr>
            <a:r>
              <a:rPr lang="en-US" dirty="0" smtClean="0"/>
              <a:t>So a 300 person database = 300 minutes or 5 hours.</a:t>
            </a:r>
          </a:p>
          <a:p>
            <a:pPr marL="0" indent="0">
              <a:buNone/>
            </a:pPr>
            <a:endParaRPr lang="en-US" dirty="0"/>
          </a:p>
          <a:p>
            <a:pPr marL="0" indent="0">
              <a:buNone/>
            </a:pPr>
            <a:r>
              <a:rPr lang="en-US" dirty="0" smtClean="0"/>
              <a:t>In 5 hours you can do what you haven’t done in 5 years…… call your entire database and get more deals!!</a:t>
            </a:r>
            <a:endParaRPr lang="en-US" dirty="0"/>
          </a:p>
        </p:txBody>
      </p:sp>
    </p:spTree>
    <p:extLst>
      <p:ext uri="{BB962C8B-B14F-4D97-AF65-F5344CB8AC3E}">
        <p14:creationId xmlns:p14="http://schemas.microsoft.com/office/powerpoint/2010/main" val="775181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Imagine what your business would look like if you made an additional 300 calls a month, and it all took a total of about 5 hours or about 1 hour and 15 minutes a week!!!!</a:t>
            </a:r>
            <a:endParaRPr lang="en-US" dirty="0"/>
          </a:p>
        </p:txBody>
      </p:sp>
    </p:spTree>
    <p:extLst>
      <p:ext uri="{BB962C8B-B14F-4D97-AF65-F5344CB8AC3E}">
        <p14:creationId xmlns:p14="http://schemas.microsoft.com/office/powerpoint/2010/main" val="161466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1143000"/>
          </a:xfrm>
        </p:spPr>
        <p:txBody>
          <a:bodyPr/>
          <a:lstStyle/>
          <a:p>
            <a:r>
              <a:rPr lang="en-US" dirty="0" smtClean="0"/>
              <a:t>How Much Does it Cost?</a:t>
            </a:r>
            <a:endParaRPr lang="en-US" dirty="0"/>
          </a:p>
        </p:txBody>
      </p:sp>
      <p:sp>
        <p:nvSpPr>
          <p:cNvPr id="6" name="Content Placeholder 5"/>
          <p:cNvSpPr>
            <a:spLocks noGrp="1"/>
          </p:cNvSpPr>
          <p:nvPr>
            <p:ph sz="half" idx="1"/>
          </p:nvPr>
        </p:nvSpPr>
        <p:spPr>
          <a:xfrm>
            <a:off x="510886" y="1981200"/>
            <a:ext cx="4007427" cy="4525963"/>
          </a:xfrm>
        </p:spPr>
        <p:txBody>
          <a:bodyPr/>
          <a:lstStyle/>
          <a:p>
            <a:r>
              <a:rPr lang="en-US" dirty="0" smtClean="0"/>
              <a:t>7.5 Hour Package</a:t>
            </a:r>
          </a:p>
          <a:p>
            <a:pPr lvl="1"/>
            <a:r>
              <a:rPr lang="en-US" dirty="0"/>
              <a:t>7.5 hours of usage each month. </a:t>
            </a:r>
            <a:endParaRPr lang="en-US" dirty="0" smtClean="0"/>
          </a:p>
          <a:p>
            <a:pPr lvl="1"/>
            <a:r>
              <a:rPr lang="en-US" dirty="0" smtClean="0"/>
              <a:t>Automatic rollover of minutes included.</a:t>
            </a:r>
          </a:p>
          <a:p>
            <a:pPr lvl="1"/>
            <a:r>
              <a:rPr lang="en-US" dirty="0" smtClean="0"/>
              <a:t>$67.50 a month</a:t>
            </a:r>
          </a:p>
          <a:p>
            <a:pPr lvl="1"/>
            <a:r>
              <a:rPr lang="en-US" dirty="0" smtClean="0"/>
              <a:t>Can purchase extra hours without having to upgrade account</a:t>
            </a:r>
          </a:p>
        </p:txBody>
      </p:sp>
      <p:sp>
        <p:nvSpPr>
          <p:cNvPr id="7" name="Content Placeholder 6"/>
          <p:cNvSpPr>
            <a:spLocks noGrp="1"/>
          </p:cNvSpPr>
          <p:nvPr>
            <p:ph sz="half" idx="2"/>
          </p:nvPr>
        </p:nvSpPr>
        <p:spPr>
          <a:xfrm>
            <a:off x="4572000" y="1981200"/>
            <a:ext cx="4038600" cy="4525963"/>
          </a:xfrm>
        </p:spPr>
        <p:txBody>
          <a:bodyPr/>
          <a:lstStyle/>
          <a:p>
            <a:r>
              <a:rPr lang="en-US" dirty="0" smtClean="0"/>
              <a:t>Unlimited package</a:t>
            </a:r>
          </a:p>
          <a:p>
            <a:pPr lvl="1"/>
            <a:r>
              <a:rPr lang="en-US" dirty="0" smtClean="0"/>
              <a:t>Unlimited usage</a:t>
            </a:r>
          </a:p>
          <a:p>
            <a:pPr lvl="1"/>
            <a:r>
              <a:rPr lang="en-US" dirty="0" smtClean="0"/>
              <a:t>Allows for you to not worry about going over on time.</a:t>
            </a:r>
          </a:p>
          <a:p>
            <a:pPr lvl="1"/>
            <a:r>
              <a:rPr lang="en-US" dirty="0" smtClean="0"/>
              <a:t>$149 a month</a:t>
            </a:r>
          </a:p>
          <a:p>
            <a:pPr lvl="1"/>
            <a:r>
              <a:rPr lang="en-US" dirty="0" smtClean="0"/>
              <a:t>Can be downgraded at any time.</a:t>
            </a:r>
            <a:endParaRPr lang="en-US" dirty="0"/>
          </a:p>
        </p:txBody>
      </p:sp>
      <p:sp>
        <p:nvSpPr>
          <p:cNvPr id="8" name="TextBox 7"/>
          <p:cNvSpPr txBox="1"/>
          <p:nvPr/>
        </p:nvSpPr>
        <p:spPr>
          <a:xfrm>
            <a:off x="2514600" y="1219200"/>
            <a:ext cx="4114800" cy="584775"/>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200" b="1" dirty="0"/>
              <a:t>Free 7 day trial</a:t>
            </a:r>
          </a:p>
        </p:txBody>
      </p:sp>
    </p:spTree>
    <p:extLst>
      <p:ext uri="{BB962C8B-B14F-4D97-AF65-F5344CB8AC3E}">
        <p14:creationId xmlns:p14="http://schemas.microsoft.com/office/powerpoint/2010/main" val="5503488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to Sign Up</a:t>
            </a:r>
            <a:endParaRPr lang="en-US" dirty="0"/>
          </a:p>
        </p:txBody>
      </p:sp>
      <p:sp>
        <p:nvSpPr>
          <p:cNvPr id="6" name="Content Placeholder 5"/>
          <p:cNvSpPr>
            <a:spLocks noGrp="1"/>
          </p:cNvSpPr>
          <p:nvPr>
            <p:ph idx="1"/>
          </p:nvPr>
        </p:nvSpPr>
        <p:spPr/>
        <p:txBody>
          <a:bodyPr/>
          <a:lstStyle/>
          <a:p>
            <a:pPr marL="0" indent="0">
              <a:buNone/>
            </a:pPr>
            <a:r>
              <a:rPr lang="en-US" dirty="0" smtClean="0"/>
              <a:t>If you’re ready to be more productive and make more meaningful calls, then sign up at </a:t>
            </a:r>
          </a:p>
          <a:p>
            <a:pPr marL="0" indent="0">
              <a:buNone/>
            </a:pPr>
            <a:endParaRPr lang="en-US" dirty="0" smtClean="0"/>
          </a:p>
          <a:p>
            <a:pPr marL="0" indent="0" algn="ctr">
              <a:buNone/>
            </a:pPr>
            <a:r>
              <a:rPr lang="en-US" dirty="0" smtClean="0">
                <a:hlinkClick r:id="rId2"/>
              </a:rPr>
              <a:t>www.PhoneBurner.com</a:t>
            </a:r>
            <a:r>
              <a:rPr lang="en-US" dirty="0" smtClean="0"/>
              <a:t>   </a:t>
            </a:r>
            <a:br>
              <a:rPr lang="en-US" dirty="0" smtClean="0"/>
            </a:br>
            <a:r>
              <a:rPr lang="en-US" dirty="0"/>
              <a:t> for your free 7 day trial!</a:t>
            </a:r>
            <a:r>
              <a:rPr lang="en-US" dirty="0" smtClean="0"/>
              <a:t/>
            </a:r>
            <a:br>
              <a:rPr lang="en-US" dirty="0" smtClean="0"/>
            </a:br>
            <a:endParaRPr lang="en-US" dirty="0" smtClean="0"/>
          </a:p>
          <a:p>
            <a:pPr marL="0" indent="0" algn="ctr">
              <a:buNone/>
            </a:pPr>
            <a:r>
              <a:rPr lang="en-US" dirty="0" smtClean="0"/>
              <a:t>Put in “</a:t>
            </a:r>
            <a:r>
              <a:rPr lang="en-US" dirty="0" smtClean="0">
                <a:solidFill>
                  <a:srgbClr val="3366FF"/>
                </a:solidFill>
              </a:rPr>
              <a:t>freedom</a:t>
            </a:r>
            <a:r>
              <a:rPr lang="en-US" dirty="0" smtClean="0"/>
              <a:t>” for discount code</a:t>
            </a:r>
          </a:p>
        </p:txBody>
      </p:sp>
    </p:spTree>
    <p:extLst>
      <p:ext uri="{BB962C8B-B14F-4D97-AF65-F5344CB8AC3E}">
        <p14:creationId xmlns:p14="http://schemas.microsoft.com/office/powerpoint/2010/main" val="31844133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Content Placeholder 2"/>
          <p:cNvSpPr>
            <a:spLocks noGrp="1"/>
          </p:cNvSpPr>
          <p:nvPr>
            <p:ph idx="1"/>
          </p:nvPr>
        </p:nvSpPr>
        <p:spPr>
          <a:xfrm>
            <a:off x="457200" y="2189163"/>
            <a:ext cx="8229600" cy="3937000"/>
          </a:xfrm>
        </p:spPr>
        <p:txBody>
          <a:bodyPr/>
          <a:lstStyle/>
          <a:p>
            <a:pPr marL="0" indent="0" algn="ctr">
              <a:buNone/>
            </a:pPr>
            <a:r>
              <a:rPr lang="en-US" dirty="0">
                <a:latin typeface="Times New Roman" charset="0"/>
              </a:rPr>
              <a:t>We are in the “Marketing To Our Database” business, not the </a:t>
            </a:r>
            <a:r>
              <a:rPr lang="en-US" dirty="0" smtClean="0">
                <a:latin typeface="Times New Roman" charset="0"/>
              </a:rPr>
              <a:t>“Real Estate </a:t>
            </a:r>
            <a:r>
              <a:rPr lang="en-US" dirty="0">
                <a:latin typeface="Times New Roman" charset="0"/>
              </a:rPr>
              <a:t>Business”</a:t>
            </a:r>
          </a:p>
        </p:txBody>
      </p:sp>
    </p:spTree>
    <p:extLst>
      <p:ext uri="{BB962C8B-B14F-4D97-AF65-F5344CB8AC3E}">
        <p14:creationId xmlns:p14="http://schemas.microsoft.com/office/powerpoint/2010/main" val="63688121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To Your Database</a:t>
            </a:r>
            <a:endParaRPr lang="en-US" dirty="0"/>
          </a:p>
        </p:txBody>
      </p:sp>
      <p:sp>
        <p:nvSpPr>
          <p:cNvPr id="3" name="Content Placeholder 2"/>
          <p:cNvSpPr>
            <a:spLocks noGrp="1"/>
          </p:cNvSpPr>
          <p:nvPr>
            <p:ph idx="1"/>
          </p:nvPr>
        </p:nvSpPr>
        <p:spPr/>
        <p:txBody>
          <a:bodyPr/>
          <a:lstStyle/>
          <a:p>
            <a:r>
              <a:rPr lang="en-US" dirty="0" smtClean="0"/>
              <a:t>Call 3 Times / Year</a:t>
            </a:r>
          </a:p>
          <a:p>
            <a:endParaRPr lang="en-US" dirty="0"/>
          </a:p>
          <a:p>
            <a:r>
              <a:rPr lang="en-US" dirty="0" smtClean="0"/>
              <a:t>Email Automatically 1 / Week</a:t>
            </a:r>
          </a:p>
          <a:p>
            <a:endParaRPr lang="en-US" dirty="0"/>
          </a:p>
          <a:p>
            <a:r>
              <a:rPr lang="en-US" dirty="0" smtClean="0"/>
              <a:t>Snail Mail 1 / Month</a:t>
            </a:r>
            <a:endParaRPr lang="en-US" dirty="0"/>
          </a:p>
        </p:txBody>
      </p:sp>
    </p:spTree>
    <p:extLst>
      <p:ext uri="{BB962C8B-B14F-4D97-AF65-F5344CB8AC3E}">
        <p14:creationId xmlns:p14="http://schemas.microsoft.com/office/powerpoint/2010/main" val="1708945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Email Your Database Once Per Week</a:t>
            </a:r>
            <a:endParaRPr lang="en-US" dirty="0"/>
          </a:p>
        </p:txBody>
      </p:sp>
      <p:sp>
        <p:nvSpPr>
          <p:cNvPr id="3" name="Content Placeholder 2"/>
          <p:cNvSpPr>
            <a:spLocks noGrp="1"/>
          </p:cNvSpPr>
          <p:nvPr>
            <p:ph idx="1"/>
          </p:nvPr>
        </p:nvSpPr>
        <p:spPr/>
        <p:txBody>
          <a:bodyPr>
            <a:normAutofit lnSpcReduction="10000"/>
          </a:bodyPr>
          <a:lstStyle/>
          <a:p>
            <a:r>
              <a:rPr lang="en-US" dirty="0" smtClean="0"/>
              <a:t>Don’t send Real Estate info ALL the time (it’s boring)</a:t>
            </a:r>
          </a:p>
          <a:p>
            <a:pPr marL="0" indent="0">
              <a:buNone/>
            </a:pPr>
            <a:endParaRPr lang="en-US" dirty="0"/>
          </a:p>
          <a:p>
            <a:r>
              <a:rPr lang="en-US" dirty="0" smtClean="0"/>
              <a:t>Video Marketing </a:t>
            </a:r>
            <a:r>
              <a:rPr lang="en-US" sz="2200" dirty="0"/>
              <a:t>(the social lubricant)</a:t>
            </a:r>
            <a:r>
              <a:rPr lang="en-US" dirty="0" smtClean="0"/>
              <a:t/>
            </a:r>
            <a:br>
              <a:rPr lang="en-US" dirty="0" smtClean="0"/>
            </a:br>
            <a:r>
              <a:rPr lang="en-US" dirty="0" smtClean="0"/>
              <a:t>What’s happening in Tampa Bay</a:t>
            </a:r>
            <a:br>
              <a:rPr lang="en-US" dirty="0" smtClean="0"/>
            </a:br>
            <a:r>
              <a:rPr lang="en-US" dirty="0" smtClean="0"/>
              <a:t>Smartphone</a:t>
            </a:r>
            <a:br>
              <a:rPr lang="en-US" dirty="0" smtClean="0"/>
            </a:br>
            <a:r>
              <a:rPr lang="en-US" dirty="0" smtClean="0"/>
              <a:t>YouTube</a:t>
            </a:r>
            <a:br>
              <a:rPr lang="en-US" dirty="0" smtClean="0"/>
            </a:br>
            <a:r>
              <a:rPr lang="en-US" dirty="0" smtClean="0"/>
              <a:t>No editing</a:t>
            </a:r>
            <a:br>
              <a:rPr lang="en-US" dirty="0" smtClean="0"/>
            </a:br>
            <a:r>
              <a:rPr lang="en-US" dirty="0" smtClean="0"/>
              <a:t>Short call to action at the very end</a:t>
            </a:r>
            <a:endParaRPr lang="en-US" dirty="0"/>
          </a:p>
        </p:txBody>
      </p:sp>
    </p:spTree>
    <p:extLst>
      <p:ext uri="{BB962C8B-B14F-4D97-AF65-F5344CB8AC3E}">
        <p14:creationId xmlns:p14="http://schemas.microsoft.com/office/powerpoint/2010/main" val="899603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50"/>
            <a:ext cx="8229600" cy="656695"/>
          </a:xfrm>
        </p:spPr>
        <p:txBody>
          <a:bodyPr>
            <a:normAutofit fontScale="90000"/>
          </a:bodyPr>
          <a:lstStyle/>
          <a:p>
            <a:r>
              <a:rPr lang="en-US" dirty="0" smtClean="0"/>
              <a:t>Snail Mail Monthly Mailer</a:t>
            </a:r>
            <a:endParaRPr lang="en-US" dirty="0"/>
          </a:p>
        </p:txBody>
      </p:sp>
      <p:sp>
        <p:nvSpPr>
          <p:cNvPr id="3" name="Content Placeholder 2"/>
          <p:cNvSpPr>
            <a:spLocks noGrp="1"/>
          </p:cNvSpPr>
          <p:nvPr>
            <p:ph idx="1"/>
          </p:nvPr>
        </p:nvSpPr>
        <p:spPr>
          <a:xfrm>
            <a:off x="457200" y="1417638"/>
            <a:ext cx="8229600" cy="4708525"/>
          </a:xfrm>
        </p:spPr>
        <p:txBody>
          <a:bodyPr>
            <a:normAutofit fontScale="77500" lnSpcReduction="20000"/>
          </a:bodyPr>
          <a:lstStyle/>
          <a:p>
            <a:pPr marL="514345" indent="-514345">
              <a:buFont typeface="+mj-lt"/>
              <a:buAutoNum type="arabicPeriod"/>
            </a:pPr>
            <a:r>
              <a:rPr lang="en-US" dirty="0" smtClean="0"/>
              <a:t>I like you</a:t>
            </a:r>
          </a:p>
          <a:p>
            <a:pPr marL="514345" indent="-514345">
              <a:buFont typeface="+mj-lt"/>
              <a:buAutoNum type="arabicPeriod"/>
            </a:pPr>
            <a:r>
              <a:rPr lang="en-US" dirty="0" smtClean="0"/>
              <a:t>Superman letter</a:t>
            </a:r>
          </a:p>
          <a:p>
            <a:pPr marL="514345" indent="-514345">
              <a:buFont typeface="+mj-lt"/>
              <a:buAutoNum type="arabicPeriod"/>
            </a:pPr>
            <a:r>
              <a:rPr lang="en-US" dirty="0" smtClean="0"/>
              <a:t>I like you</a:t>
            </a:r>
          </a:p>
          <a:p>
            <a:pPr marL="514345" indent="-514345">
              <a:buFont typeface="+mj-lt"/>
              <a:buAutoNum type="arabicPeriod"/>
            </a:pPr>
            <a:r>
              <a:rPr lang="en-US" dirty="0" smtClean="0"/>
              <a:t>I’m a real person, just like you</a:t>
            </a:r>
          </a:p>
          <a:p>
            <a:pPr marL="514345" indent="-514345">
              <a:buFont typeface="+mj-lt"/>
              <a:buAutoNum type="arabicPeriod"/>
            </a:pPr>
            <a:r>
              <a:rPr lang="en-US" dirty="0"/>
              <a:t>I like you</a:t>
            </a:r>
          </a:p>
          <a:p>
            <a:pPr marL="514345" indent="-514345">
              <a:buFont typeface="+mj-lt"/>
              <a:buAutoNum type="arabicPeriod"/>
            </a:pPr>
            <a:r>
              <a:rPr lang="en-US" dirty="0"/>
              <a:t>Superman letter</a:t>
            </a:r>
          </a:p>
          <a:p>
            <a:pPr marL="514345" indent="-514345">
              <a:buFont typeface="+mj-lt"/>
              <a:buAutoNum type="arabicPeriod"/>
            </a:pPr>
            <a:r>
              <a:rPr lang="en-US" dirty="0"/>
              <a:t>I like you</a:t>
            </a:r>
          </a:p>
          <a:p>
            <a:pPr marL="514345" indent="-514345">
              <a:buFont typeface="+mj-lt"/>
              <a:buAutoNum type="arabicPeriod"/>
            </a:pPr>
            <a:r>
              <a:rPr lang="en-US" dirty="0"/>
              <a:t>I’m a real person, just like you</a:t>
            </a:r>
          </a:p>
          <a:p>
            <a:pPr marL="514345" indent="-514345">
              <a:buFont typeface="+mj-lt"/>
              <a:buAutoNum type="arabicPeriod"/>
            </a:pPr>
            <a:r>
              <a:rPr lang="en-US" dirty="0"/>
              <a:t>I like you</a:t>
            </a:r>
          </a:p>
          <a:p>
            <a:pPr marL="514345" indent="-514345">
              <a:buFont typeface="+mj-lt"/>
              <a:buAutoNum type="arabicPeriod"/>
            </a:pPr>
            <a:r>
              <a:rPr lang="en-US" dirty="0"/>
              <a:t>Superman letter</a:t>
            </a:r>
          </a:p>
          <a:p>
            <a:pPr marL="514345" indent="-514345">
              <a:buFont typeface="+mj-lt"/>
              <a:buAutoNum type="arabicPeriod"/>
            </a:pPr>
            <a:r>
              <a:rPr lang="en-US" dirty="0"/>
              <a:t>I like you</a:t>
            </a:r>
          </a:p>
          <a:p>
            <a:pPr marL="514345" indent="-514345">
              <a:buFont typeface="+mj-lt"/>
              <a:buAutoNum type="arabicPeriod"/>
            </a:pPr>
            <a:r>
              <a:rPr lang="en-US" dirty="0"/>
              <a:t>I’m a real person, just like you</a:t>
            </a:r>
          </a:p>
          <a:p>
            <a:pPr marL="514345" indent="-514345">
              <a:buFont typeface="+mj-lt"/>
              <a:buAutoNum type="arabicPeriod"/>
            </a:pPr>
            <a:endParaRPr lang="en-US" dirty="0"/>
          </a:p>
        </p:txBody>
      </p:sp>
    </p:spTree>
    <p:extLst>
      <p:ext uri="{BB962C8B-B14F-4D97-AF65-F5344CB8AC3E}">
        <p14:creationId xmlns:p14="http://schemas.microsoft.com/office/powerpoint/2010/main" val="9955414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t>
            </a:r>
            <a:endParaRPr lang="en-US" dirty="0"/>
          </a:p>
        </p:txBody>
      </p:sp>
      <p:sp>
        <p:nvSpPr>
          <p:cNvPr id="3" name="Content Placeholder 2"/>
          <p:cNvSpPr>
            <a:spLocks noGrp="1"/>
          </p:cNvSpPr>
          <p:nvPr>
            <p:ph idx="1"/>
          </p:nvPr>
        </p:nvSpPr>
        <p:spPr/>
        <p:txBody>
          <a:bodyPr/>
          <a:lstStyle/>
          <a:p>
            <a:pPr marL="0" indent="0">
              <a:buNone/>
            </a:pPr>
            <a:r>
              <a:rPr lang="en-US" dirty="0" smtClean="0"/>
              <a:t>There are no attorneys here…..</a:t>
            </a:r>
          </a:p>
          <a:p>
            <a:pPr marL="0" indent="0">
              <a:buNone/>
            </a:pPr>
            <a:endParaRPr lang="en-US" dirty="0"/>
          </a:p>
          <a:p>
            <a:pPr marL="0" indent="0">
              <a:buNone/>
            </a:pPr>
            <a:r>
              <a:rPr lang="en-US" dirty="0" smtClean="0"/>
              <a:t>…. we shot them all….</a:t>
            </a:r>
            <a:endParaRPr lang="en-US" dirty="0"/>
          </a:p>
        </p:txBody>
      </p:sp>
    </p:spTree>
    <p:extLst>
      <p:ext uri="{BB962C8B-B14F-4D97-AF65-F5344CB8AC3E}">
        <p14:creationId xmlns:p14="http://schemas.microsoft.com/office/powerpoint/2010/main" val="210400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pPr marL="0" indent="0" algn="ctr">
              <a:buNone/>
            </a:pPr>
            <a:r>
              <a:rPr lang="en-US" sz="4000" dirty="0"/>
              <a:t>Did you know that as much as </a:t>
            </a:r>
            <a:r>
              <a:rPr lang="en-US" sz="4000" b="1" dirty="0"/>
              <a:t>70% of the time you spend on the phone is wasted time</a:t>
            </a:r>
            <a:r>
              <a:rPr lang="en-US" sz="4000" b="1" dirty="0" smtClean="0"/>
              <a:t>?</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357" y="2826327"/>
            <a:ext cx="4514850"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06002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Would You Like to…</a:t>
            </a:r>
            <a:endParaRPr lang="en-US" dirty="0"/>
          </a:p>
        </p:txBody>
      </p:sp>
      <p:sp>
        <p:nvSpPr>
          <p:cNvPr id="3" name="Content Placeholder 2"/>
          <p:cNvSpPr>
            <a:spLocks noGrp="1"/>
          </p:cNvSpPr>
          <p:nvPr>
            <p:ph idx="1"/>
          </p:nvPr>
        </p:nvSpPr>
        <p:spPr>
          <a:xfrm>
            <a:off x="457200" y="1143000"/>
            <a:ext cx="8229600" cy="5257800"/>
          </a:xfrm>
        </p:spPr>
        <p:txBody>
          <a:bodyPr>
            <a:noAutofit/>
          </a:bodyPr>
          <a:lstStyle/>
          <a:p>
            <a:r>
              <a:rPr lang="en-US" sz="2800" dirty="0" smtClean="0"/>
              <a:t>Stop wasting phone time?</a:t>
            </a:r>
          </a:p>
          <a:p>
            <a:pPr lvl="1"/>
            <a:r>
              <a:rPr lang="en-US" sz="2200" dirty="0" smtClean="0"/>
              <a:t>Answering machines, busy signals and disconnected numbers steal away your most valuable commodity – time</a:t>
            </a:r>
          </a:p>
          <a:p>
            <a:r>
              <a:rPr lang="en-US" sz="2800" dirty="0" smtClean="0"/>
              <a:t>Have increased contact rates?</a:t>
            </a:r>
          </a:p>
          <a:p>
            <a:pPr lvl="1"/>
            <a:r>
              <a:rPr lang="en-US" sz="2200" dirty="0" err="1" smtClean="0"/>
              <a:t>PhoneBurner</a:t>
            </a:r>
            <a:r>
              <a:rPr lang="en-US" sz="2200" dirty="0"/>
              <a:t> </a:t>
            </a:r>
            <a:r>
              <a:rPr lang="en-US" sz="2200" dirty="0" smtClean="0"/>
              <a:t>can </a:t>
            </a:r>
            <a:r>
              <a:rPr lang="en-US" sz="2200" dirty="0"/>
              <a:t>triple your dials, triple the number of voicemails left and quadruple the number live answers reached</a:t>
            </a:r>
            <a:r>
              <a:rPr lang="en-US" sz="2200" dirty="0" smtClean="0"/>
              <a:t>.</a:t>
            </a:r>
          </a:p>
          <a:p>
            <a:r>
              <a:rPr lang="en-US" sz="2800" dirty="0" smtClean="0"/>
              <a:t>Be more productive?</a:t>
            </a:r>
          </a:p>
          <a:p>
            <a:pPr lvl="1"/>
            <a:r>
              <a:rPr lang="en-US" sz="2200" dirty="0" err="1" smtClean="0"/>
              <a:t>PhoneBurner</a:t>
            </a:r>
            <a:r>
              <a:rPr lang="en-US" sz="2200" dirty="0" smtClean="0"/>
              <a:t> </a:t>
            </a:r>
            <a:r>
              <a:rPr lang="en-US" sz="2200" dirty="0"/>
              <a:t>auto dials your contacts, leaves voicemail messages, sends follow-up emails and makes notes for you</a:t>
            </a:r>
            <a:r>
              <a:rPr lang="en-US" sz="2200" dirty="0" smtClean="0"/>
              <a:t>.</a:t>
            </a:r>
          </a:p>
          <a:p>
            <a:r>
              <a:rPr lang="en-US" sz="2800" dirty="0"/>
              <a:t>Feel refreshed and focused?</a:t>
            </a:r>
          </a:p>
          <a:p>
            <a:pPr lvl="1"/>
            <a:r>
              <a:rPr lang="en-US" sz="2000" dirty="0"/>
              <a:t> </a:t>
            </a:r>
            <a:r>
              <a:rPr lang="en-US" sz="2200" dirty="0" err="1"/>
              <a:t>PhoneBurner</a:t>
            </a:r>
            <a:r>
              <a:rPr lang="en-US" sz="2200" dirty="0"/>
              <a:t> can handle the menial, monotonous tasks so you can focus on making connections with your prospects that answer live!</a:t>
            </a:r>
          </a:p>
          <a:p>
            <a:endParaRPr lang="en-US" sz="2400" dirty="0" smtClean="0"/>
          </a:p>
        </p:txBody>
      </p:sp>
    </p:spTree>
    <p:extLst>
      <p:ext uri="{BB962C8B-B14F-4D97-AF65-F5344CB8AC3E}">
        <p14:creationId xmlns:p14="http://schemas.microsoft.com/office/powerpoint/2010/main" val="4222580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2257</TotalTime>
  <Words>1291</Words>
  <Application>Microsoft Macintosh PowerPoint</Application>
  <PresentationFormat>On-screen Show (4:3)</PresentationFormat>
  <Paragraphs>123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PhoneBurner &amp; Scripts For Real Estate Agents</vt:lpstr>
      <vt:lpstr>How to Burn Up the Phones</vt:lpstr>
      <vt:lpstr>PowerPoint Presentation</vt:lpstr>
      <vt:lpstr>Marketing To Your Database</vt:lpstr>
      <vt:lpstr>Email Your Database Once Per Week</vt:lpstr>
      <vt:lpstr>Snail Mail Monthly Mailer</vt:lpstr>
      <vt:lpstr>Housekeeping…. </vt:lpstr>
      <vt:lpstr>PowerPoint Presentation</vt:lpstr>
      <vt:lpstr>Would You Like to…</vt:lpstr>
      <vt:lpstr>Overview Of How It Works</vt:lpstr>
      <vt:lpstr>100% Cloud Based</vt:lpstr>
      <vt:lpstr>How it Works</vt:lpstr>
      <vt:lpstr>How it Works</vt:lpstr>
      <vt:lpstr>Call 3 Times / Year (Voice Mail Script 70% of the time)</vt:lpstr>
      <vt:lpstr>Freedom Caller (calling your database for you)</vt:lpstr>
      <vt:lpstr>Call 3 Times / Year (Live Answer If Calls Made By Your Assistant)</vt:lpstr>
      <vt:lpstr>What About People That You Haven’t Spoken To In A Few Years……</vt:lpstr>
      <vt:lpstr>Scripts for Calling FSBOs (If Voicemail)</vt:lpstr>
      <vt:lpstr>Scripts for Calling FSBOs (If live)</vt:lpstr>
      <vt:lpstr>How it Works</vt:lpstr>
      <vt:lpstr>How it Works</vt:lpstr>
      <vt:lpstr>You’re Probably Wondering…</vt:lpstr>
      <vt:lpstr>You’re Probably Wondering…</vt:lpstr>
      <vt:lpstr>Script For Email When A Voice Mail Has Been Posted</vt:lpstr>
      <vt:lpstr>PowerPoint Presentation</vt:lpstr>
      <vt:lpstr>PowerPoint Presentation</vt:lpstr>
      <vt:lpstr>How Much Does it Cost?</vt:lpstr>
      <vt:lpstr>How to Sign Up</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Burn Up the Phones and Make More Meaningful Calls</dc:title>
  <dc:subject/>
  <dc:creator>KarenLaptop</dc:creator>
  <cp:keywords/>
  <dc:description/>
  <cp:lastModifiedBy>Carl White</cp:lastModifiedBy>
  <cp:revision>41</cp:revision>
  <cp:lastPrinted>2014-01-07T16:43:11Z</cp:lastPrinted>
  <dcterms:created xsi:type="dcterms:W3CDTF">2013-05-07T20:27:51Z</dcterms:created>
  <dcterms:modified xsi:type="dcterms:W3CDTF">2014-01-07T16:43:31Z</dcterms:modified>
  <cp:category/>
</cp:coreProperties>
</file>