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0"/>
  </p:notesMasterIdLst>
  <p:sldIdLst>
    <p:sldId id="257" r:id="rId2"/>
    <p:sldId id="258" r:id="rId3"/>
    <p:sldId id="261" r:id="rId4"/>
    <p:sldId id="260" r:id="rId5"/>
    <p:sldId id="262" r:id="rId6"/>
    <p:sldId id="293" r:id="rId7"/>
    <p:sldId id="265" r:id="rId8"/>
    <p:sldId id="267" r:id="rId9"/>
    <p:sldId id="263" r:id="rId10"/>
    <p:sldId id="283" r:id="rId11"/>
    <p:sldId id="269" r:id="rId12"/>
    <p:sldId id="271" r:id="rId13"/>
    <p:sldId id="322" r:id="rId14"/>
    <p:sldId id="325" r:id="rId15"/>
    <p:sldId id="272" r:id="rId16"/>
    <p:sldId id="326" r:id="rId17"/>
    <p:sldId id="274" r:id="rId18"/>
    <p:sldId id="32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37"/>
  </p:normalViewPr>
  <p:slideViewPr>
    <p:cSldViewPr>
      <p:cViewPr varScale="1">
        <p:scale>
          <a:sx n="103" d="100"/>
          <a:sy n="103" d="100"/>
        </p:scale>
        <p:origin x="896" y="1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427127-7327-2E4F-B66A-76016EAD8323}" type="datetimeFigureOut">
              <a:rPr lang="en-US" smtClean="0"/>
              <a:t>9/13/23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B7383-0831-7549-975F-0AD4AE74F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42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1599B-4C42-2856-DE9A-8EABBA7BF2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89E1ED-2BBA-A5BA-ED57-769A09E92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70BDA-BFD4-3EA6-BC57-62A2478C8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33421-D6A7-834E-80A7-BBDF76103A4C}" type="datetime1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D7A98-57E9-B540-BA03-3579692AE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©The Marketing Animals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078BDF-7175-F403-F31C-6E648AD15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41BB-C65F-4EA7-8597-C3FCFC16A3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38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56B88-867E-A845-9CA9-569A68C59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B8968E-6FF9-6DE9-475B-FCA19620CF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61753-A581-10E4-52AF-BC088AAC6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8BE4F-ADFA-0F48-AFD5-6151E40450E5}" type="datetime1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3EA44-073C-1275-58DB-E3D54B65E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©The Marketing Animals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562B4-3AC1-775E-7933-69BCF103F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41BB-C65F-4EA7-8597-C3FCFC16A3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568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CBF01F-1BC8-A6CC-B20C-829C3AFB71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02D50C-C693-39B2-0EE6-5762979BEC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59F4D-67D5-B1EA-F295-E2EF330A6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A7A8D-762C-ED49-837A-4549A26A7616}" type="datetime1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049E2-CE77-429B-2F10-DC8AC23E3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©The Marketing Animals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98F2F8-F66C-8ECD-0280-252D65813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41BB-C65F-4EA7-8597-C3FCFC16A3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032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6FD62-A1F4-B460-974E-9193D936F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E6B74-DFD1-3740-850F-A55CACC8A1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6433F1-9A2D-8CDF-C8BA-B488A8077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E8E7-CEE0-C040-9847-09FEE55A3782}" type="datetime1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17CA4-7DF0-6512-36C4-BE59DA317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©The Marketing Animals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38764-079F-7CFF-1516-5454804D1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41BB-C65F-4EA7-8597-C3FCFC16A3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92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91DD9-4BB9-8F7F-3AA8-FACD2ACEE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6247DA-3506-4D09-91F2-445897838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11B8C-CF34-8163-3B95-3D29B5005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AD82-8DD4-AD45-8B85-21E689AAFC7F}" type="datetime1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7BF769-5DFB-6A7F-FDC3-76E509C67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©The Marketing Animals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857A81-ABF3-6138-841D-6B8F8C815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41BB-C65F-4EA7-8597-C3FCFC16A3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946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AC871-65B0-3203-2203-97DC7E93C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673AD-A460-8F96-91D6-40CA28DF3F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316FAE-DCC7-B1CD-E4C5-87589C295A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2C7856-88F0-9E56-D0B2-12B0537B2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28DDE-67F7-7C4B-851F-713AE6EA5254}" type="datetime1">
              <a:rPr lang="en-US" smtClean="0"/>
              <a:t>9/13/23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FFABA0-FB08-610E-3C73-82B22E1E9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©The Marketing Animals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B918D9-400F-E323-1F37-4668BAD61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41BB-C65F-4EA7-8597-C3FCFC16A3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41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DC356-B1FD-8913-0193-07F81FB5A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39DD1D-C65F-8C21-9EAD-6C92BB439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D2C0A3-DD66-0119-BB3B-9D5529B255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CF4833-C9B4-3ACD-2268-C25064ED6A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BA291E-4A22-9D45-5920-333A96B601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BD6384-9ACF-B9BF-8F01-E90F952F2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C8D5D-2D7C-F44B-85F0-5D62D9260250}" type="datetime1">
              <a:rPr lang="en-US" smtClean="0"/>
              <a:t>9/13/23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FC35DA-BA74-896F-4456-EB75D9BBB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©The Marketing Animals 2023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6A618C-63F5-85BC-863D-CC6CB511F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41BB-C65F-4EA7-8597-C3FCFC16A3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4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28ACE-C515-AD33-F987-2D5AC36BF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261C00-334F-A2F1-6192-3161CD6CE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CAD67-098F-F540-9DDA-5D8429E63981}" type="datetime1">
              <a:rPr lang="en-US" smtClean="0"/>
              <a:t>9/13/23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734B59-5332-9F75-E3BE-63A9F8728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©The Marketing Animals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0A221B-7833-2F22-8465-738FFF119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41BB-C65F-4EA7-8597-C3FCFC16A3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880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1F91D3-FB4C-0F02-3880-158341077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08084-F6B5-DD4F-B0B0-579707081BA6}" type="datetime1">
              <a:rPr lang="en-US" smtClean="0"/>
              <a:t>9/13/23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929981-09E8-649F-2C9F-463DECDB3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©The Marketing Animals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AEBFD4-E284-9C3C-14C8-20F5F8BBB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41BB-C65F-4EA7-8597-C3FCFC16A3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898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BEBA4-D20F-D3C0-2514-06573F848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565EC-DD78-F32B-6944-6288EB0ED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A9E1DC-363C-F472-AF6C-7D425B171C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0FA667-60F5-E93E-4F08-C215737A7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D8AB-106E-4849-88BF-74CC5D9A9A34}" type="datetime1">
              <a:rPr lang="en-US" smtClean="0"/>
              <a:t>9/13/23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4AD78D-DB9F-69EA-3C36-283249537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©The Marketing Animals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8784DC-4E7E-05BD-8482-DDACF43E9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41BB-C65F-4EA7-8597-C3FCFC16A3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12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BBDAE-083F-1865-BD35-BAD6F7B14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E57B6A-5B91-CA81-3BF3-73A0270081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395D9F-E9C5-FB09-1CA4-A081B7E7BB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E09E67-1B9A-8BEE-FF01-FAC2A1BEC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19F1-F371-284C-8DF8-65530EDC14BA}" type="datetime1">
              <a:rPr lang="en-US" smtClean="0"/>
              <a:t>9/13/23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0A49FF-4F6D-FD09-F2AD-9DEDE9C12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©The Marketing Animals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3E7883-566A-E3B3-2C43-FEDB60649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41BB-C65F-4EA7-8597-C3FCFC16A3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92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76C2A7-D54D-0B02-5EA5-FC2E23672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2B8298-F2AD-35AA-EB3D-2C5F4A98F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55587-FC09-9B1C-1D72-95D7AF3142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DB877-EDBB-D646-889E-B7060ACDA91C}" type="datetime1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C5325-8D34-6B25-6CA5-24CD729C34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©The Marketing Animals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83548-AFF8-986B-AE65-3D8D307C74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041BB-C65F-4EA7-8597-C3FCFC16A3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303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D35AE2F-5E3A-49D9-8DE1-8A333BA40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2ABF2D-694D-40D0-6408-3FB67A3DE5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4383" r="-1" b="1640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+mn-lt"/>
              </a:rPr>
              <a:t>Video Marketing On Steroids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98072727-1E1A-4B8C-8839-AAB69FA2E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9EB4626-023C-436D-9F57-9EB460809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902700 h 5416094"/>
              <a:gd name="connsiteX1" fmla="*/ 902700 w 10515600"/>
              <a:gd name="connsiteY1" fmla="*/ 0 h 5416094"/>
              <a:gd name="connsiteX2" fmla="*/ 1746919 w 10515600"/>
              <a:gd name="connsiteY2" fmla="*/ 0 h 5416094"/>
              <a:gd name="connsiteX3" fmla="*/ 2329833 w 10515600"/>
              <a:gd name="connsiteY3" fmla="*/ 0 h 5416094"/>
              <a:gd name="connsiteX4" fmla="*/ 2825644 w 10515600"/>
              <a:gd name="connsiteY4" fmla="*/ 0 h 5416094"/>
              <a:gd name="connsiteX5" fmla="*/ 3582762 w 10515600"/>
              <a:gd name="connsiteY5" fmla="*/ 0 h 5416094"/>
              <a:gd name="connsiteX6" fmla="*/ 4165675 w 10515600"/>
              <a:gd name="connsiteY6" fmla="*/ 0 h 5416094"/>
              <a:gd name="connsiteX7" fmla="*/ 5009894 w 10515600"/>
              <a:gd name="connsiteY7" fmla="*/ 0 h 5416094"/>
              <a:gd name="connsiteX8" fmla="*/ 5505706 w 10515600"/>
              <a:gd name="connsiteY8" fmla="*/ 0 h 5416094"/>
              <a:gd name="connsiteX9" fmla="*/ 6349925 w 10515600"/>
              <a:gd name="connsiteY9" fmla="*/ 0 h 5416094"/>
              <a:gd name="connsiteX10" fmla="*/ 6758634 w 10515600"/>
              <a:gd name="connsiteY10" fmla="*/ 0 h 5416094"/>
              <a:gd name="connsiteX11" fmla="*/ 7428650 w 10515600"/>
              <a:gd name="connsiteY11" fmla="*/ 0 h 5416094"/>
              <a:gd name="connsiteX12" fmla="*/ 8098665 w 10515600"/>
              <a:gd name="connsiteY12" fmla="*/ 0 h 5416094"/>
              <a:gd name="connsiteX13" fmla="*/ 8681579 w 10515600"/>
              <a:gd name="connsiteY13" fmla="*/ 0 h 5416094"/>
              <a:gd name="connsiteX14" fmla="*/ 9612900 w 10515600"/>
              <a:gd name="connsiteY14" fmla="*/ 0 h 5416094"/>
              <a:gd name="connsiteX15" fmla="*/ 10515600 w 10515600"/>
              <a:gd name="connsiteY15" fmla="*/ 902700 h 5416094"/>
              <a:gd name="connsiteX16" fmla="*/ 10515600 w 10515600"/>
              <a:gd name="connsiteY16" fmla="*/ 1504482 h 5416094"/>
              <a:gd name="connsiteX17" fmla="*/ 10515600 w 10515600"/>
              <a:gd name="connsiteY17" fmla="*/ 2178479 h 5416094"/>
              <a:gd name="connsiteX18" fmla="*/ 10515600 w 10515600"/>
              <a:gd name="connsiteY18" fmla="*/ 2780261 h 5416094"/>
              <a:gd name="connsiteX19" fmla="*/ 10515600 w 10515600"/>
              <a:gd name="connsiteY19" fmla="*/ 3273722 h 5416094"/>
              <a:gd name="connsiteX20" fmla="*/ 10515600 w 10515600"/>
              <a:gd name="connsiteY20" fmla="*/ 3803291 h 5416094"/>
              <a:gd name="connsiteX21" fmla="*/ 10515600 w 10515600"/>
              <a:gd name="connsiteY21" fmla="*/ 4513394 h 5416094"/>
              <a:gd name="connsiteX22" fmla="*/ 9612900 w 10515600"/>
              <a:gd name="connsiteY22" fmla="*/ 5416094 h 5416094"/>
              <a:gd name="connsiteX23" fmla="*/ 9117089 w 10515600"/>
              <a:gd name="connsiteY23" fmla="*/ 5416094 h 5416094"/>
              <a:gd name="connsiteX24" fmla="*/ 8708379 w 10515600"/>
              <a:gd name="connsiteY24" fmla="*/ 5416094 h 5416094"/>
              <a:gd name="connsiteX25" fmla="*/ 8299670 w 10515600"/>
              <a:gd name="connsiteY25" fmla="*/ 5416094 h 5416094"/>
              <a:gd name="connsiteX26" fmla="*/ 7629654 w 10515600"/>
              <a:gd name="connsiteY26" fmla="*/ 5416094 h 5416094"/>
              <a:gd name="connsiteX27" fmla="*/ 7133843 w 10515600"/>
              <a:gd name="connsiteY27" fmla="*/ 5416094 h 5416094"/>
              <a:gd name="connsiteX28" fmla="*/ 6376726 w 10515600"/>
              <a:gd name="connsiteY28" fmla="*/ 5416094 h 5416094"/>
              <a:gd name="connsiteX29" fmla="*/ 5880914 w 10515600"/>
              <a:gd name="connsiteY29" fmla="*/ 5416094 h 5416094"/>
              <a:gd name="connsiteX30" fmla="*/ 5123797 w 10515600"/>
              <a:gd name="connsiteY30" fmla="*/ 5416094 h 5416094"/>
              <a:gd name="connsiteX31" fmla="*/ 4715088 w 10515600"/>
              <a:gd name="connsiteY31" fmla="*/ 5416094 h 5416094"/>
              <a:gd name="connsiteX32" fmla="*/ 3957970 w 10515600"/>
              <a:gd name="connsiteY32" fmla="*/ 5416094 h 5416094"/>
              <a:gd name="connsiteX33" fmla="*/ 3462159 w 10515600"/>
              <a:gd name="connsiteY33" fmla="*/ 5416094 h 5416094"/>
              <a:gd name="connsiteX34" fmla="*/ 3053449 w 10515600"/>
              <a:gd name="connsiteY34" fmla="*/ 5416094 h 5416094"/>
              <a:gd name="connsiteX35" fmla="*/ 2557638 w 10515600"/>
              <a:gd name="connsiteY35" fmla="*/ 5416094 h 5416094"/>
              <a:gd name="connsiteX36" fmla="*/ 1800521 w 10515600"/>
              <a:gd name="connsiteY36" fmla="*/ 5416094 h 5416094"/>
              <a:gd name="connsiteX37" fmla="*/ 902700 w 10515600"/>
              <a:gd name="connsiteY37" fmla="*/ 5416094 h 5416094"/>
              <a:gd name="connsiteX38" fmla="*/ 0 w 10515600"/>
              <a:gd name="connsiteY38" fmla="*/ 4513394 h 5416094"/>
              <a:gd name="connsiteX39" fmla="*/ 0 w 10515600"/>
              <a:gd name="connsiteY39" fmla="*/ 3911612 h 5416094"/>
              <a:gd name="connsiteX40" fmla="*/ 0 w 10515600"/>
              <a:gd name="connsiteY40" fmla="*/ 3309829 h 5416094"/>
              <a:gd name="connsiteX41" fmla="*/ 0 w 10515600"/>
              <a:gd name="connsiteY41" fmla="*/ 2780261 h 5416094"/>
              <a:gd name="connsiteX42" fmla="*/ 0 w 10515600"/>
              <a:gd name="connsiteY42" fmla="*/ 2106265 h 5416094"/>
              <a:gd name="connsiteX43" fmla="*/ 0 w 10515600"/>
              <a:gd name="connsiteY43" fmla="*/ 1504482 h 5416094"/>
              <a:gd name="connsiteX44" fmla="*/ 0 w 10515600"/>
              <a:gd name="connsiteY44" fmla="*/ 90270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515600" h="5416094" extrusionOk="0">
                <a:moveTo>
                  <a:pt x="0" y="902700"/>
                </a:moveTo>
                <a:cubicBezTo>
                  <a:pt x="-57306" y="368805"/>
                  <a:pt x="305054" y="37193"/>
                  <a:pt x="902700" y="0"/>
                </a:cubicBezTo>
                <a:cubicBezTo>
                  <a:pt x="1280419" y="-35006"/>
                  <a:pt x="1407743" y="-35339"/>
                  <a:pt x="1746919" y="0"/>
                </a:cubicBezTo>
                <a:cubicBezTo>
                  <a:pt x="2086095" y="35339"/>
                  <a:pt x="2146539" y="-12333"/>
                  <a:pt x="2329833" y="0"/>
                </a:cubicBezTo>
                <a:cubicBezTo>
                  <a:pt x="2513127" y="12333"/>
                  <a:pt x="2706706" y="12952"/>
                  <a:pt x="2825644" y="0"/>
                </a:cubicBezTo>
                <a:cubicBezTo>
                  <a:pt x="2944582" y="-12952"/>
                  <a:pt x="3420817" y="-27100"/>
                  <a:pt x="3582762" y="0"/>
                </a:cubicBezTo>
                <a:cubicBezTo>
                  <a:pt x="3744707" y="27100"/>
                  <a:pt x="4023584" y="-9167"/>
                  <a:pt x="4165675" y="0"/>
                </a:cubicBezTo>
                <a:cubicBezTo>
                  <a:pt x="4307766" y="9167"/>
                  <a:pt x="4770188" y="27031"/>
                  <a:pt x="5009894" y="0"/>
                </a:cubicBezTo>
                <a:cubicBezTo>
                  <a:pt x="5249600" y="-27031"/>
                  <a:pt x="5349881" y="-194"/>
                  <a:pt x="5505706" y="0"/>
                </a:cubicBezTo>
                <a:cubicBezTo>
                  <a:pt x="5661531" y="194"/>
                  <a:pt x="6129254" y="-29363"/>
                  <a:pt x="6349925" y="0"/>
                </a:cubicBezTo>
                <a:cubicBezTo>
                  <a:pt x="6570596" y="29363"/>
                  <a:pt x="6581199" y="-14617"/>
                  <a:pt x="6758634" y="0"/>
                </a:cubicBezTo>
                <a:cubicBezTo>
                  <a:pt x="6936069" y="14617"/>
                  <a:pt x="7246491" y="25675"/>
                  <a:pt x="7428650" y="0"/>
                </a:cubicBezTo>
                <a:cubicBezTo>
                  <a:pt x="7610809" y="-25675"/>
                  <a:pt x="7825190" y="-17078"/>
                  <a:pt x="8098665" y="0"/>
                </a:cubicBezTo>
                <a:cubicBezTo>
                  <a:pt x="8372141" y="17078"/>
                  <a:pt x="8559625" y="-21568"/>
                  <a:pt x="8681579" y="0"/>
                </a:cubicBezTo>
                <a:cubicBezTo>
                  <a:pt x="8803533" y="21568"/>
                  <a:pt x="9307226" y="-46066"/>
                  <a:pt x="9612900" y="0"/>
                </a:cubicBezTo>
                <a:cubicBezTo>
                  <a:pt x="10119954" y="-10560"/>
                  <a:pt x="10418674" y="366684"/>
                  <a:pt x="10515600" y="902700"/>
                </a:cubicBezTo>
                <a:cubicBezTo>
                  <a:pt x="10494548" y="1140809"/>
                  <a:pt x="10524881" y="1252168"/>
                  <a:pt x="10515600" y="1504482"/>
                </a:cubicBezTo>
                <a:cubicBezTo>
                  <a:pt x="10506319" y="1756796"/>
                  <a:pt x="10494309" y="1995078"/>
                  <a:pt x="10515600" y="2178479"/>
                </a:cubicBezTo>
                <a:cubicBezTo>
                  <a:pt x="10536891" y="2361880"/>
                  <a:pt x="10522845" y="2487483"/>
                  <a:pt x="10515600" y="2780261"/>
                </a:cubicBezTo>
                <a:cubicBezTo>
                  <a:pt x="10508355" y="3073039"/>
                  <a:pt x="10533694" y="3138252"/>
                  <a:pt x="10515600" y="3273722"/>
                </a:cubicBezTo>
                <a:cubicBezTo>
                  <a:pt x="10497506" y="3409192"/>
                  <a:pt x="10514952" y="3569910"/>
                  <a:pt x="10515600" y="3803291"/>
                </a:cubicBezTo>
                <a:cubicBezTo>
                  <a:pt x="10516248" y="4036672"/>
                  <a:pt x="10499126" y="4317688"/>
                  <a:pt x="10515600" y="4513394"/>
                </a:cubicBezTo>
                <a:cubicBezTo>
                  <a:pt x="10585499" y="4997151"/>
                  <a:pt x="10115437" y="5453981"/>
                  <a:pt x="9612900" y="5416094"/>
                </a:cubicBezTo>
                <a:cubicBezTo>
                  <a:pt x="9473271" y="5418358"/>
                  <a:pt x="9316384" y="5423764"/>
                  <a:pt x="9117089" y="5416094"/>
                </a:cubicBezTo>
                <a:cubicBezTo>
                  <a:pt x="8917794" y="5408424"/>
                  <a:pt x="8902141" y="5433256"/>
                  <a:pt x="8708379" y="5416094"/>
                </a:cubicBezTo>
                <a:cubicBezTo>
                  <a:pt x="8514617" y="5398933"/>
                  <a:pt x="8454700" y="5422387"/>
                  <a:pt x="8299670" y="5416094"/>
                </a:cubicBezTo>
                <a:cubicBezTo>
                  <a:pt x="8144640" y="5409801"/>
                  <a:pt x="7907022" y="5398388"/>
                  <a:pt x="7629654" y="5416094"/>
                </a:cubicBezTo>
                <a:cubicBezTo>
                  <a:pt x="7352286" y="5433800"/>
                  <a:pt x="7244777" y="5409877"/>
                  <a:pt x="7133843" y="5416094"/>
                </a:cubicBezTo>
                <a:cubicBezTo>
                  <a:pt x="7022909" y="5422311"/>
                  <a:pt x="6748865" y="5379753"/>
                  <a:pt x="6376726" y="5416094"/>
                </a:cubicBezTo>
                <a:cubicBezTo>
                  <a:pt x="6004587" y="5452435"/>
                  <a:pt x="5991442" y="5438860"/>
                  <a:pt x="5880914" y="5416094"/>
                </a:cubicBezTo>
                <a:cubicBezTo>
                  <a:pt x="5770386" y="5393328"/>
                  <a:pt x="5294303" y="5440618"/>
                  <a:pt x="5123797" y="5416094"/>
                </a:cubicBezTo>
                <a:cubicBezTo>
                  <a:pt x="4953291" y="5391570"/>
                  <a:pt x="4828705" y="5430421"/>
                  <a:pt x="4715088" y="5416094"/>
                </a:cubicBezTo>
                <a:cubicBezTo>
                  <a:pt x="4601471" y="5401767"/>
                  <a:pt x="4227806" y="5381491"/>
                  <a:pt x="3957970" y="5416094"/>
                </a:cubicBezTo>
                <a:cubicBezTo>
                  <a:pt x="3688134" y="5450697"/>
                  <a:pt x="3670638" y="5425309"/>
                  <a:pt x="3462159" y="5416094"/>
                </a:cubicBezTo>
                <a:cubicBezTo>
                  <a:pt x="3253680" y="5406879"/>
                  <a:pt x="3167443" y="5432031"/>
                  <a:pt x="3053449" y="5416094"/>
                </a:cubicBezTo>
                <a:cubicBezTo>
                  <a:pt x="2939455" y="5400158"/>
                  <a:pt x="2701485" y="5433995"/>
                  <a:pt x="2557638" y="5416094"/>
                </a:cubicBezTo>
                <a:cubicBezTo>
                  <a:pt x="2413791" y="5398193"/>
                  <a:pt x="2168647" y="5424510"/>
                  <a:pt x="1800521" y="5416094"/>
                </a:cubicBezTo>
                <a:cubicBezTo>
                  <a:pt x="1432395" y="5407678"/>
                  <a:pt x="1261364" y="5454497"/>
                  <a:pt x="902700" y="5416094"/>
                </a:cubicBezTo>
                <a:cubicBezTo>
                  <a:pt x="519468" y="5419760"/>
                  <a:pt x="63003" y="5077223"/>
                  <a:pt x="0" y="4513394"/>
                </a:cubicBezTo>
                <a:cubicBezTo>
                  <a:pt x="-20265" y="4243495"/>
                  <a:pt x="27650" y="4053844"/>
                  <a:pt x="0" y="3911612"/>
                </a:cubicBezTo>
                <a:cubicBezTo>
                  <a:pt x="-27650" y="3769380"/>
                  <a:pt x="24988" y="3469350"/>
                  <a:pt x="0" y="3309829"/>
                </a:cubicBezTo>
                <a:cubicBezTo>
                  <a:pt x="-24988" y="3150308"/>
                  <a:pt x="-16973" y="2933511"/>
                  <a:pt x="0" y="2780261"/>
                </a:cubicBezTo>
                <a:cubicBezTo>
                  <a:pt x="16973" y="2627011"/>
                  <a:pt x="-11552" y="2315258"/>
                  <a:pt x="0" y="2106265"/>
                </a:cubicBezTo>
                <a:cubicBezTo>
                  <a:pt x="11552" y="1897272"/>
                  <a:pt x="-9167" y="1726905"/>
                  <a:pt x="0" y="1504482"/>
                </a:cubicBezTo>
                <a:cubicBezTo>
                  <a:pt x="9167" y="1282059"/>
                  <a:pt x="10972" y="1160784"/>
                  <a:pt x="0" y="902700"/>
                </a:cubicBezTo>
                <a:close/>
              </a:path>
            </a:pathLst>
          </a:custGeom>
          <a:noFill/>
          <a:ln w="47625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8AFD85-AB5E-D387-10B0-C7B838655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©The Marketing Animals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Where (Where do I record)?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  <a:p>
            <a:r>
              <a:rPr lang="en-US" sz="2800" dirty="0"/>
              <a:t>Your Office (behind the scene videos work great!)</a:t>
            </a:r>
          </a:p>
          <a:p>
            <a:r>
              <a:rPr lang="en-US" sz="2800" dirty="0"/>
              <a:t>Your Home, Yard and Garden</a:t>
            </a:r>
          </a:p>
          <a:p>
            <a:r>
              <a:rPr lang="en-US" sz="2800" dirty="0"/>
              <a:t>On Location- Restaurant, beach, </a:t>
            </a:r>
            <a:r>
              <a:rPr lang="en-US" sz="2800" dirty="0" err="1"/>
              <a:t>etc</a:t>
            </a:r>
            <a:endParaRPr lang="en-US" sz="2800" dirty="0"/>
          </a:p>
          <a:p>
            <a:r>
              <a:rPr lang="en-US" sz="2800" dirty="0"/>
              <a:t>Where in the world am I? (Local Landmark)</a:t>
            </a:r>
          </a:p>
          <a:p>
            <a:r>
              <a:rPr lang="en-US" sz="2800" dirty="0"/>
              <a:t>A Park</a:t>
            </a:r>
          </a:p>
          <a:p>
            <a:r>
              <a:rPr lang="en-US" sz="2800" dirty="0"/>
              <a:t>Title company</a:t>
            </a:r>
          </a:p>
          <a:p>
            <a:r>
              <a:rPr lang="en-US" dirty="0"/>
              <a:t>While on vacation</a:t>
            </a:r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F54C51-E86A-61F1-D9FD-887C0AB0A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©The Marketing Animals 2023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+mn-lt"/>
              </a:rPr>
              <a:t>When (When do I post them)?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Saturday is the best Email day, but you can send a video any day.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6DF875-4A15-A7CE-C821-9C6119E88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3657601"/>
            <a:ext cx="4191000" cy="2408111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05F31-CF45-F946-EBD8-CC2B7B2D2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©The Marketing Animals 2023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latin typeface="+mn-lt"/>
              </a:rPr>
              <a:t>Why (Why AM I Doing This)?</a:t>
            </a:r>
            <a:br>
              <a:rPr lang="en-US" b="1" dirty="0">
                <a:latin typeface="+mn-lt"/>
              </a:rPr>
            </a:br>
            <a:endParaRPr lang="en-US" b="1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  <a:p>
            <a:r>
              <a:rPr lang="en-US" sz="2800" dirty="0"/>
              <a:t>Forms a bond with your audience</a:t>
            </a:r>
          </a:p>
          <a:p>
            <a:r>
              <a:rPr lang="en-US" dirty="0"/>
              <a:t>Help</a:t>
            </a:r>
            <a:r>
              <a:rPr lang="en-US" sz="2800" dirty="0"/>
              <a:t>s people know who you are</a:t>
            </a:r>
          </a:p>
          <a:p>
            <a:r>
              <a:rPr lang="en-US" sz="2800" dirty="0"/>
              <a:t>Makes you a real person</a:t>
            </a:r>
          </a:p>
          <a:p>
            <a:r>
              <a:rPr lang="en-US" sz="2800" dirty="0"/>
              <a:t>Makes you a celebrity like the local weatherman</a:t>
            </a:r>
          </a:p>
          <a:p>
            <a:r>
              <a:rPr lang="en-US" dirty="0"/>
              <a:t>Gives you another avenue for communication</a:t>
            </a:r>
            <a:endParaRPr lang="en-US" sz="28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6D9168-1542-A43C-EE63-31C2F8553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©The Marketing Animals 2023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latin typeface="+mn-lt"/>
              </a:rPr>
              <a:t>Equipment/Software Needed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Cell Phone</a:t>
            </a:r>
          </a:p>
          <a:p>
            <a:r>
              <a:rPr lang="en-US" dirty="0"/>
              <a:t>Selfie Stick (or a gimble)</a:t>
            </a:r>
          </a:p>
          <a:p>
            <a:r>
              <a:rPr lang="en-US" dirty="0"/>
              <a:t>Bluetooth Mic</a:t>
            </a:r>
          </a:p>
          <a:p>
            <a:r>
              <a:rPr lang="en-US" dirty="0" err="1"/>
              <a:t>Youtube</a:t>
            </a:r>
            <a:endParaRPr lang="en-US" dirty="0"/>
          </a:p>
          <a:p>
            <a:r>
              <a:rPr lang="en-US" dirty="0"/>
              <a:t>Facebook Live</a:t>
            </a:r>
          </a:p>
          <a:p>
            <a:r>
              <a:rPr lang="en-US" dirty="0" err="1"/>
              <a:t>BombBomb</a:t>
            </a:r>
            <a:r>
              <a:rPr lang="en-US" dirty="0"/>
              <a:t> for weekly video email</a:t>
            </a:r>
          </a:p>
          <a:p>
            <a:r>
              <a:rPr lang="en-US" dirty="0" err="1"/>
              <a:t>Dubb.com</a:t>
            </a:r>
            <a:r>
              <a:rPr lang="en-US" dirty="0"/>
              <a:t> is awesome for video emails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E4E4DC-2E6B-939C-6DB3-41274E244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1980149"/>
            <a:ext cx="2728153" cy="308594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CF7901-F28D-0FB7-1CAC-066079AAA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©The Marketing Animals 2023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FF08D-0B82-C767-965A-C0C2E3CF6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746E8-817E-E629-0219-E3B9C7D41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Don’t worry about perfection</a:t>
            </a:r>
          </a:p>
          <a:p>
            <a:r>
              <a:rPr lang="en-US" dirty="0"/>
              <a:t>Make sure the sound is good (no wind noise)</a:t>
            </a:r>
          </a:p>
          <a:p>
            <a:r>
              <a:rPr lang="en-US" dirty="0"/>
              <a:t>Use a teleprompter if needed</a:t>
            </a:r>
          </a:p>
          <a:p>
            <a:r>
              <a:rPr lang="en-US" dirty="0"/>
              <a:t>Have a script or bullet points (no winging it)</a:t>
            </a:r>
          </a:p>
          <a:p>
            <a:r>
              <a:rPr lang="en-US" dirty="0"/>
              <a:t>Make sure branding is consistent</a:t>
            </a:r>
          </a:p>
          <a:p>
            <a:r>
              <a:rPr lang="en-US" dirty="0"/>
              <a:t>Come up with your own tag line</a:t>
            </a:r>
          </a:p>
          <a:p>
            <a:r>
              <a:rPr lang="en-US" dirty="0"/>
              <a:t>Stay consistent</a:t>
            </a:r>
          </a:p>
          <a:p>
            <a:r>
              <a:rPr lang="en-US" dirty="0"/>
              <a:t>Put it in your calendar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C601E0-4ABC-7572-C06B-E122C7223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©The Marketing Animals 2023</a:t>
            </a:r>
          </a:p>
        </p:txBody>
      </p:sp>
    </p:spTree>
    <p:extLst>
      <p:ext uri="{BB962C8B-B14F-4D97-AF65-F5344CB8AC3E}">
        <p14:creationId xmlns:p14="http://schemas.microsoft.com/office/powerpoint/2010/main" val="518196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latin typeface="+mn-lt"/>
              </a:rPr>
              <a:t>Social Media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Facebook personal</a:t>
            </a:r>
          </a:p>
          <a:p>
            <a:r>
              <a:rPr lang="en-US" dirty="0"/>
              <a:t>Facebook page </a:t>
            </a:r>
          </a:p>
          <a:p>
            <a:r>
              <a:rPr lang="en-US" dirty="0"/>
              <a:t>Instagram</a:t>
            </a:r>
          </a:p>
          <a:p>
            <a:r>
              <a:rPr lang="en-US" dirty="0"/>
              <a:t>LinkedIn</a:t>
            </a:r>
          </a:p>
          <a:p>
            <a:r>
              <a:rPr lang="en-US" dirty="0"/>
              <a:t>TikTok</a:t>
            </a:r>
          </a:p>
          <a:p>
            <a:r>
              <a:rPr lang="en-US" dirty="0"/>
              <a:t>YouTube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434AF5-F9D7-C67D-F013-F82F17858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0092" y="3200400"/>
            <a:ext cx="5609045" cy="295351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C3322-AD63-F2A6-C13F-CBD7C37D6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©The Marketing Animals 2023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FD95A-5BC7-729A-3A19-42199D4E1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AC389-631E-2CE2-442D-DCCC7C2FF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dirty="0" err="1"/>
              <a:t>Fiverr.com</a:t>
            </a:r>
            <a:endParaRPr lang="en-US" dirty="0"/>
          </a:p>
          <a:p>
            <a:r>
              <a:rPr lang="en-US" dirty="0"/>
              <a:t>Use a VA</a:t>
            </a:r>
          </a:p>
          <a:p>
            <a:r>
              <a:rPr lang="en-US" dirty="0"/>
              <a:t>Get a software like Descript</a:t>
            </a:r>
          </a:p>
          <a:p>
            <a:r>
              <a:rPr lang="en-US" dirty="0"/>
              <a:t>Don’t worry about it too much (You’ll get better)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B43188-5D36-87DA-DBAB-183E7C30B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©The Marketing Animals 2023</a:t>
            </a:r>
          </a:p>
        </p:txBody>
      </p:sp>
    </p:spTree>
    <p:extLst>
      <p:ext uri="{BB962C8B-B14F-4D97-AF65-F5344CB8AC3E}">
        <p14:creationId xmlns:p14="http://schemas.microsoft.com/office/powerpoint/2010/main" val="2234533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09900"/>
            <a:ext cx="10515600" cy="838200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Go into Your Past Client Database and Send 10 Personalized Video Selfies a Day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B049C2-9F5F-060C-9D94-513DFB86B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©The Marketing Animals 2023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To Do: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Send 10 Video Selfies to Database</a:t>
            </a:r>
          </a:p>
          <a:p>
            <a:r>
              <a:rPr lang="en-US" sz="3200" dirty="0"/>
              <a:t>Write out content for next 4 weeks</a:t>
            </a:r>
          </a:p>
          <a:p>
            <a:r>
              <a:rPr lang="en-US" sz="3200" dirty="0"/>
              <a:t>Schedule in Calendar</a:t>
            </a:r>
          </a:p>
          <a:p>
            <a:r>
              <a:rPr lang="en-US" sz="3200" dirty="0"/>
              <a:t>Shoot videos</a:t>
            </a:r>
          </a:p>
          <a:p>
            <a:r>
              <a:rPr lang="en-US" sz="3200" dirty="0"/>
              <a:t>Send</a:t>
            </a:r>
          </a:p>
          <a:p>
            <a:r>
              <a:rPr lang="en-US" sz="3200" dirty="0"/>
              <a:t>Get busy with all the referrals you will get </a:t>
            </a:r>
            <a:r>
              <a:rPr lang="en-US" sz="3200" dirty="0">
                <a:sym typeface="Wingdings" pitchFamily="2" charset="2"/>
              </a:rPr>
              <a:t></a:t>
            </a:r>
            <a:endParaRPr lang="en-US" sz="3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6BC5C4-DB2D-18EF-D761-40C52C747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©The Marketing Animals 2023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Video?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Instant credibility</a:t>
            </a:r>
          </a:p>
          <a:p>
            <a:r>
              <a:rPr lang="en-US" dirty="0">
                <a:latin typeface="+mj-lt"/>
              </a:rPr>
              <a:t>Instant celebrity Status</a:t>
            </a:r>
          </a:p>
          <a:p>
            <a:r>
              <a:rPr lang="en-US" dirty="0">
                <a:latin typeface="+mj-lt"/>
              </a:rPr>
              <a:t>No competition- your competition still isn’t using it effectively (less than 20%)</a:t>
            </a:r>
          </a:p>
          <a:p>
            <a:r>
              <a:rPr lang="en-US" dirty="0">
                <a:latin typeface="+mj-lt"/>
              </a:rPr>
              <a:t>People want to work with people they know, like and trust</a:t>
            </a:r>
          </a:p>
          <a:p>
            <a:r>
              <a:rPr lang="en-US" dirty="0">
                <a:latin typeface="+mj-lt"/>
              </a:rPr>
              <a:t>It’s FUN</a:t>
            </a:r>
          </a:p>
          <a:p>
            <a:r>
              <a:rPr lang="en-US" dirty="0">
                <a:latin typeface="+mj-lt"/>
              </a:rPr>
              <a:t>People don’t read as much anymore..</a:t>
            </a:r>
          </a:p>
          <a:p>
            <a:r>
              <a:rPr lang="en-US" dirty="0">
                <a:latin typeface="+mj-lt"/>
              </a:rPr>
              <a:t>People get to hear your passion and excitement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4D2E4D-26DA-23F9-51BB-4438AC295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©The Marketing Animals 2023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>
                <a:solidFill>
                  <a:srgbClr val="2A2A4B"/>
                </a:solidFill>
                <a:effectLst/>
                <a:latin typeface="var( --e-global-typography-cdaaf6a-font-family )"/>
              </a:rPr>
              <a:t>Real Estate video marketing statistics: </a:t>
            </a:r>
            <a:br>
              <a:rPr lang="en-US" b="1" i="0" dirty="0">
                <a:solidFill>
                  <a:srgbClr val="2A2A4B"/>
                </a:solidFill>
                <a:effectLst/>
                <a:latin typeface="var( --e-global-typography-cdaaf6a-font-family )"/>
              </a:rPr>
            </a:br>
            <a:endParaRPr lang="en-US" b="1" i="0" dirty="0">
              <a:solidFill>
                <a:srgbClr val="2A2A4B"/>
              </a:solidFill>
              <a:effectLst/>
              <a:latin typeface="var( --e-global-typography-cdaaf6a-font-family )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76066B6-6161-46C1-F5B4-8FCF0EAC8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735" y="1066800"/>
            <a:ext cx="10515600" cy="5654675"/>
          </a:xfrm>
        </p:spPr>
        <p:txBody>
          <a:bodyPr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F3057"/>
                </a:solidFill>
                <a:effectLst/>
                <a:latin typeface="Roboto" panose="02000000000000000000" pitchFamily="2" charset="0"/>
              </a:rPr>
              <a:t>Real estate listings that include at least one video get 400% more inquiries.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srgbClr val="0F3057"/>
                </a:solidFill>
                <a:effectLst/>
                <a:latin typeface="Roboto" panose="02000000000000000000" pitchFamily="2" charset="0"/>
              </a:rPr>
              <a:t>51% of home buyers use YouTube as their number one source of home research.</a:t>
            </a:r>
            <a:endParaRPr lang="en-US" sz="1800" b="0" i="0" dirty="0">
              <a:solidFill>
                <a:srgbClr val="0F3057"/>
              </a:solidFill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F3057"/>
                </a:solidFill>
                <a:effectLst/>
                <a:latin typeface="Roboto" panose="02000000000000000000" pitchFamily="2" charset="0"/>
              </a:rPr>
              <a:t>Century 21 increased their home sales rate by 20% after running a video campaign on social media platforms like Facebook, YouTube, and Flickr.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srgbClr val="0F3057"/>
                </a:solidFill>
                <a:effectLst/>
                <a:latin typeface="Roboto" panose="02000000000000000000" pitchFamily="2" charset="0"/>
              </a:rPr>
              <a:t>About 80% of active listing agents use drone photography and videography to market their listings.</a:t>
            </a:r>
            <a:endParaRPr lang="en-US" sz="1800" b="0" i="0" dirty="0">
              <a:solidFill>
                <a:srgbClr val="0F3057"/>
              </a:solidFill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srgbClr val="0F3057"/>
                </a:solidFill>
                <a:effectLst/>
                <a:latin typeface="Roboto" panose="02000000000000000000" pitchFamily="2" charset="0"/>
              </a:rPr>
              <a:t>44% of people are more likely to purchase something after watching a video about it.</a:t>
            </a:r>
            <a:endParaRPr lang="en-US" sz="1800" b="0" i="0" dirty="0">
              <a:solidFill>
                <a:srgbClr val="0F3057"/>
              </a:solidFill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F3057"/>
                </a:solidFill>
                <a:effectLst/>
                <a:latin typeface="Roboto" panose="02000000000000000000" pitchFamily="2" charset="0"/>
              </a:rPr>
              <a:t>Listings that leverage drone photography sell, on average, 68% faster than those without it.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srgbClr val="0F3057"/>
                </a:solidFill>
                <a:effectLst/>
                <a:latin typeface="Roboto" panose="02000000000000000000" pitchFamily="2" charset="0"/>
              </a:rPr>
              <a:t>Only 10% of recent home sellers reported that their agents effectively used video to market their property.</a:t>
            </a:r>
            <a:endParaRPr lang="en-US" sz="1800" b="0" i="0" dirty="0">
              <a:solidFill>
                <a:srgbClr val="0F3057"/>
              </a:solidFill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F3057"/>
                </a:solidFill>
                <a:effectLst/>
                <a:latin typeface="Roboto" panose="02000000000000000000" pitchFamily="2" charset="0"/>
              </a:rPr>
              <a:t>78% of real estate professionals surveyed by The Close say that video is important to standing out on social media.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srgbClr val="0F3057"/>
                </a:solidFill>
                <a:effectLst/>
                <a:latin typeface="Roboto" panose="02000000000000000000" pitchFamily="2" charset="0"/>
              </a:rPr>
              <a:t>Three out of four marketers say video has a stronger ROI than photos.</a:t>
            </a:r>
            <a:endParaRPr lang="en-US" sz="1800" b="0" i="0" dirty="0">
              <a:solidFill>
                <a:srgbClr val="0F3057"/>
              </a:solidFill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F3057"/>
                </a:solidFill>
                <a:effectLst/>
                <a:latin typeface="Roboto" panose="02000000000000000000" pitchFamily="2" charset="0"/>
              </a:rPr>
              <a:t>Facebook is the most popular (75%) social channel for marketers to post videos, followed by YouTube (70%), and Instagram (58%).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4E8FB4-28A8-F2BE-53C2-049D278BD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©The Marketing Animals 2023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Mindset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Don’t always talk business, you want them to remember you!</a:t>
            </a:r>
          </a:p>
          <a:p>
            <a:r>
              <a:rPr lang="en-US" dirty="0">
                <a:latin typeface="+mj-lt"/>
              </a:rPr>
              <a:t>Give them something to laugh at and smile</a:t>
            </a:r>
          </a:p>
          <a:p>
            <a:r>
              <a:rPr lang="en-US" dirty="0">
                <a:latin typeface="+mj-lt"/>
              </a:rPr>
              <a:t>Do not over think this</a:t>
            </a:r>
          </a:p>
          <a:p>
            <a:r>
              <a:rPr lang="en-US" dirty="0">
                <a:latin typeface="+mj-lt"/>
              </a:rPr>
              <a:t>Who cares what others think?</a:t>
            </a:r>
          </a:p>
          <a:p>
            <a:r>
              <a:rPr lang="en-US" dirty="0">
                <a:latin typeface="+mj-lt"/>
              </a:rPr>
              <a:t>Be creative, crazy and funny; be yourself!</a:t>
            </a:r>
          </a:p>
          <a:p>
            <a:r>
              <a:rPr lang="en-US" dirty="0">
                <a:latin typeface="+mj-lt"/>
              </a:rPr>
              <a:t>Use your pets, family and clients in your videos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184B0B-C99E-4BC8-6439-0A1E8B266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©The Marketing Animals 2023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Must Have in All Videos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+mj-lt"/>
              </a:rPr>
              <a:t>Interest and Desire</a:t>
            </a:r>
          </a:p>
          <a:p>
            <a:r>
              <a:rPr lang="en-US" sz="4000" dirty="0">
                <a:latin typeface="+mj-lt"/>
              </a:rPr>
              <a:t>Bonding and Trust</a:t>
            </a:r>
          </a:p>
          <a:p>
            <a:r>
              <a:rPr lang="en-US" sz="4000" dirty="0">
                <a:latin typeface="+mj-lt"/>
              </a:rPr>
              <a:t>Free Samples</a:t>
            </a:r>
          </a:p>
          <a:p>
            <a:r>
              <a:rPr lang="en-US" sz="4000" dirty="0">
                <a:latin typeface="+mj-lt"/>
              </a:rPr>
              <a:t>Call To Action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39EACA-22DF-2ACC-029E-8D9E6194F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3434256"/>
            <a:ext cx="3295650" cy="3004683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377EE-21CE-8995-6C26-B0DC0AA12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©The Marketing Animals 2023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5 W’s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3BF5329-DACB-FD04-8789-715CC0E7C7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0950" y="2312194"/>
            <a:ext cx="4610100" cy="33782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19718D-1A8C-D2B5-2BC1-F03525357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©The Marketing Animals 2023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04" y="681037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Who (</a:t>
            </a:r>
            <a:r>
              <a:rPr lang="en-US" sz="4400" b="1" dirty="0">
                <a:latin typeface="+mn-lt"/>
                <a:cs typeface="Calibri" panose="020F0502020204030204" pitchFamily="34" charset="0"/>
              </a:rPr>
              <a:t>Who Should I send a Video To?)</a:t>
            </a:r>
            <a:br>
              <a:rPr lang="en-US" sz="4400" b="1" dirty="0">
                <a:latin typeface="+mn-lt"/>
                <a:cs typeface="Calibri" panose="020F0502020204030204" pitchFamily="34" charset="0"/>
              </a:rPr>
            </a:b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Customers- Past, Present, and Future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Sphere of Influence 200+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Industry partners - Divorce Lawyers, Insurance Agents, CPA, Financial Planners, Builders etc.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Community Business- Landscape, pool, electric, plumbing, restaurants, cleaners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E538D7-5B90-9604-3359-D67A47743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©The Marketing Animals 2023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What (What do I do/say)?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sz="2800" dirty="0"/>
          </a:p>
          <a:p>
            <a:pPr lvl="1"/>
            <a:r>
              <a:rPr lang="en-US" sz="2800" dirty="0"/>
              <a:t>Be Yourself- Don’t try to be someone you’re not</a:t>
            </a:r>
          </a:p>
          <a:p>
            <a:pPr lvl="1"/>
            <a:r>
              <a:rPr lang="en-US" sz="2800" dirty="0"/>
              <a:t>Be comfortable but not shabby- what do you wear to a listing appointment?</a:t>
            </a:r>
          </a:p>
          <a:p>
            <a:pPr lvl="1"/>
            <a:r>
              <a:rPr lang="en-US" sz="2800" dirty="0"/>
              <a:t>Have a CLEAR call to action:</a:t>
            </a:r>
          </a:p>
          <a:p>
            <a:pPr marL="393192" lvl="1" indent="0">
              <a:buNone/>
            </a:pPr>
            <a:r>
              <a:rPr lang="en-US" sz="2800" dirty="0"/>
              <a:t>	-Here's what I have</a:t>
            </a:r>
          </a:p>
          <a:p>
            <a:pPr marL="393192" lvl="1" indent="0">
              <a:buNone/>
            </a:pPr>
            <a:r>
              <a:rPr lang="en-US" sz="2800" dirty="0"/>
              <a:t>	-Here's How it will benefit you</a:t>
            </a:r>
          </a:p>
          <a:p>
            <a:pPr marL="393192" lvl="1" indent="0">
              <a:buNone/>
            </a:pPr>
            <a:r>
              <a:rPr lang="en-US" sz="2800" dirty="0"/>
              <a:t>	-Here’s what you need to do next…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B4017D-6544-D1C4-1413-29EB80EFA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©The Marketing Animals 2023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Real Estate Video Content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Client Testimonials</a:t>
            </a:r>
          </a:p>
          <a:p>
            <a:r>
              <a:rPr lang="en-US" dirty="0"/>
              <a:t>Home Buying Tips</a:t>
            </a:r>
          </a:p>
          <a:p>
            <a:r>
              <a:rPr lang="en-US" dirty="0"/>
              <a:t>Home Selling Tips</a:t>
            </a:r>
          </a:p>
          <a:p>
            <a:r>
              <a:rPr lang="en-US" dirty="0"/>
              <a:t>Your Bio</a:t>
            </a:r>
          </a:p>
          <a:p>
            <a:r>
              <a:rPr lang="en-US" dirty="0"/>
              <a:t>Neighborhood Tours</a:t>
            </a:r>
          </a:p>
          <a:p>
            <a:r>
              <a:rPr lang="en-US" dirty="0"/>
              <a:t>Community Events</a:t>
            </a:r>
          </a:p>
          <a:p>
            <a:r>
              <a:rPr lang="en-US" dirty="0"/>
              <a:t>Interview Local Businesses</a:t>
            </a:r>
          </a:p>
          <a:p>
            <a:r>
              <a:rPr lang="en-US" dirty="0"/>
              <a:t>Show Me How</a:t>
            </a:r>
          </a:p>
          <a:p>
            <a:r>
              <a:rPr lang="en-US" dirty="0"/>
              <a:t>Open House Live</a:t>
            </a:r>
          </a:p>
          <a:p>
            <a:r>
              <a:rPr lang="en-US" dirty="0"/>
              <a:t>Tip of the Week</a:t>
            </a:r>
          </a:p>
          <a:p>
            <a:r>
              <a:rPr lang="en-US" dirty="0"/>
              <a:t>Motivational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7F7AA5-CE21-9060-2BAB-170585594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3302331"/>
            <a:ext cx="3581400" cy="165541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C3D440-D6FB-01C2-5293-C78015636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©The Marketing Animals 2023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5208</TotalTime>
  <Words>839</Words>
  <Application>Microsoft Macintosh PowerPoint</Application>
  <PresentationFormat>Widescreen</PresentationFormat>
  <Paragraphs>133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Roboto</vt:lpstr>
      <vt:lpstr>var( --e-global-typography-cdaaf6a-font-family )</vt:lpstr>
      <vt:lpstr>Office Theme</vt:lpstr>
      <vt:lpstr>Video Marketing On Steroids</vt:lpstr>
      <vt:lpstr>Why Video?</vt:lpstr>
      <vt:lpstr>Real Estate video marketing statistics:  </vt:lpstr>
      <vt:lpstr>Mindset</vt:lpstr>
      <vt:lpstr>Must Have in All Videos </vt:lpstr>
      <vt:lpstr>The 5 W’s</vt:lpstr>
      <vt:lpstr>Who (Who Should I send a Video To?) </vt:lpstr>
      <vt:lpstr>What (What do I do/say)?</vt:lpstr>
      <vt:lpstr>Real Estate Video Content Ideas</vt:lpstr>
      <vt:lpstr>Where (Where do I record)?</vt:lpstr>
      <vt:lpstr>When (When do I post them)?</vt:lpstr>
      <vt:lpstr>Why (Why AM I Doing This)? </vt:lpstr>
      <vt:lpstr>Equipment/Software Needed</vt:lpstr>
      <vt:lpstr>Tips</vt:lpstr>
      <vt:lpstr>Social Media </vt:lpstr>
      <vt:lpstr>Editing</vt:lpstr>
      <vt:lpstr>Go into Your Past Client Database and Send 10 Personalized Video Selfies a Day</vt:lpstr>
      <vt:lpstr>To Do:</vt:lpstr>
    </vt:vector>
  </TitlesOfParts>
  <Manager/>
  <Company>MMA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 A VA Loan Expert</dc:title>
  <dc:subject/>
  <dc:creator>Richard Smith</dc:creator>
  <cp:keywords/>
  <dc:description/>
  <cp:lastModifiedBy>Tammy Schneider</cp:lastModifiedBy>
  <cp:revision>52</cp:revision>
  <dcterms:created xsi:type="dcterms:W3CDTF">2013-02-20T19:47:43Z</dcterms:created>
  <dcterms:modified xsi:type="dcterms:W3CDTF">2023-09-13T15:15:48Z</dcterms:modified>
  <cp:category/>
</cp:coreProperties>
</file>