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9" r:id="rId2"/>
    <p:sldId id="276" r:id="rId3"/>
    <p:sldId id="273" r:id="rId4"/>
    <p:sldId id="260" r:id="rId5"/>
    <p:sldId id="277" r:id="rId6"/>
    <p:sldId id="278" r:id="rId7"/>
    <p:sldId id="281" r:id="rId8"/>
    <p:sldId id="282" r:id="rId9"/>
    <p:sldId id="283" r:id="rId10"/>
    <p:sldId id="284" r:id="rId11"/>
    <p:sldId id="285" r:id="rId12"/>
    <p:sldId id="299" r:id="rId13"/>
    <p:sldId id="301" r:id="rId14"/>
    <p:sldId id="302" r:id="rId15"/>
    <p:sldId id="300" r:id="rId16"/>
    <p:sldId id="286" r:id="rId17"/>
    <p:sldId id="287" r:id="rId18"/>
    <p:sldId id="279" r:id="rId19"/>
    <p:sldId id="288" r:id="rId20"/>
    <p:sldId id="256" r:id="rId21"/>
    <p:sldId id="275" r:id="rId22"/>
    <p:sldId id="257" r:id="rId23"/>
    <p:sldId id="258" r:id="rId24"/>
    <p:sldId id="271" r:id="rId25"/>
    <p:sldId id="259" r:id="rId26"/>
    <p:sldId id="274" r:id="rId27"/>
    <p:sldId id="261" r:id="rId28"/>
    <p:sldId id="263" r:id="rId29"/>
    <p:sldId id="272" r:id="rId30"/>
    <p:sldId id="264" r:id="rId31"/>
    <p:sldId id="270" r:id="rId32"/>
    <p:sldId id="265" r:id="rId33"/>
    <p:sldId id="262" r:id="rId34"/>
    <p:sldId id="266" r:id="rId35"/>
    <p:sldId id="267" r:id="rId36"/>
    <p:sldId id="293" r:id="rId37"/>
    <p:sldId id="298" r:id="rId38"/>
    <p:sldId id="296" r:id="rId39"/>
    <p:sldId id="297" r:id="rId40"/>
    <p:sldId id="294" r:id="rId41"/>
    <p:sldId id="295" r:id="rId42"/>
    <p:sldId id="289" r:id="rId43"/>
    <p:sldId id="290" r:id="rId44"/>
    <p:sldId id="29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83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3FDE08-18F1-4767-8A50-073D4DE07FBC}" type="datetimeFigureOut">
              <a:rPr lang="en-US" smtClean="0"/>
              <a:t>6/3/14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FAF738-384B-46CD-93FD-37185B3AF831}" type="slidenum">
              <a:rPr lang="en-US" smtClean="0"/>
              <a:t>‹#›</a:t>
            </a:fld>
            <a:endParaRPr lang="en-US" dirty="0"/>
          </a:p>
        </p:txBody>
      </p:sp>
    </p:spTree>
    <p:extLst>
      <p:ext uri="{BB962C8B-B14F-4D97-AF65-F5344CB8AC3E}">
        <p14:creationId xmlns:p14="http://schemas.microsoft.com/office/powerpoint/2010/main" val="284600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http://freeagent.adwerx.com/blog/2013/6/19/real-estate-seo-essentials-part-1-keyword-research</a:t>
            </a:r>
            <a:endParaRPr lang="en-US" dirty="0"/>
          </a:p>
        </p:txBody>
      </p:sp>
      <p:sp>
        <p:nvSpPr>
          <p:cNvPr id="4" name="Slide Number Placeholder 3"/>
          <p:cNvSpPr>
            <a:spLocks noGrp="1"/>
          </p:cNvSpPr>
          <p:nvPr>
            <p:ph type="sldNum" sz="quarter" idx="10"/>
          </p:nvPr>
        </p:nvSpPr>
        <p:spPr/>
        <p:txBody>
          <a:bodyPr/>
          <a:lstStyle/>
          <a:p>
            <a:fld id="{36FAF738-384B-46CD-93FD-37185B3AF831}" type="slidenum">
              <a:rPr lang="en-US" smtClean="0"/>
              <a:t>3</a:t>
            </a:fld>
            <a:endParaRPr lang="en-US" dirty="0"/>
          </a:p>
        </p:txBody>
      </p:sp>
    </p:spTree>
    <p:extLst>
      <p:ext uri="{BB962C8B-B14F-4D97-AF65-F5344CB8AC3E}">
        <p14:creationId xmlns:p14="http://schemas.microsoft.com/office/powerpoint/2010/main" val="403588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http://www.pinterest.com/rajqsar/meet-our-team/</a:t>
            </a:r>
            <a:endParaRPr lang="en-US" dirty="0"/>
          </a:p>
        </p:txBody>
      </p:sp>
      <p:sp>
        <p:nvSpPr>
          <p:cNvPr id="4" name="Slide Number Placeholder 3"/>
          <p:cNvSpPr>
            <a:spLocks noGrp="1"/>
          </p:cNvSpPr>
          <p:nvPr>
            <p:ph type="sldNum" sz="quarter" idx="10"/>
          </p:nvPr>
        </p:nvSpPr>
        <p:spPr/>
        <p:txBody>
          <a:bodyPr/>
          <a:lstStyle/>
          <a:p>
            <a:fld id="{36FAF738-384B-46CD-93FD-37185B3AF831}" type="slidenum">
              <a:rPr lang="en-US" smtClean="0"/>
              <a:t>20</a:t>
            </a:fld>
            <a:endParaRPr lang="en-US" dirty="0"/>
          </a:p>
        </p:txBody>
      </p:sp>
    </p:spTree>
    <p:extLst>
      <p:ext uri="{BB962C8B-B14F-4D97-AF65-F5344CB8AC3E}">
        <p14:creationId xmlns:p14="http://schemas.microsoft.com/office/powerpoint/2010/main" val="13953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http://freeagent.adwerx.com/blog/2013/7/10-pinterest-ideas-for-real-estate-agents</a:t>
            </a:r>
            <a:endParaRPr lang="en-US" dirty="0"/>
          </a:p>
        </p:txBody>
      </p:sp>
      <p:sp>
        <p:nvSpPr>
          <p:cNvPr id="4" name="Slide Number Placeholder 3"/>
          <p:cNvSpPr>
            <a:spLocks noGrp="1"/>
          </p:cNvSpPr>
          <p:nvPr>
            <p:ph type="sldNum" sz="quarter" idx="10"/>
          </p:nvPr>
        </p:nvSpPr>
        <p:spPr/>
        <p:txBody>
          <a:bodyPr/>
          <a:lstStyle/>
          <a:p>
            <a:fld id="{36FAF738-384B-46CD-93FD-37185B3AF831}" type="slidenum">
              <a:rPr lang="en-US" smtClean="0"/>
              <a:t>23</a:t>
            </a:fld>
            <a:endParaRPr lang="en-US"/>
          </a:p>
        </p:txBody>
      </p:sp>
    </p:spTree>
    <p:extLst>
      <p:ext uri="{BB962C8B-B14F-4D97-AF65-F5344CB8AC3E}">
        <p14:creationId xmlns:p14="http://schemas.microsoft.com/office/powerpoint/2010/main" val="303327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http://www.pinterest.com/denverrealty/</a:t>
            </a:r>
            <a:endParaRPr lang="en-US" dirty="0"/>
          </a:p>
        </p:txBody>
      </p:sp>
      <p:sp>
        <p:nvSpPr>
          <p:cNvPr id="4" name="Slide Number Placeholder 3"/>
          <p:cNvSpPr>
            <a:spLocks noGrp="1"/>
          </p:cNvSpPr>
          <p:nvPr>
            <p:ph type="sldNum" sz="quarter" idx="10"/>
          </p:nvPr>
        </p:nvSpPr>
        <p:spPr/>
        <p:txBody>
          <a:bodyPr/>
          <a:lstStyle/>
          <a:p>
            <a:fld id="{36FAF738-384B-46CD-93FD-37185B3AF831}" type="slidenum">
              <a:rPr lang="en-US" smtClean="0"/>
              <a:t>28</a:t>
            </a:fld>
            <a:endParaRPr lang="en-US"/>
          </a:p>
        </p:txBody>
      </p:sp>
    </p:spTree>
    <p:extLst>
      <p:ext uri="{BB962C8B-B14F-4D97-AF65-F5344CB8AC3E}">
        <p14:creationId xmlns:p14="http://schemas.microsoft.com/office/powerpoint/2010/main" val="71599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http://www.pinterest.com/search/boards/?q=real%20estate%20advice</a:t>
            </a:r>
            <a:endParaRPr lang="en-US" dirty="0"/>
          </a:p>
        </p:txBody>
      </p:sp>
      <p:sp>
        <p:nvSpPr>
          <p:cNvPr id="4" name="Slide Number Placeholder 3"/>
          <p:cNvSpPr>
            <a:spLocks noGrp="1"/>
          </p:cNvSpPr>
          <p:nvPr>
            <p:ph type="sldNum" sz="quarter" idx="10"/>
          </p:nvPr>
        </p:nvSpPr>
        <p:spPr/>
        <p:txBody>
          <a:bodyPr/>
          <a:lstStyle/>
          <a:p>
            <a:fld id="{36FAF738-384B-46CD-93FD-37185B3AF831}" type="slidenum">
              <a:rPr lang="en-US" smtClean="0"/>
              <a:t>30</a:t>
            </a:fld>
            <a:endParaRPr lang="en-US"/>
          </a:p>
        </p:txBody>
      </p:sp>
    </p:spTree>
    <p:extLst>
      <p:ext uri="{BB962C8B-B14F-4D97-AF65-F5344CB8AC3E}">
        <p14:creationId xmlns:p14="http://schemas.microsoft.com/office/powerpoint/2010/main" val="70892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http://www.pinterest.com/search/boards/?q=real%20estate%20videos</a:t>
            </a:r>
            <a:endParaRPr lang="en-US" dirty="0"/>
          </a:p>
        </p:txBody>
      </p:sp>
      <p:sp>
        <p:nvSpPr>
          <p:cNvPr id="4" name="Slide Number Placeholder 3"/>
          <p:cNvSpPr>
            <a:spLocks noGrp="1"/>
          </p:cNvSpPr>
          <p:nvPr>
            <p:ph type="sldNum" sz="quarter" idx="10"/>
          </p:nvPr>
        </p:nvSpPr>
        <p:spPr/>
        <p:txBody>
          <a:bodyPr/>
          <a:lstStyle/>
          <a:p>
            <a:fld id="{36FAF738-384B-46CD-93FD-37185B3AF831}" type="slidenum">
              <a:rPr lang="en-US" smtClean="0"/>
              <a:t>32</a:t>
            </a:fld>
            <a:endParaRPr lang="en-US"/>
          </a:p>
        </p:txBody>
      </p:sp>
    </p:spTree>
    <p:extLst>
      <p:ext uri="{BB962C8B-B14F-4D97-AF65-F5344CB8AC3E}">
        <p14:creationId xmlns:p14="http://schemas.microsoft.com/office/powerpoint/2010/main" val="223121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http://www.pinterest.com/search/boards/?q=home%20staging, http://www.pinterest.com/search/boards/?q=Real%20estate%20open%20house</a:t>
            </a:r>
            <a:endParaRPr lang="en-US" dirty="0"/>
          </a:p>
        </p:txBody>
      </p:sp>
      <p:sp>
        <p:nvSpPr>
          <p:cNvPr id="4" name="Slide Number Placeholder 3"/>
          <p:cNvSpPr>
            <a:spLocks noGrp="1"/>
          </p:cNvSpPr>
          <p:nvPr>
            <p:ph type="sldNum" sz="quarter" idx="10"/>
          </p:nvPr>
        </p:nvSpPr>
        <p:spPr/>
        <p:txBody>
          <a:bodyPr/>
          <a:lstStyle/>
          <a:p>
            <a:fld id="{36FAF738-384B-46CD-93FD-37185B3AF831}" type="slidenum">
              <a:rPr lang="en-US" smtClean="0"/>
              <a:t>34</a:t>
            </a:fld>
            <a:endParaRPr lang="en-US"/>
          </a:p>
        </p:txBody>
      </p:sp>
    </p:spTree>
    <p:extLst>
      <p:ext uri="{BB962C8B-B14F-4D97-AF65-F5344CB8AC3E}">
        <p14:creationId xmlns:p14="http://schemas.microsoft.com/office/powerpoint/2010/main" val="112219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93438-BA4C-48AB-99DA-2F5E0660C34D}" type="datetimeFigureOut">
              <a:rPr lang="en-US" smtClean="0"/>
              <a:t>6/3/14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BB91D-6421-462C-A6AC-EE719B325930}" type="slidenum">
              <a:rPr lang="en-US" smtClean="0"/>
              <a:t>‹#›</a:t>
            </a:fld>
            <a:endParaRPr lang="en-US" dirty="0"/>
          </a:p>
        </p:txBody>
      </p:sp>
    </p:spTree>
    <p:extLst>
      <p:ext uri="{BB962C8B-B14F-4D97-AF65-F5344CB8AC3E}">
        <p14:creationId xmlns:p14="http://schemas.microsoft.com/office/powerpoint/2010/main" val="35787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93438-BA4C-48AB-99DA-2F5E0660C34D}" type="datetimeFigureOut">
              <a:rPr lang="en-US" smtClean="0"/>
              <a:t>6/3/14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BB91D-6421-462C-A6AC-EE719B325930}" type="slidenum">
              <a:rPr lang="en-US" smtClean="0"/>
              <a:t>‹#›</a:t>
            </a:fld>
            <a:endParaRPr lang="en-US" dirty="0"/>
          </a:p>
        </p:txBody>
      </p:sp>
    </p:spTree>
    <p:extLst>
      <p:ext uri="{BB962C8B-B14F-4D97-AF65-F5344CB8AC3E}">
        <p14:creationId xmlns:p14="http://schemas.microsoft.com/office/powerpoint/2010/main" val="226834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93438-BA4C-48AB-99DA-2F5E0660C34D}" type="datetimeFigureOut">
              <a:rPr lang="en-US" smtClean="0"/>
              <a:t>6/3/14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BB91D-6421-462C-A6AC-EE719B325930}" type="slidenum">
              <a:rPr lang="en-US" smtClean="0"/>
              <a:t>‹#›</a:t>
            </a:fld>
            <a:endParaRPr lang="en-US" dirty="0"/>
          </a:p>
        </p:txBody>
      </p:sp>
    </p:spTree>
    <p:extLst>
      <p:ext uri="{BB962C8B-B14F-4D97-AF65-F5344CB8AC3E}">
        <p14:creationId xmlns:p14="http://schemas.microsoft.com/office/powerpoint/2010/main" val="38739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93438-BA4C-48AB-99DA-2F5E0660C34D}" type="datetimeFigureOut">
              <a:rPr lang="en-US" smtClean="0"/>
              <a:t>6/3/14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BB91D-6421-462C-A6AC-EE719B325930}" type="slidenum">
              <a:rPr lang="en-US" smtClean="0"/>
              <a:t>‹#›</a:t>
            </a:fld>
            <a:endParaRPr lang="en-US" dirty="0"/>
          </a:p>
        </p:txBody>
      </p:sp>
    </p:spTree>
    <p:extLst>
      <p:ext uri="{BB962C8B-B14F-4D97-AF65-F5344CB8AC3E}">
        <p14:creationId xmlns:p14="http://schemas.microsoft.com/office/powerpoint/2010/main" val="211918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93438-BA4C-48AB-99DA-2F5E0660C34D}" type="datetimeFigureOut">
              <a:rPr lang="en-US" smtClean="0"/>
              <a:t>6/3/14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BB91D-6421-462C-A6AC-EE719B325930}" type="slidenum">
              <a:rPr lang="en-US" smtClean="0"/>
              <a:t>‹#›</a:t>
            </a:fld>
            <a:endParaRPr lang="en-US" dirty="0"/>
          </a:p>
        </p:txBody>
      </p:sp>
    </p:spTree>
    <p:extLst>
      <p:ext uri="{BB962C8B-B14F-4D97-AF65-F5344CB8AC3E}">
        <p14:creationId xmlns:p14="http://schemas.microsoft.com/office/powerpoint/2010/main" val="17979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93438-BA4C-48AB-99DA-2F5E0660C34D}" type="datetimeFigureOut">
              <a:rPr lang="en-US" smtClean="0"/>
              <a:t>6/3/14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8BB91D-6421-462C-A6AC-EE719B325930}" type="slidenum">
              <a:rPr lang="en-US" smtClean="0"/>
              <a:t>‹#›</a:t>
            </a:fld>
            <a:endParaRPr lang="en-US" dirty="0"/>
          </a:p>
        </p:txBody>
      </p:sp>
    </p:spTree>
    <p:extLst>
      <p:ext uri="{BB962C8B-B14F-4D97-AF65-F5344CB8AC3E}">
        <p14:creationId xmlns:p14="http://schemas.microsoft.com/office/powerpoint/2010/main" val="272777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93438-BA4C-48AB-99DA-2F5E0660C34D}" type="datetimeFigureOut">
              <a:rPr lang="en-US" smtClean="0"/>
              <a:t>6/3/14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8BB91D-6421-462C-A6AC-EE719B325930}" type="slidenum">
              <a:rPr lang="en-US" smtClean="0"/>
              <a:t>‹#›</a:t>
            </a:fld>
            <a:endParaRPr lang="en-US" dirty="0"/>
          </a:p>
        </p:txBody>
      </p:sp>
    </p:spTree>
    <p:extLst>
      <p:ext uri="{BB962C8B-B14F-4D97-AF65-F5344CB8AC3E}">
        <p14:creationId xmlns:p14="http://schemas.microsoft.com/office/powerpoint/2010/main" val="245041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93438-BA4C-48AB-99DA-2F5E0660C34D}" type="datetimeFigureOut">
              <a:rPr lang="en-US" smtClean="0"/>
              <a:t>6/3/14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8BB91D-6421-462C-A6AC-EE719B325930}" type="slidenum">
              <a:rPr lang="en-US" smtClean="0"/>
              <a:t>‹#›</a:t>
            </a:fld>
            <a:endParaRPr lang="en-US" dirty="0"/>
          </a:p>
        </p:txBody>
      </p:sp>
    </p:spTree>
    <p:extLst>
      <p:ext uri="{BB962C8B-B14F-4D97-AF65-F5344CB8AC3E}">
        <p14:creationId xmlns:p14="http://schemas.microsoft.com/office/powerpoint/2010/main" val="112965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93438-BA4C-48AB-99DA-2F5E0660C34D}" type="datetimeFigureOut">
              <a:rPr lang="en-US" smtClean="0"/>
              <a:t>6/3/14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8BB91D-6421-462C-A6AC-EE719B325930}" type="slidenum">
              <a:rPr lang="en-US" smtClean="0"/>
              <a:t>‹#›</a:t>
            </a:fld>
            <a:endParaRPr lang="en-US" dirty="0"/>
          </a:p>
        </p:txBody>
      </p:sp>
    </p:spTree>
    <p:extLst>
      <p:ext uri="{BB962C8B-B14F-4D97-AF65-F5344CB8AC3E}">
        <p14:creationId xmlns:p14="http://schemas.microsoft.com/office/powerpoint/2010/main" val="52355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93438-BA4C-48AB-99DA-2F5E0660C34D}" type="datetimeFigureOut">
              <a:rPr lang="en-US" smtClean="0"/>
              <a:t>6/3/14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8BB91D-6421-462C-A6AC-EE719B325930}" type="slidenum">
              <a:rPr lang="en-US" smtClean="0"/>
              <a:t>‹#›</a:t>
            </a:fld>
            <a:endParaRPr lang="en-US" dirty="0"/>
          </a:p>
        </p:txBody>
      </p:sp>
    </p:spTree>
    <p:extLst>
      <p:ext uri="{BB962C8B-B14F-4D97-AF65-F5344CB8AC3E}">
        <p14:creationId xmlns:p14="http://schemas.microsoft.com/office/powerpoint/2010/main" val="192671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93438-BA4C-48AB-99DA-2F5E0660C34D}" type="datetimeFigureOut">
              <a:rPr lang="en-US" smtClean="0"/>
              <a:t>6/3/14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8BB91D-6421-462C-A6AC-EE719B325930}" type="slidenum">
              <a:rPr lang="en-US" smtClean="0"/>
              <a:t>‹#›</a:t>
            </a:fld>
            <a:endParaRPr lang="en-US" dirty="0"/>
          </a:p>
        </p:txBody>
      </p:sp>
    </p:spTree>
    <p:extLst>
      <p:ext uri="{BB962C8B-B14F-4D97-AF65-F5344CB8AC3E}">
        <p14:creationId xmlns:p14="http://schemas.microsoft.com/office/powerpoint/2010/main" val="253146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93438-BA4C-48AB-99DA-2F5E0660C34D}" type="datetimeFigureOut">
              <a:rPr lang="en-US" smtClean="0"/>
              <a:t>6/3/14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BB91D-6421-462C-A6AC-EE719B325930}" type="slidenum">
              <a:rPr lang="en-US" smtClean="0"/>
              <a:t>‹#›</a:t>
            </a:fld>
            <a:endParaRPr lang="en-US" dirty="0"/>
          </a:p>
        </p:txBody>
      </p:sp>
    </p:spTree>
    <p:extLst>
      <p:ext uri="{BB962C8B-B14F-4D97-AF65-F5344CB8AC3E}">
        <p14:creationId xmlns:p14="http://schemas.microsoft.com/office/powerpoint/2010/main" val="1731718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www.copyblogger.com/pinterest-201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ediabistro.com/alltwitter/social-media-user-demographics_b38095" TargetMode="External"/><Relationship Id="rId3" Type="http://schemas.openxmlformats.org/officeDocument/2006/relationships/hyperlink" Target="http://www.damemagazine.com/2013/06/24/five-reasons-single-women-are-buying-homes-twice-rate-single-me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pinterest.com/Realtors/" TargetMode="External"/><Relationship Id="rId4" Type="http://schemas.openxmlformats.org/officeDocument/2006/relationships/hyperlink" Target="http://pinterest.com/inmannews/" TargetMode="External"/><Relationship Id="rId5" Type="http://schemas.openxmlformats.org/officeDocument/2006/relationships/hyperlink" Target="http://pinterest.com/lisaarcher/" TargetMode="External"/><Relationship Id="rId6" Type="http://schemas.openxmlformats.org/officeDocument/2006/relationships/hyperlink" Target="http://pinterest.com/housingwire/" TargetMode="External"/><Relationship Id="rId7" Type="http://schemas.openxmlformats.org/officeDocument/2006/relationships/hyperlink" Target="http://pinterest.com/rismedia/" TargetMode="External"/><Relationship Id="rId8"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636" y="53340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 y="3375630"/>
            <a:ext cx="8153400" cy="523220"/>
          </a:xfrm>
          <a:prstGeom prst="rect">
            <a:avLst/>
          </a:prstGeom>
          <a:noFill/>
        </p:spPr>
        <p:txBody>
          <a:bodyPr wrap="square" rtlCol="0">
            <a:spAutoFit/>
          </a:bodyPr>
          <a:lstStyle/>
          <a:p>
            <a:pPr algn="ctr"/>
            <a:r>
              <a:rPr lang="en-US" sz="2800" b="1" dirty="0" smtClean="0"/>
              <a:t>8 Pinterest Ideas For Real Estate Agents</a:t>
            </a:r>
            <a:endParaRPr lang="en-US" sz="2800" b="1" dirty="0"/>
          </a:p>
        </p:txBody>
      </p:sp>
      <p:sp>
        <p:nvSpPr>
          <p:cNvPr id="6" name="TextBox 5"/>
          <p:cNvSpPr txBox="1"/>
          <p:nvPr/>
        </p:nvSpPr>
        <p:spPr>
          <a:xfrm>
            <a:off x="10886" y="4267200"/>
            <a:ext cx="9144000" cy="1569660"/>
          </a:xfrm>
          <a:prstGeom prst="rect">
            <a:avLst/>
          </a:prstGeom>
          <a:noFill/>
        </p:spPr>
        <p:txBody>
          <a:bodyPr wrap="square" rtlCol="0">
            <a:spAutoFit/>
          </a:bodyPr>
          <a:lstStyle/>
          <a:p>
            <a:pPr algn="ctr"/>
            <a:r>
              <a:rPr lang="en-US" sz="2400" b="1" u="sng" dirty="0"/>
              <a:t>Pinterest will do three main things for real estate agents</a:t>
            </a:r>
            <a:r>
              <a:rPr lang="en-US" sz="2400" b="1" u="sng" dirty="0" smtClean="0"/>
              <a:t>:</a:t>
            </a:r>
          </a:p>
          <a:p>
            <a:pPr marL="285750" indent="-285750" algn="ctr">
              <a:buFont typeface="Arial" panose="020B0604020202020204" pitchFamily="34" charset="0"/>
              <a:buChar char="•"/>
            </a:pPr>
            <a:r>
              <a:rPr lang="en-US" sz="2400" b="1" dirty="0" smtClean="0"/>
              <a:t>Increase </a:t>
            </a:r>
            <a:r>
              <a:rPr lang="en-US" sz="2400" b="1" dirty="0"/>
              <a:t>website </a:t>
            </a:r>
            <a:r>
              <a:rPr lang="en-US" sz="2400" b="1" dirty="0" smtClean="0"/>
              <a:t>traffic</a:t>
            </a:r>
            <a:endParaRPr lang="en-US" sz="2400" b="1" dirty="0"/>
          </a:p>
          <a:p>
            <a:pPr marL="285750" indent="-285750" algn="ctr">
              <a:buFont typeface="Arial" panose="020B0604020202020204" pitchFamily="34" charset="0"/>
              <a:buChar char="•"/>
            </a:pPr>
            <a:r>
              <a:rPr lang="en-US" sz="2400" b="1" dirty="0"/>
              <a:t>Help with search engine optimization (SEO) </a:t>
            </a:r>
            <a:endParaRPr lang="en-US" sz="2400" b="1" dirty="0" smtClean="0"/>
          </a:p>
          <a:p>
            <a:pPr marL="285750" indent="-285750" algn="ctr">
              <a:buFont typeface="Arial" panose="020B0604020202020204" pitchFamily="34" charset="0"/>
              <a:buChar char="•"/>
            </a:pPr>
            <a:r>
              <a:rPr lang="en-US" sz="2400" b="1" dirty="0" smtClean="0"/>
              <a:t>Deliver </a:t>
            </a:r>
            <a:r>
              <a:rPr lang="en-US" sz="2400" b="1" dirty="0"/>
              <a:t>a great branding experience for your buyers and sellers.</a:t>
            </a:r>
          </a:p>
        </p:txBody>
      </p:sp>
    </p:spTree>
    <p:extLst>
      <p:ext uri="{BB962C8B-B14F-4D97-AF65-F5344CB8AC3E}">
        <p14:creationId xmlns:p14="http://schemas.microsoft.com/office/powerpoint/2010/main" val="9879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426" y="89297"/>
            <a:ext cx="1147465"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1747" name="Rectangle 2"/>
          <p:cNvSpPr>
            <a:spLocks noGrp="1" noChangeArrowheads="1"/>
          </p:cNvSpPr>
          <p:nvPr>
            <p:ph type="title"/>
          </p:nvPr>
        </p:nvSpPr>
        <p:spPr>
          <a:xfrm>
            <a:off x="928687" y="-10046"/>
            <a:ext cx="7358063" cy="1714501"/>
          </a:xfrm>
        </p:spPr>
        <p:txBody>
          <a:bodyPr anchor="ctr"/>
          <a:lstStyle/>
          <a:p>
            <a:pPr eaLnBrk="1" hangingPunct="1">
              <a:defRPr/>
            </a:pPr>
            <a:r>
              <a:rPr lang="en-US" sz="4500" u="sng" dirty="0">
                <a:latin typeface="Gill Sans" charset="0"/>
                <a:ea typeface="ヒラギノ角ゴ ProN W3" charset="0"/>
                <a:cs typeface="ヒラギノ角ゴ ProN W3" charset="0"/>
              </a:rPr>
              <a:t>Setting Up Pinterest Account</a:t>
            </a:r>
          </a:p>
        </p:txBody>
      </p:sp>
      <p:sp>
        <p:nvSpPr>
          <p:cNvPr id="34819" name="Rectangle 3"/>
          <p:cNvSpPr>
            <a:spLocks/>
          </p:cNvSpPr>
          <p:nvPr/>
        </p:nvSpPr>
        <p:spPr bwMode="auto">
          <a:xfrm>
            <a:off x="1745754" y="1723340"/>
            <a:ext cx="30216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dirty="0">
                <a:solidFill>
                  <a:schemeClr val="tx1"/>
                </a:solidFill>
                <a:cs typeface="Gill Sans" charset="0"/>
              </a:rPr>
              <a:t>Create your log in and password</a:t>
            </a:r>
          </a:p>
        </p:txBody>
      </p:sp>
      <p:pic>
        <p:nvPicPr>
          <p:cNvPr id="2" name="Picture 1"/>
          <p:cNvPicPr>
            <a:picLocks noChangeAspect="1"/>
          </p:cNvPicPr>
          <p:nvPr/>
        </p:nvPicPr>
        <p:blipFill>
          <a:blip r:embed="rId3"/>
          <a:stretch>
            <a:fillRect/>
          </a:stretch>
        </p:blipFill>
        <p:spPr>
          <a:xfrm>
            <a:off x="2057400" y="2362200"/>
            <a:ext cx="5181600" cy="4000500"/>
          </a:xfrm>
          <a:prstGeom prst="rect">
            <a:avLst/>
          </a:prstGeom>
        </p:spPr>
      </p:pic>
    </p:spTree>
    <p:extLst>
      <p:ext uri="{BB962C8B-B14F-4D97-AF65-F5344CB8AC3E}">
        <p14:creationId xmlns:p14="http://schemas.microsoft.com/office/powerpoint/2010/main" val="1068440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p:cNvSpPr>
          <p:nvPr/>
        </p:nvSpPr>
        <p:spPr bwMode="auto">
          <a:xfrm>
            <a:off x="231056" y="5357813"/>
            <a:ext cx="8134945" cy="116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2500" dirty="0">
                <a:cs typeface="Gill Sans" charset="0"/>
              </a:rPr>
              <a:t>When you create your log in and password, you are asked to pick “Topics” or “Interests”. Click what would best represent your business.</a:t>
            </a:r>
          </a:p>
        </p:txBody>
      </p:sp>
      <p:pic>
        <p:nvPicPr>
          <p:cNvPr id="2" name="Picture 1"/>
          <p:cNvPicPr>
            <a:picLocks noChangeAspect="1"/>
          </p:cNvPicPr>
          <p:nvPr/>
        </p:nvPicPr>
        <p:blipFill>
          <a:blip r:embed="rId2"/>
          <a:stretch>
            <a:fillRect/>
          </a:stretch>
        </p:blipFill>
        <p:spPr>
          <a:xfrm>
            <a:off x="0" y="18997"/>
            <a:ext cx="9144000" cy="4699303"/>
          </a:xfrm>
          <a:prstGeom prst="rect">
            <a:avLst/>
          </a:prstGeom>
        </p:spPr>
      </p:pic>
    </p:spTree>
    <p:extLst>
      <p:ext uri="{BB962C8B-B14F-4D97-AF65-F5344CB8AC3E}">
        <p14:creationId xmlns:p14="http://schemas.microsoft.com/office/powerpoint/2010/main" val="45407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 Email</a:t>
            </a:r>
            <a:endParaRPr lang="en-US" dirty="0"/>
          </a:p>
        </p:txBody>
      </p:sp>
      <p:pic>
        <p:nvPicPr>
          <p:cNvPr id="4" name="Picture 3"/>
          <p:cNvPicPr>
            <a:picLocks noChangeAspect="1"/>
          </p:cNvPicPr>
          <p:nvPr/>
        </p:nvPicPr>
        <p:blipFill>
          <a:blip r:embed="rId2"/>
          <a:stretch>
            <a:fillRect/>
          </a:stretch>
        </p:blipFill>
        <p:spPr>
          <a:xfrm>
            <a:off x="0" y="2667000"/>
            <a:ext cx="9144000" cy="1288506"/>
          </a:xfrm>
          <a:prstGeom prst="rect">
            <a:avLst/>
          </a:prstGeom>
        </p:spPr>
      </p:pic>
    </p:spTree>
    <p:extLst>
      <p:ext uri="{BB962C8B-B14F-4D97-AF65-F5344CB8AC3E}">
        <p14:creationId xmlns:p14="http://schemas.microsoft.com/office/powerpoint/2010/main" val="250896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5 Boards</a:t>
            </a:r>
            <a:endParaRPr lang="en-US" dirty="0"/>
          </a:p>
        </p:txBody>
      </p:sp>
      <p:pic>
        <p:nvPicPr>
          <p:cNvPr id="4" name="Picture 3"/>
          <p:cNvPicPr>
            <a:picLocks noChangeAspect="1"/>
          </p:cNvPicPr>
          <p:nvPr/>
        </p:nvPicPr>
        <p:blipFill>
          <a:blip r:embed="rId2"/>
          <a:stretch>
            <a:fillRect/>
          </a:stretch>
        </p:blipFill>
        <p:spPr>
          <a:xfrm>
            <a:off x="0" y="1828800"/>
            <a:ext cx="9144000" cy="3606598"/>
          </a:xfrm>
          <a:prstGeom prst="rect">
            <a:avLst/>
          </a:prstGeom>
        </p:spPr>
      </p:pic>
    </p:spTree>
    <p:extLst>
      <p:ext uri="{BB962C8B-B14F-4D97-AF65-F5344CB8AC3E}">
        <p14:creationId xmlns:p14="http://schemas.microsoft.com/office/powerpoint/2010/main" val="1535008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Your Favorite</a:t>
            </a:r>
            <a:endParaRPr lang="en-US" dirty="0"/>
          </a:p>
        </p:txBody>
      </p:sp>
      <p:pic>
        <p:nvPicPr>
          <p:cNvPr id="4" name="Picture 3"/>
          <p:cNvPicPr>
            <a:picLocks noChangeAspect="1"/>
          </p:cNvPicPr>
          <p:nvPr/>
        </p:nvPicPr>
        <p:blipFill>
          <a:blip r:embed="rId2"/>
          <a:stretch>
            <a:fillRect/>
          </a:stretch>
        </p:blipFill>
        <p:spPr>
          <a:xfrm>
            <a:off x="152400" y="1371600"/>
            <a:ext cx="8839200" cy="5131239"/>
          </a:xfrm>
          <a:prstGeom prst="rect">
            <a:avLst/>
          </a:prstGeom>
        </p:spPr>
      </p:pic>
    </p:spTree>
    <p:extLst>
      <p:ext uri="{BB962C8B-B14F-4D97-AF65-F5344CB8AC3E}">
        <p14:creationId xmlns:p14="http://schemas.microsoft.com/office/powerpoint/2010/main" val="433592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2133600"/>
            <a:ext cx="8991600" cy="1143000"/>
          </a:xfrm>
        </p:spPr>
        <p:txBody>
          <a:bodyPr>
            <a:normAutofit fontScale="90000"/>
          </a:bodyPr>
          <a:lstStyle/>
          <a:p>
            <a:r>
              <a:rPr lang="en-US" dirty="0" smtClean="0"/>
              <a:t>Create your </a:t>
            </a:r>
            <a:br>
              <a:rPr lang="en-US" dirty="0" smtClean="0"/>
            </a:br>
            <a:r>
              <a:rPr lang="en-US" dirty="0" smtClean="0"/>
              <a:t>first board</a:t>
            </a:r>
            <a:endParaRPr lang="en-US" dirty="0"/>
          </a:p>
        </p:txBody>
      </p:sp>
      <p:pic>
        <p:nvPicPr>
          <p:cNvPr id="5" name="Picture 4"/>
          <p:cNvPicPr>
            <a:picLocks noChangeAspect="1"/>
          </p:cNvPicPr>
          <p:nvPr/>
        </p:nvPicPr>
        <p:blipFill>
          <a:blip r:embed="rId2"/>
          <a:stretch>
            <a:fillRect/>
          </a:stretch>
        </p:blipFill>
        <p:spPr>
          <a:xfrm>
            <a:off x="3962400" y="152400"/>
            <a:ext cx="5067300" cy="6426200"/>
          </a:xfrm>
          <a:prstGeom prst="rect">
            <a:avLst/>
          </a:prstGeom>
        </p:spPr>
      </p:pic>
    </p:spTree>
    <p:extLst>
      <p:ext uri="{BB962C8B-B14F-4D97-AF65-F5344CB8AC3E}">
        <p14:creationId xmlns:p14="http://schemas.microsoft.com/office/powerpoint/2010/main" val="29181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08" y="482203"/>
            <a:ext cx="7867055" cy="444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6866" name="Rectangle 2"/>
          <p:cNvSpPr>
            <a:spLocks/>
          </p:cNvSpPr>
          <p:nvPr/>
        </p:nvSpPr>
        <p:spPr bwMode="auto">
          <a:xfrm>
            <a:off x="260078" y="5401345"/>
            <a:ext cx="8858250"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2500" dirty="0">
                <a:cs typeface="Gill Sans" charset="0"/>
              </a:rPr>
              <a:t>Pinterest will add followers for you that you may be interested in based on the topics you selected.</a:t>
            </a:r>
          </a:p>
        </p:txBody>
      </p:sp>
    </p:spTree>
    <p:extLst>
      <p:ext uri="{BB962C8B-B14F-4D97-AF65-F5344CB8AC3E}">
        <p14:creationId xmlns:p14="http://schemas.microsoft.com/office/powerpoint/2010/main" val="201484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86" y="321469"/>
            <a:ext cx="8358188" cy="505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7890" name="Rectangle 2"/>
          <p:cNvSpPr>
            <a:spLocks/>
          </p:cNvSpPr>
          <p:nvPr/>
        </p:nvSpPr>
        <p:spPr bwMode="auto">
          <a:xfrm>
            <a:off x="0" y="5545336"/>
            <a:ext cx="9135070" cy="116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2500" dirty="0">
                <a:cs typeface="Gill Sans" charset="0"/>
              </a:rPr>
              <a:t>Now you can create your boards for you to pin to. Think of your boards as categories. Boards are used to separate different categories of content or interests </a:t>
            </a:r>
          </a:p>
        </p:txBody>
      </p:sp>
    </p:spTree>
    <p:extLst>
      <p:ext uri="{BB962C8B-B14F-4D97-AF65-F5344CB8AC3E}">
        <p14:creationId xmlns:p14="http://schemas.microsoft.com/office/powerpoint/2010/main" val="157208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Mindset Of Pinterest / Social Media</a:t>
            </a:r>
            <a:endParaRPr lang="en-US" dirty="0"/>
          </a:p>
        </p:txBody>
      </p:sp>
      <p:sp>
        <p:nvSpPr>
          <p:cNvPr id="3" name="Content Placeholder 2"/>
          <p:cNvSpPr>
            <a:spLocks noGrp="1"/>
          </p:cNvSpPr>
          <p:nvPr>
            <p:ph idx="1"/>
          </p:nvPr>
        </p:nvSpPr>
        <p:spPr/>
        <p:txBody>
          <a:bodyPr>
            <a:normAutofit fontScale="92500"/>
          </a:bodyPr>
          <a:lstStyle/>
          <a:p>
            <a:r>
              <a:rPr lang="en-US" dirty="0" smtClean="0"/>
              <a:t>Listen, Connect, Engage and Interact</a:t>
            </a:r>
          </a:p>
          <a:p>
            <a:r>
              <a:rPr lang="en-US" dirty="0" smtClean="0"/>
              <a:t>Without expectation of anything in return</a:t>
            </a:r>
          </a:p>
          <a:p>
            <a:r>
              <a:rPr lang="en-US" dirty="0" smtClean="0"/>
              <a:t>Go Deep with your current and past clients</a:t>
            </a:r>
          </a:p>
          <a:p>
            <a:r>
              <a:rPr lang="en-US" dirty="0" smtClean="0"/>
              <a:t>Put it on your calendar 10-15 minutes twice a day</a:t>
            </a:r>
          </a:p>
          <a:p>
            <a:r>
              <a:rPr lang="en-US" dirty="0" smtClean="0"/>
              <a:t>90% about them, like, follow, share and comment</a:t>
            </a:r>
          </a:p>
          <a:p>
            <a:r>
              <a:rPr lang="en-US" dirty="0" smtClean="0"/>
              <a:t>Keep it simple</a:t>
            </a:r>
          </a:p>
          <a:p>
            <a:r>
              <a:rPr lang="en-US" dirty="0" smtClean="0"/>
              <a:t>7.5% about you </a:t>
            </a:r>
          </a:p>
          <a:p>
            <a:r>
              <a:rPr lang="en-US" dirty="0" smtClean="0"/>
              <a:t>2.5% about your business if any</a:t>
            </a:r>
          </a:p>
          <a:p>
            <a:pPr marL="0" indent="0">
              <a:buNone/>
            </a:pPr>
            <a:endParaRPr lang="en-US" dirty="0"/>
          </a:p>
          <a:p>
            <a:endParaRPr lang="en-US" dirty="0"/>
          </a:p>
        </p:txBody>
      </p:sp>
    </p:spTree>
    <p:extLst>
      <p:ext uri="{BB962C8B-B14F-4D97-AF65-F5344CB8AC3E}">
        <p14:creationId xmlns:p14="http://schemas.microsoft.com/office/powerpoint/2010/main" val="335163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Ideas When Using</a:t>
            </a:r>
            <a:endParaRPr lang="en-US" dirty="0"/>
          </a:p>
        </p:txBody>
      </p:sp>
      <p:pic>
        <p:nvPicPr>
          <p:cNvPr id="4" name="Picture 3"/>
          <p:cNvPicPr>
            <a:picLocks noChangeAspect="1"/>
          </p:cNvPicPr>
          <p:nvPr/>
        </p:nvPicPr>
        <p:blipFill>
          <a:blip r:embed="rId2"/>
          <a:stretch>
            <a:fillRect/>
          </a:stretch>
        </p:blipFill>
        <p:spPr>
          <a:xfrm>
            <a:off x="0" y="2260600"/>
            <a:ext cx="9144000" cy="2315261"/>
          </a:xfrm>
          <a:prstGeom prst="rect">
            <a:avLst/>
          </a:prstGeom>
        </p:spPr>
      </p:pic>
    </p:spTree>
    <p:extLst>
      <p:ext uri="{BB962C8B-B14F-4D97-AF65-F5344CB8AC3E}">
        <p14:creationId xmlns:p14="http://schemas.microsoft.com/office/powerpoint/2010/main" val="286376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304800"/>
            <a:ext cx="8610600" cy="6266779"/>
          </a:xfrm>
          <a:prstGeom prst="rect">
            <a:avLst/>
          </a:prstGeom>
        </p:spPr>
      </p:pic>
    </p:spTree>
    <p:extLst>
      <p:ext uri="{BB962C8B-B14F-4D97-AF65-F5344CB8AC3E}">
        <p14:creationId xmlns:p14="http://schemas.microsoft.com/office/powerpoint/2010/main" val="1761189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292188"/>
            <a:ext cx="7924800" cy="1908215"/>
          </a:xfrm>
          <a:prstGeom prst="rect">
            <a:avLst/>
          </a:prstGeom>
          <a:noFill/>
        </p:spPr>
        <p:txBody>
          <a:bodyPr wrap="square" rtlCol="0">
            <a:spAutoFit/>
          </a:bodyPr>
          <a:lstStyle/>
          <a:p>
            <a:r>
              <a:rPr lang="en-US" sz="2800" b="1" u="sng" dirty="0" smtClean="0"/>
              <a:t>#1.  Introduce your team</a:t>
            </a:r>
          </a:p>
          <a:p>
            <a:endParaRPr lang="en-US" b="1" dirty="0" smtClean="0"/>
          </a:p>
          <a:p>
            <a:r>
              <a:rPr lang="en-US" b="1" dirty="0"/>
              <a:t>Use head shots and go above and beyond. Under the pin description, share each agent's story and experience. Make it personal, keyword-heavy and link it back to your About Us page or to their LinkedIn or Twitter accounts. </a:t>
            </a:r>
          </a:p>
          <a:p>
            <a:endParaRPr lang="en-US" dirty="0"/>
          </a:p>
        </p:txBody>
      </p:sp>
      <p:pic>
        <p:nvPicPr>
          <p:cNvPr id="2" name="Picture 1"/>
          <p:cNvPicPr>
            <a:picLocks noChangeAspect="1"/>
          </p:cNvPicPr>
          <p:nvPr/>
        </p:nvPicPr>
        <p:blipFill>
          <a:blip r:embed="rId3"/>
          <a:stretch>
            <a:fillRect/>
          </a:stretch>
        </p:blipFill>
        <p:spPr>
          <a:xfrm>
            <a:off x="609600" y="2362200"/>
            <a:ext cx="8153400" cy="3954517"/>
          </a:xfrm>
          <a:prstGeom prst="rect">
            <a:avLst/>
          </a:prstGeom>
        </p:spPr>
      </p:pic>
    </p:spTree>
    <p:extLst>
      <p:ext uri="{BB962C8B-B14F-4D97-AF65-F5344CB8AC3E}">
        <p14:creationId xmlns:p14="http://schemas.microsoft.com/office/powerpoint/2010/main" val="397190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924800" cy="4093428"/>
          </a:xfrm>
          <a:prstGeom prst="rect">
            <a:avLst/>
          </a:prstGeom>
        </p:spPr>
        <p:txBody>
          <a:bodyPr wrap="square">
            <a:spAutoFit/>
          </a:bodyPr>
          <a:lstStyle/>
          <a:p>
            <a:r>
              <a:rPr lang="en-US" sz="2000" b="1" dirty="0"/>
              <a:t>Many real estate pinners use the site not just to share listings but to show the benefits of local neighborhoods, delve into real estate statistics (generally shared through charts and graphs), or explain the basics of real estate. </a:t>
            </a:r>
            <a:endParaRPr lang="en-US" sz="2000" b="1" dirty="0" smtClean="0"/>
          </a:p>
          <a:p>
            <a:endParaRPr lang="en-US" sz="2000" b="1" dirty="0"/>
          </a:p>
          <a:p>
            <a:r>
              <a:rPr lang="en-US" sz="2000" b="1" dirty="0" smtClean="0"/>
              <a:t>Using </a:t>
            </a:r>
            <a:r>
              <a:rPr lang="en-US" sz="2000" b="1" dirty="0"/>
              <a:t>text over photos is a great way to create very shareable images.  For your own photos you can use a watermark so that pinned photos retain your info. The description is another area where you can include information</a:t>
            </a:r>
            <a:r>
              <a:rPr lang="en-US" sz="2000" b="1" dirty="0" smtClean="0"/>
              <a:t>.</a:t>
            </a:r>
          </a:p>
          <a:p>
            <a:endParaRPr lang="en-US" sz="2000" b="1" dirty="0"/>
          </a:p>
          <a:p>
            <a:r>
              <a:rPr lang="en-US" sz="2000" dirty="0" smtClean="0"/>
              <a:t>H</a:t>
            </a:r>
            <a:r>
              <a:rPr lang="en-US" sz="2000" b="1" dirty="0" smtClean="0"/>
              <a:t>aving </a:t>
            </a:r>
            <a:r>
              <a:rPr lang="en-US" sz="2000" b="1" dirty="0"/>
              <a:t>pins that focus on the real estate process. You can also involve home sellers in the process, asking them to pin their favorite things about the neighborhood</a:t>
            </a:r>
            <a:r>
              <a:rPr lang="en-US" sz="2000" dirty="0"/>
              <a:t>.</a:t>
            </a:r>
            <a:endParaRPr lang="en-US" sz="2000" b="1" dirty="0"/>
          </a:p>
        </p:txBody>
      </p:sp>
      <p:sp>
        <p:nvSpPr>
          <p:cNvPr id="3" name="TextBox 2"/>
          <p:cNvSpPr txBox="1"/>
          <p:nvPr/>
        </p:nvSpPr>
        <p:spPr>
          <a:xfrm rot="20403601">
            <a:off x="316260" y="689401"/>
            <a:ext cx="5486400" cy="584775"/>
          </a:xfrm>
          <a:prstGeom prst="rect">
            <a:avLst/>
          </a:prstGeom>
          <a:noFill/>
        </p:spPr>
        <p:txBody>
          <a:bodyPr wrap="square" rtlCol="0">
            <a:spAutoFit/>
          </a:bodyPr>
          <a:lstStyle/>
          <a:p>
            <a:r>
              <a:rPr lang="en-US" sz="3200" b="1" dirty="0" smtClean="0">
                <a:solidFill>
                  <a:srgbClr val="FF0000"/>
                </a:solidFill>
                <a:latin typeface="Bradley Hand ITC" panose="03070402050302030203" pitchFamily="66" charset="0"/>
              </a:rPr>
              <a:t>Random Pinterest Fact: </a:t>
            </a:r>
            <a:endParaRPr lang="en-US" sz="32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228839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33400"/>
            <a:ext cx="7467600" cy="523220"/>
          </a:xfrm>
          <a:prstGeom prst="rect">
            <a:avLst/>
          </a:prstGeom>
          <a:noFill/>
        </p:spPr>
        <p:txBody>
          <a:bodyPr wrap="square" rtlCol="0">
            <a:spAutoFit/>
          </a:bodyPr>
          <a:lstStyle/>
          <a:p>
            <a:r>
              <a:rPr lang="en-US" sz="2800" b="1" u="sng" dirty="0" smtClean="0"/>
              <a:t>#2 Showcase your listings</a:t>
            </a:r>
            <a:endParaRPr lang="en-US" sz="2800" b="1" u="sng"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2" y="1447800"/>
            <a:ext cx="1800225"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62200" y="1478340"/>
            <a:ext cx="6477000" cy="3970318"/>
          </a:xfrm>
          <a:prstGeom prst="rect">
            <a:avLst/>
          </a:prstGeom>
        </p:spPr>
        <p:txBody>
          <a:bodyPr wrap="square">
            <a:spAutoFit/>
          </a:bodyPr>
          <a:lstStyle/>
          <a:p>
            <a:r>
              <a:rPr lang="en-US" b="1" dirty="0"/>
              <a:t>Don't just upload the photos. Make sure you have all metadata behind it so that your pins can be easily found online and linked back to your website. </a:t>
            </a:r>
            <a:endParaRPr lang="en-US" b="1" dirty="0" smtClean="0"/>
          </a:p>
          <a:p>
            <a:endParaRPr lang="en-US" b="1" dirty="0"/>
          </a:p>
          <a:p>
            <a:r>
              <a:rPr lang="en-US" b="1" dirty="0" smtClean="0"/>
              <a:t>Add </a:t>
            </a:r>
            <a:r>
              <a:rPr lang="en-US" b="1" dirty="0"/>
              <a:t>pricing by adding the dollar sign followed by a number in the description </a:t>
            </a:r>
            <a:r>
              <a:rPr lang="en-US" b="1" dirty="0" smtClean="0"/>
              <a:t>box.</a:t>
            </a:r>
          </a:p>
          <a:p>
            <a:endParaRPr lang="en-US" b="1" dirty="0"/>
          </a:p>
          <a:p>
            <a:r>
              <a:rPr lang="en-US" b="1" dirty="0" smtClean="0"/>
              <a:t>Pinterest </a:t>
            </a:r>
            <a:r>
              <a:rPr lang="en-US" b="1" dirty="0"/>
              <a:t>will automatically add a price tag to your pin. </a:t>
            </a:r>
            <a:endParaRPr lang="en-US" b="1" dirty="0" smtClean="0"/>
          </a:p>
          <a:p>
            <a:endParaRPr lang="en-US" b="1" dirty="0"/>
          </a:p>
          <a:p>
            <a:r>
              <a:rPr lang="en-US" b="1" dirty="0" smtClean="0"/>
              <a:t>Use </a:t>
            </a:r>
            <a:r>
              <a:rPr lang="en-US" b="1" dirty="0"/>
              <a:t>hashtags, an effective way to be discovered. </a:t>
            </a:r>
            <a:endParaRPr lang="en-US" b="1" dirty="0" smtClean="0"/>
          </a:p>
          <a:p>
            <a:endParaRPr lang="en-US" b="1" dirty="0"/>
          </a:p>
          <a:p>
            <a:r>
              <a:rPr lang="en-US" b="1" dirty="0" smtClean="0"/>
              <a:t>Use </a:t>
            </a:r>
            <a:r>
              <a:rPr lang="en-US" b="1" dirty="0"/>
              <a:t>general hashtags such as #</a:t>
            </a:r>
            <a:r>
              <a:rPr lang="en-US" b="1" dirty="0" err="1"/>
              <a:t>RealEstate</a:t>
            </a:r>
            <a:r>
              <a:rPr lang="en-US" b="1" dirty="0"/>
              <a:t>, #Home, #</a:t>
            </a:r>
            <a:r>
              <a:rPr lang="en-US" b="1" dirty="0" err="1"/>
              <a:t>HomesForSale</a:t>
            </a:r>
            <a:r>
              <a:rPr lang="en-US" b="1" dirty="0"/>
              <a:t> — but also use geo-specific hashtags such as #Durham, #</a:t>
            </a:r>
            <a:r>
              <a:rPr lang="en-US" b="1" dirty="0" err="1"/>
              <a:t>NorthCarolina</a:t>
            </a:r>
            <a:r>
              <a:rPr lang="en-US" b="1" dirty="0"/>
              <a:t>, #Brooklyn.</a:t>
            </a:r>
          </a:p>
        </p:txBody>
      </p:sp>
    </p:spTree>
    <p:extLst>
      <p:ext uri="{BB962C8B-B14F-4D97-AF65-F5344CB8AC3E}">
        <p14:creationId xmlns:p14="http://schemas.microsoft.com/office/powerpoint/2010/main" val="88205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545810"/>
            <a:ext cx="7391400" cy="1938992"/>
          </a:xfrm>
          <a:prstGeom prst="rect">
            <a:avLst/>
          </a:prstGeom>
        </p:spPr>
        <p:txBody>
          <a:bodyPr wrap="square">
            <a:spAutoFit/>
          </a:bodyPr>
          <a:lstStyle/>
          <a:p>
            <a:pPr algn="ctr"/>
            <a:r>
              <a:rPr lang="en-US" sz="2400" b="1" dirty="0"/>
              <a:t>Pinterest is powerful because it drives more traffic to websites and blogs than Twitter, LinkedIn, Google+, or YouTube (study by </a:t>
            </a:r>
            <a:r>
              <a:rPr lang="en-US" sz="2400" b="1" dirty="0">
                <a:hlinkClick r:id="rId3"/>
              </a:rPr>
              <a:t>Simply Measured</a:t>
            </a:r>
            <a:r>
              <a:rPr lang="en-US" sz="2400" b="1" dirty="0"/>
              <a:t>). With 25 million users,  the potential for exposure is huge for real estate agents as well as home buyers on Pinterest. </a:t>
            </a:r>
          </a:p>
        </p:txBody>
      </p:sp>
      <p:sp>
        <p:nvSpPr>
          <p:cNvPr id="5" name="TextBox 4"/>
          <p:cNvSpPr txBox="1"/>
          <p:nvPr/>
        </p:nvSpPr>
        <p:spPr>
          <a:xfrm rot="20403601">
            <a:off x="87661" y="1070401"/>
            <a:ext cx="5486400" cy="584775"/>
          </a:xfrm>
          <a:prstGeom prst="rect">
            <a:avLst/>
          </a:prstGeom>
          <a:noFill/>
        </p:spPr>
        <p:txBody>
          <a:bodyPr wrap="square" rtlCol="0">
            <a:spAutoFit/>
          </a:bodyPr>
          <a:lstStyle/>
          <a:p>
            <a:r>
              <a:rPr lang="en-US" sz="3200" b="1" dirty="0" smtClean="0">
                <a:solidFill>
                  <a:srgbClr val="FF0000"/>
                </a:solidFill>
                <a:latin typeface="Bradley Hand ITC" panose="03070402050302030203" pitchFamily="66" charset="0"/>
              </a:rPr>
              <a:t>Random Pinterest Fact: </a:t>
            </a:r>
            <a:endParaRPr lang="en-US" sz="32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707606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239000" cy="655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914400"/>
            <a:ext cx="5486400" cy="584775"/>
          </a:xfrm>
          <a:prstGeom prst="rect">
            <a:avLst/>
          </a:prstGeom>
          <a:noFill/>
        </p:spPr>
        <p:txBody>
          <a:bodyPr wrap="square" rtlCol="0">
            <a:spAutoFit/>
          </a:bodyPr>
          <a:lstStyle/>
          <a:p>
            <a:r>
              <a:rPr lang="en-US" sz="3200" b="1" dirty="0" smtClean="0">
                <a:solidFill>
                  <a:srgbClr val="FF0000"/>
                </a:solidFill>
                <a:latin typeface="Bradley Hand ITC" panose="03070402050302030203" pitchFamily="66" charset="0"/>
              </a:rPr>
              <a:t>Random Pinterest Fact: </a:t>
            </a:r>
            <a:endParaRPr lang="en-US" sz="32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785476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848600" cy="523220"/>
          </a:xfrm>
          <a:prstGeom prst="rect">
            <a:avLst/>
          </a:prstGeom>
          <a:noFill/>
        </p:spPr>
        <p:txBody>
          <a:bodyPr wrap="square" rtlCol="0">
            <a:spAutoFit/>
          </a:bodyPr>
          <a:lstStyle/>
          <a:p>
            <a:r>
              <a:rPr lang="en-US" sz="2800" b="1" u="sng" dirty="0" smtClean="0"/>
              <a:t>#3:  Lifestyle Content</a:t>
            </a:r>
            <a:endParaRPr lang="en-US" sz="2800" b="1" u="sng" dirty="0"/>
          </a:p>
        </p:txBody>
      </p:sp>
      <p:sp>
        <p:nvSpPr>
          <p:cNvPr id="3" name="TextBox 2"/>
          <p:cNvSpPr txBox="1"/>
          <p:nvPr/>
        </p:nvSpPr>
        <p:spPr>
          <a:xfrm>
            <a:off x="2971800" y="1295399"/>
            <a:ext cx="5867400" cy="5078313"/>
          </a:xfrm>
          <a:prstGeom prst="rect">
            <a:avLst/>
          </a:prstGeom>
          <a:noFill/>
        </p:spPr>
        <p:txBody>
          <a:bodyPr wrap="square" rtlCol="0">
            <a:spAutoFit/>
          </a:bodyPr>
          <a:lstStyle/>
          <a:p>
            <a:r>
              <a:rPr lang="en-US" b="1" dirty="0"/>
              <a:t>This is where Pinterest's strength really lies. Pinners enjoy spending time on lifestyle content such as arts and crafts, style and fashion, food recipes, humor, and of course, home ideas. </a:t>
            </a:r>
            <a:endParaRPr lang="en-US" b="1" dirty="0" smtClean="0"/>
          </a:p>
          <a:p>
            <a:endParaRPr lang="en-US" b="1" dirty="0"/>
          </a:p>
          <a:p>
            <a:r>
              <a:rPr lang="en-US" b="1" dirty="0" smtClean="0"/>
              <a:t>The </a:t>
            </a:r>
            <a:r>
              <a:rPr lang="en-US" b="1" dirty="0"/>
              <a:t>number one category on Pinterest is "Home" and the #1 most popular board name is "For The Home." That means there are plenty of opportunities for you to gain engagement by pinning fun lifestyle photos related to homes. </a:t>
            </a:r>
            <a:endParaRPr lang="en-US" b="1" dirty="0" smtClean="0"/>
          </a:p>
          <a:p>
            <a:endParaRPr lang="en-US" b="1" dirty="0"/>
          </a:p>
          <a:p>
            <a:r>
              <a:rPr lang="en-US" b="1" dirty="0" smtClean="0"/>
              <a:t>Examples</a:t>
            </a:r>
            <a:r>
              <a:rPr lang="en-US" b="1" dirty="0"/>
              <a:t>: Dream Homes, Home Decor (as you get savvy, you can create a board for each individual space in the house like kitchen, bathroom, kid's bedroom and garden), Seasonal Boards (i.e., home staging for summer, fall, winter and spring).</a:t>
            </a:r>
          </a:p>
          <a:p>
            <a:r>
              <a:rPr lang="en-US" b="1" dirty="0" smtClean="0"/>
              <a:t/>
            </a:r>
            <a:br>
              <a:rPr lang="en-US" b="1" dirty="0" smtClean="0"/>
            </a:br>
            <a:endParaRPr lang="en-US" b="1" dirty="0"/>
          </a:p>
        </p:txBody>
      </p:sp>
      <p:sp>
        <p:nvSpPr>
          <p:cNvPr id="4" name="AutoShape 2" descr="data:image/jpeg;base64,/9j/4AAQSkZJRgABAQAAAQABAAD/2wCEAAkGBxMTEBQQDxQVFBASFBYXFBQXEhIUEBUQFBIWGBcUFhUYHSggGBolHBYUITEhJSkrLi4uFx8zODMtNygtLiwBCgoKDg0OGxAQGywkICUsLS4sLyw3LCwsLy0vLCwsLCwsLCwsLiwsLCwsLCwtLCwvLCwsLCwsLiwsLywsNCwsLP/AABEIAOEA4QMBEQACEQEDEQH/xAAcAAEAAQUBAQAAAAAAAAAAAAAABAIDBQYHAQj/xABGEAABAwIDBQMIBgkEAQUBAAABAAIDBBEFEiEGEzFBUSJhgQcVMlNxkZPRFCNCUqGxJGJyc4KSssHhMzWz8GM0Q3Si0iX/xAAaAQEAAgMBAAAAAAAAAAAAAAAAAwQBAgUG/8QAOBEAAgECBAMGBQIFBAMAAAAAAAECAxEEEiExBUFREyIyYXGBkaGxwdEU8CM0QlLhFTNy8SSC0v/aAAwDAQACEQMRAD8A7L5pp/UxfCZ8kA800/qYvhM+SAeaaf1MXwmfJAPNNP6mL4TPkgHmmn9TF8JnyQDzTT+pi+Ez5IB5pp/UxfCZ8kA800/qYvhM+SAeaaf1MXwmfJAPNNP6mL4TPkgHmmn9TF8JnyQDzTT+pi+Ez5IB5pp/UxfCZ8kA800/qYvhM+SAeaaf1MXwmfJAPNNP6mL4TPkgHmmn9TF8JnyQDzTT+pi+Ez5IB5pp/UxfCZ8kA800/qYvhM+SAeaaf1MXwmfJAPNNP6mL4TPkgHmmn9TF8JnyQDzTT+pi+Ez5IB5pp/UxfCZ8kA800/qYvhM+SAeaaf1MXwmfJAPNNP6mL4TPkgHmmn9TF8JnyQExAEAQBAEAQBAEAQBAEAQBAEAQBAEAQBAEAQBAEAQBAEAQBAEAQBAEAQBAEAQBAEAQBAEAQBAEAQBAEAQBAEAQBAEAQBAEAQBAEAQBAEAQHjnAcUBaNQOVygPN8eg96Ab09yA83zu78UB6KjqPcboCts7Tz179EBcQBAEAQBAEAQBAEAQBAEAQBAEAQBAEAQBAeOdbUoCw+Yn0dO/mgKA3qgKgEB6gCAIBZAUuYgKQS30T4Hh/hAX4pwdOB6fLqgLqAIAgCAIAgCAIAgCAIAgCAIAgCAICiSQAaoCMSXG5QFQCAjVuJRxem4A9OLj4LWUktyalh6lTwoxfnuSTSCPT7zv+2UfaN7ItrCU4f7kj0RVDvTkt3D/CWk+ZnNRj4Ynvm53OV34/NMvmO3X9qPDQyD0ZT43+aZX1Hawe8Sh1RVR66SD3n5peSM9nQn5F2m2jYTllBYfe3/Cyqq5kc8BK14O5mY5A4XaQQeYNwpU7lGUXF2Z49l0MFUU9tHeB+aAlIAgCAIAgCAIAgCAIAgCAIAgCApkfYXKAh3JNygK72QGp4ztVd25pO069i/iL9G9faq863KJ2MNw6yz1vh+SjDsL13k5zPOtib+/qsRhzZvVr/wBMNEZprwBYcFIU2rlW+S4ynm/S4yDfpcZBvkuMpFraVkgs4a9RxCw0mS05yg9DXpJp6N+ZhvGTwPonuI5FRXlB6F9QpYqNpLU2zA8cjqW9k2ePSYeI7+8KeFRSOPisHOg9dupkXtUhUK6aaxynwP8AZASkBicV2lpafNvZW5mAksac8oA6sbcgd5sFHOtCO7LVHBV61ssXZ83oviyms2gYzdtZHLNJLHvRHGwbxsOl3uDiMvEC3EnQBHVStZXFPCSldykopO13tforX/Bl2m4v196kKp6gKXuABJNgBck8ABxJQyk27IsYdWtmibNHfI8XaS0tJbydY62PEdxWsZKSujerTlSm4S3W5JWxGEAQBAEAQBAQZpMzu4ICoIDnu2m1WZ5pac9kaSPHM/cB6dVUrVbvKj0fDOHZY9tUWvJfcq2bogxgkd6bhp3BYpxtqZxdVzllWxnhIeQPuKl1KHd6lt8zvuu/lKamyUOqLLqh/wB138pWNTdKHVFBqH/dd/K5Y1M2h1QFQ/7rv5SmotDqi42od9138pWdTVqHVF5srvuu/lKzqaPL1RRVAOaWvGh6hYfmbwdneLNFrnyUs+eNxDmm7T1b0PVVpXg9Dt01DEU7SR0rZfH2VcOdukjdJGc2u+RV2nUU0eYxuDlhqluXJmUlapCkY/BKuaqFQ8yBkeaSGNrWjO10ZLDK53HMXAkDgAAooOU7u+myLteFOg4Rtd2Un531t6W+ZgaqBrImUbd02GjjbNXyBrt297O0yJ2uZznEZyCb6C/pKFqyy8lq/wAF+EnKbrO7lNtQXNJ7vppsve2xQKqRt3zvMM1Q0VFZIL5qegZdsNOw8WvcdNNb7w8bLF2tXpfV+S5L9+ZnJCXdgsyj3YL+6T8Un5L/AOSqix1xiY18rhHDmqal+fPJHTl5NPSufe7pHCwOt7NI5pGppvtq/sjFTCrO2o6ytGKtZN2707ckuXLXyJmDYq987I5pSJc5lniufq3SNtDSNbzs053EcCy50K3hNuVm9d39l+SHEUIxpuUI6WtF9beKfu9F5PQl7XyslcyjcQ1lt9UyE2EVKw668i89n2Z1mtaXce279P8AJHgYypp1lv4YrrJ/jf1sYSnxT62AtkMLZHiSKAOLIosNYSMz4x6b5TwGpGYWtZRKWq1t5eX+S5Oh3J3Ways3u3PyfJR5vbTXc2nabEHsjbDAbVFQckZPCMWu+Z3cxtz7bDmrFWTSst3+7+xzcHSjKTnPwx1fn0Xu/lcxeG4m9znSse58ZbuaRjnEiQRH62slPNl/tdG6auAUcZvdei/JYrUYxShJWe830vtBefl130RjcOxiaWCCBkk0kj2mepkjAMzYpHOdFC08Iy7QcsrRyuCtI1G4qOre7/BZrYenTqTqSSSXdintdWTfnb5s2zZku+ix7yTePGYOdmza53dnPbt5fRzc8t1Yp3yq7OXi8vbPKrLp7dOV97cjKKQrBAWauSze86ICJEEBrPlA2h+i0+RhtNNdrOrW/ad/3qoq08sdDo8Nwyq1M0tkcywOPPK0HW5ufYNSqEV3j1VaWWm2dZwGkDm7x3D7I5ac1fpx0ueUxlVp5F7mcyjopTnnuUIBlHRAMo6IBlHRAMoQDKEBRLC1wsRojVzMZOLujm+3dHkB/UII/Yd/lUq8bHqOF1s69fqaps7jzqSpbKL5DpI3qwnXxHFR05OLuWsbRjWg4v2O5wzB7Q9pu1wBB5EEaFdBO546cXFuLNRxuppKepcHz1FM6UB0ghz5H3uM/okB2liW2Oiq1XThLVtX6HXwkMTWpJxhGaWizWuvLdaeTuiqHaTB2wiAFxiDw8gxVBL5A4OzvNrvNwD2r8AsKvQSt+TeWB4i59pztbeO21lrpp0K63ajCJZBLKXOeAB/pVOVwa4uaHsAyvAJJGYG10lXoSd39zFPAcQpwyRVl6x97PdX52LVVtBg0he6S5MmXN9VUgXYLNcABZrgNA4WPesOrh3v9zaGD4lBJR5ecee/t5bE2j21wuIWieW9TuJy4km5LnFt3E9SVusTRWzIZ8Lx03eS+a/JYn2pwh8pmeS6QtDTeGoLS1t8t2WykjMbEi4usOvQbu/ubx4fxCMMiWm+8fre55hu1OEQf6JcCQBmMVQ9+VvotDngkNFzYXsEjXoR2+4rcP4hV8a+cV8k9/MrrdrMJmeySYl74w4NJhnsA61wW5bOGg4g8ElXoSd39zFPh2PpxcYKye+seXuRPPeC7sRdrILW7FXmAAIDc/pZLOcMt7anRa9rh7W/JL+k4lmz8/WP02v57lYx7BiW5QQQ0MDWQ1LGuZc2Y5jABILk6OB4nqs9rQf7Zq8HxFJ39dXF+6bensb7G0AAAWAAsLWAHS3JXDiPV6lSGAgMfWPu+3T80AvogOD7aY19Jr5HA3jjO7Z0s02J8TdUqruz0+Bp9nBR+Jc2dktL/Cf7KGO50q2tOx2HZh16Zh9v9RV+l4UeRxytXl++RlVIVAgMTi+0ENPo913/AHG6u8eijnUjHcuYfA1a+sVp1ZrM23zr9iIAfrON/wAFA8S+SOpHgsbd6Qg2/df6yIEfquN/xRYl80J8Fjbuy+JtGDY/DUj6p3bHFh0ePDmrEKkZ7HKxOCq4fxrTryMotyoEBz7ykS2cR/4/7lVMRueh4Qu5fzOWVTlDE6lWR1fyRY3vqV1O83fTusNdTE7VvuOYeAVuk9LHnOI0+8prnv6mQ8ouEiWmMwtvKe7r9Y/tt/I+Heo8XTzQzdCTg+JdKv2b2lp78vwanshs/FUQSySMke5krGBrJI47McNXEv004qpQoxnFt9Ts4/GVKNSMYtJNN6pv20JcOytMXxtbI6Rr699PnDm2MTYHP0sLZg4WJ4aHRbrDw01vrYilxCtlk2kmoKVvO6XwsWqzZqCBlTPJvJKdhp3QOY4Avhmkc1zSSLZ22t4d61dGMVKT1Wlvc2p42rVlCnGyk8ylfk0r/Bkluz1E6rpqVjZwZ4hMXGVlhG6KRwZw9K7RrwW3Y0nNRV9dSP8AWYpUJ1W4915dud1r8yml2YgfO+PczDJTOlEf0mBz3vDw0APbdreY1SNCDlaz2vuJ46rGmpZlrK18rVlbo9SuDZOmM87PrH7qGF+630LZI5ZXODonyegSAGnxWVh4Xa12X/RiXEK/ZwloruSvZ2aVrNLfUj4ds7TvdUDJLJLHKGtpm1EImbFuwTIHejIcxOgNlrGjBt6e1ySrjK0VDVJNXzNO177W3WhGgoaH6E+pdHUh8UjYXN3rL70sve2XQA8uK1UKXZ5mn0JJVcV+oVJSjZrMtOVy/wCTDBRNVGd9iymyut1mdfJp0FifaAs4OnmlmfI04ziXSo9nHeX05/H6HYV1DyYQBAYkOu4nvKAx+1NfuKOeYcWROI/atYfjZaydkS0I5qiR850TjxPFVJHo6DM5h1RleD/3VQnRi7qx23Y116OM/tf1uV+j4EeU4irYmXt9DNKQomC2vxz6ND2f9WTRnd1d4KKtUyI6HDsJ+oqa+Fb/AINL2ZwR9Y8ySE7sHtP+053QKtSpubuzt47GRwsVCK15LobvTUVFE7dNEWfo4tLyfFWlGmtDhTq4uos7zW+RViOzdPM0gxhruTmjKR7uKSpRlyMUcfXpO6lfyZyzFKSWiqsocQ9hDmPGl28j/hUJJ05Hq6FSni6F7aPdHWNnMVFTTMm4OOjh0eOK6FOeeNzyOMw7w9Zw+HoZRblU5Z5WJ7TNb95g92YqnX8R6ThLth2/M5tUPWiRaqy0Nh8kmImPExGfRnY5tv1mjMPycp4aNHJxKzU5Lpqb55TcYs1tGw6vs+W3JgPZb4kX8B1UOMqaZF7ljgmFu3Xly0X3f2NGixB4p5KUBpjlex7rtObMzhY3tbwVFTkouPJnedGDqqrfVJr4krDsfmhZEyMMywzGZl2uJ3hjLLGxF22J0/FbQqygkly1IquEpVZSlJvvLK/S9zx2PTmlfRmxhkfn1aczXZw+zTfRuYXtY8SnazyOHIysLSVZVl4krfK2vsXIto521EVSGs3kEQiYCx2Qxta5ozC+ps4807aeZS5pWNXgqTpSpXdpO711v+0HbQPtII4aeESwuheIoTGCx5BJ0d6QtoVntpa2SV9NgsJDRynKVmmru+q9ti+Nq5sz3vigkM0cccueJzmyCK+VzxmsXa8e4dFn9RO7dlr5Gn+n0rJKUlZtqz2vvbTYopNpXxuL2U1KHZs7CKcjdPDA28dnacL2N9SSsRrSi7pL4GZ4KE1llOe1n3t9b66EE4pKYJIDYtlm3z3FpzmW3G/C3gtM8srj1dyfsKfaKot0sq6WJ+xeNGkq2PdfdP7EvTITo7+E2Psv1UmHqdnO/LmV+I4ZYii4rdar8e/4O5grsHij1AEBhoCgNV8q82XDJbfadG3wMgWlTwlvBJOrr0ZxOmaqkjv0kTGlaFpHcfJ4++HQk9HfhI5XKPgR5niTviZe30NjUpROX+UqYmrDeTI22/iJJVHEvvnq+CwSw9+rNtp/0bCgY9HCG/8AG/n7yrC7tLQ48v8AyMdaW1/kjmW6cXZrkvJvfnmvxuqNmepzRStyO1098jc3pZRf221XTWx4WdszsaH5TIAZYSOORwPszC391VxK1R6Hgk7U5rzRkPJowiCUHhvNP5Qt8N4WVuNtOrF+X3NxVg4px/yvn9Mj/dD+oqrW8R3eGP8AhP1NAeFGi9JEzZJ+TEqRw479g8HOyn8CpEynUSs79H9DsOI7T1UUzYDRAmVzxD+kMvI1h9Lh2dCDYkcUnXqRko5d9tSClw/DVKTqdrorZu69L/X2L7NqJ2vbTQ0u8rXMD5It63JCP1n8DoW9PSHWySryvkjG8ufkaw4fSyurOpaneydtX7GV2f2mdLO6jq4DT1TW5g3MHsezq1w9vfz10Nt6VZylkkrMixWBjTpqtSlmg9OjT80VbSbQSwVEFNTwCeSoDy0GUR6sFyLlpHC55cEq1XGSile5jCYOnVpTq1J5VG3K+/uWKLbJhp6iapiML6V+SSMObJeQ6BrHCwJJ0/xqtY4hZXKStY3qcNl2sIU5ZlNXT2080QXbY1bGCpnoC2jdY5xK0yNY70XFlr63HED2rR4iaWaUNCZcNw85OlCtefS2l/X/ALMljW1jWbmOkjNTPUsD4mBwa3dkXD3OPAaH3G9lJUr2aUVdsr4fh7lmlWeSMXZvz6FvCtqJPpLaOvp/o80gJiIe18b7crjgdDzPhosQrvNkmrM2rYCHZOtQnmit9LNFjD9q6moeXUtIJKZsu7LzOxsvEXfkI0FiDb/oxGvOb7sdL2N6uAo0Y2q1LSte1rr0uWq/a2tjqG0xoBvJS/cj6VHeRrL9rhZumtiQkq9RSUcu+2pvS4fhp0nV7bRWv3Xpf6+xt1BK90THTM3chaC+PMH5Hc25hobdVZi21qcmooxm1B3XJ7XJCyaBAYOmOiA1TysNvhr+58Z90gUdXwlzAK9X2ZxynCqM9FTRJstCc7Z5Oz//ADYP4/8AkcrtHwI8xxL+Yl7fQ2TMpSiaF5RMLJkZUNF2luR3cQdCff8AgqmIhrmPQ8GxCUHSe97oyOHVokwyQSA/VsLCeth2SPwW8ZXp6latSdPHRy83f8mu7OUokqY2ngDmPsbqoaavJHUxtTs6EmvQ6crx5M55tlWCSps03EYy+PEqnWleR6bhtJ06N3z1Nm2MpslKCdDI4u8OA/JT0VaJyeJ1M9ey5aGdzKU55yHyuj9Mj/cj+oqrX8R3uFr+E/U0VzVCdFok7Nx3r6X/AOREfdID/ZSRZUqxun6P6HZtoaSR1dQSMY5zI3S53AEtbcMtmPK9ipKsW6kGuVznYSrCOFrxb1eWy67kdzZ6TEJK2KB9RBMwNkbGLyscA0AhvMdge88LBaTUqdVzSumTUp0sThY0JSUZRel9nv8Akm4LTT1WJecJoXU8MURjiY/SV5N9S3kO078LX1SnGU6vaNWVtDGInSoYX9PCWZt3bWy/ehZ2+oHSVdI80808DGy7xsIdn1AygOaRbWx4jgVjEQbnF2bWuxvwytGFCpHOoybVr/PqY2j2ZqJqKrgEboIXSMfSwyuG8Dmkl4ceIzCw7XP3mNUJypyjay5IsTx1GniKdS+ZpNSa28vh5EvEcXrKilNC2hmbUPaI3vcLQAaBzg7hqB4X589p1Kk4ZMrv8iKjh8NQrdu6qcVqkt/h+/YqrMEnopqSrgjNQ2CnbBMxvp2Ad22DjxcfcOpKzKnKnKM4q9lZmKeKpYqnUpVHlzSzJvb0ZejZPX19PUOp5KempMzgZQGyPebaBvtDe7Q662WUpVaik1ZLqaSdLCYadJTUpTttskYevo5H1AfRUVTSVpmu997UxZmN3OIOU8iQNDr6XOKUZSl3ItO+/It06sIUnGtVjOFtF/Vfy5+l/kbNj9FI7FaCVjHOjjEud4aSxt2EDMeV1ZqRbqxfqc7DVYRwdaDery2XXU2xWDlhAEBgYtCR0J/NAYjbmk3tBOwanISPa3X+y0mu6yzhJWrROG06pM9PTJIatCxY7T5P/wDboP4/+RyvUfAjy3E/5mXt9EbApSgUyMDgWuAIPEHUEJuZjJxd0a5tS1kNJuogGte8Cw9uY/koKtowsjq8Pcq2Izzd7L/BquHySREVEYNmOte3ZuRwPgq8bx7yOxWjTqp0pPczNZtjI5mVjAxx4uzXt7NFK67a0KNLhMIyvJ38iHgOBvneHPBEQN3OPF3cOvtWtOm5O7JsZjY0Y5Y+L6HQWNAAA0A0A7grh5ptt3ZUEMHKPKy39Lj/AHI/qKqV/Eeh4Sr0X6mjOaoUdJozHk/o95iUPSMuef4WkD8SFLDWSKGKeWnJ+Ru2021lVDVyQRZMjSwNBjzOu5jTbjrqVHWxNSNRxiYwXDMPVw8ak73d76+bI8O2mIQduSFoY42OeCRgJ6B1xqtP1NaPiXyaJVwvBVNKctfJp/I6HsztE2spjMwZHtu17Cb5XgX0PMEEEFXaVVVI3RxMZg5Yarkbuns/I5zTeUDEX6Rhj3WvZsDnG3WwPBUFi6r2+h6CfCMHDWTaXm0idR7X4o6WNr4SGuewOP0WUWaXAE35aX1Uka9dySa+RBU4fgFCTUtbO3eXQ6muieZOXbTeUCoZVSxUpj3UbsgLmZiXNFnG9xpmuPBc6ri5KbUdj02D4RRnRjKre716enyOgbP4mKmmiqB9tozDpINHt8HAhXqc88FI4GKoOhVlTfJ/Ll8jWvKHtNUUb4G05ZaRshdmZm1aWWtqPvFV8TWlTtlOlwrA0sTGbqX0tt7mybN1r5qSCaS2eSNrnWFhcjkOSsUpOUE2c7F040q84R2TaMktyuEAQGEq25Zj0OvvQFNQwOaQeBH4IZTs7nBMUoDBUSQn7DjbvYdWn3KhNWdj1uHqKcVJczxgUReSOy7Bf7dD/H/yOV+j4EeT4p/NS9vojPqU554gNM27n+sjj5Bpd7zb+xVWu9UjvcIh3JS87Ga2YpMtKwOHp3cQR97h+FlNSjaBz8fVzYhtctCa3DIQbiJl+uULbJHoQPE1mrOT+JLC2ID1AehAcu8qrf0qP90P6iqeI8R6Xg6vRfqaLKFCjozRvvkkwzWWqcONmM8NXH8h4K1RWtzh8TqWioddSFthJlxOR54NfE7+WOM/2VDEO1dvzX2Ovw6ObAxj1Ul82ZLHdtm1FIaSKFwMhGZziCdHhwytHE6AKStilUjlS3K+C4S8PVVWc9unpzNo8m2DywUkr5mljpjmawizgxrLAuHIm509isYWm4Qd+ZzuLYmFavFQd1HS/nc5xsrjxopt+GB5MZZlLso7Rab3sfurn0avZSzHosbhFiodm3bW/Xr+TdsK8pj5Z4oTTsAllYy4mJIzvDb2y68VchjXKSVtzjV+Bxp05TzvRN7dF6m37W4t9Fo5Zh6YGWP96/Rvuvf2Aq1WqZINnJwOH7evGHLn6Lc5hsrsyamjq5iCXtblhPMyttI7xNmtv+s5c6jQzwk/gekxuO7CvThy5+j0Xw3+Bm/JHi+slI46H62P8A8f0n+ZTYKpvD3KfHcP4ay9H9vv8ijyxf6lL+xN/VEmO3j7m3APBU9V9zdNiv8AbqX9yz8lbof7cfQ43EP5qp/yZm1KUwgCAxuMxaB4+zx9hQESJ1wgOfeU3Bb5apg1b2ZP2eTvDh4qvXh/UdnhWI17J+q+5osKps9JDU7LsL/t8P8AH/yOV6h4EeT4r/NS9vojOqY5x4gNZxzCzPWxi31YjGc8rB7tPabqCcM0zr4XFKjhZPnfT4I2RoAAA4Dh7FOclu7uz1DB6gPUAQHMvKj/AOqj/dD+oqlifEeo4Kv4D9TSYqZ0sjYmC7nkAD2qKJeqySTb2O34FhzaenZC3g0a97uZ966EI5VY8hiazrVHI53tML4qQeBlgB9hbGFy63+/7r7HqcDpw9f8Zfcy3lMwL6PMyrgGRkhAOXQMnYOy4W4XAv7Wnqt8XSyyU1+2QcHxXa03Rqatdeaf7+DN42Ux4VlHvDbetBbKBykDeIHQ8R7bclco1e0hfnzOLjcI8NXy8t16f4OVbD4xFS1G+na5zN05tmgOOYlhBsSPulc3D1FTlmfQ9PxLDTxFLJB63vr7m+DykUXqpfhx/wD6V39ZT6M4f+iYn+5fF/gwXlYxjPNHSs9GIZ3j/wArx2R7Q3X+NQ42peSiuRe4Jh8tN1Xz0Xov8/Qt0mw+JtYBHMI2nXI2qmYATrq1rbXSOGrJaO3uzM+K4GTvKF31yxf1Zgt3NhtcwygbyItecpJa+Nw7QBNr3BcPaoLSo1FfkXr08dhmo7PTXk1+17Gy+VyUPdRvYbtdHK5pHAtJiIPuVjGu+Vo53AouMaie6a+5J2f8oNNBSwwPjmLoo2tJa2PKSByu8aLNPFwjBRaehHiuD1qtaVRNWbvz/BvGAYwyrgE8Qc1hLhZwAddpseBIVynUVSOZHFxWGlh6jpyav5GRUhXCApkYCC08CLIDXspY8sPLh3jkUB7VwNkYWuF2uBBHIgpa+jMxk4SUo7o49tHgrqSbLqYnG7Hd33T3hUKtNxZ67A4tV4X580bT5P8AaeONppahwa2943n0QTxaTy1W9Cql3WU+K4GVV9rTV3zR0JrwRcOaQeYcCFbujzzhJaNC46j3hZuYyvoLjqPeEuZyvoPEe8JcxlfQeI94S4yvoL9494S4yvoe3HUe8JcZX0ImI4rDAwvmka0DgLgvPcGjUrWU4x3JqOGq1pZYI45tLjBqah8xFgdGt6MHAe35rnzlnlc9fh6Kw9JU1+2bhsBs3ux9JmH1jh2Afst6+0q1Qp27zOHxPG5v4UPf8G7TSWCsHFMRh2HUc9U4yQvfUNe278k26a5rGvbd47INsunsVdwpyqba+50lVxVLDq00otaLS9m2npvvczMtfSVm9pXtdIGhxLTHIGv3Mga4xu0zZXgDTnZbOUKl4siVKvhstVO23NaXV1fpddSNsrDRDfPo4pIgOxKXNnYCWlwLbSaFzSHA8xfvWtFU1fIrfEkxssS8sa0k+atZ726dfmY2mwbCX0v0uOnc6HX0RUF/ZdlPYBvp+Wq0VOg4Z0tPcsTxOPhW7GU7S/8AW3XfYOwjChBHUfRpMkrg2MZKneOJBIsy+YggEg2Ts6GVSy7+o/UY51HT7RXW+sbfHYzTdmKOV4qnQfWPIku8ytfm0IzMcdCNNCOVlL2NOTzW1Kf63EQj2SnotNLW+JMwnHIagubCXXaA7tMczNG4uDXszDtNJY4XHRbwqRnsRV8LUopOfPzT10un0eqMPWjDqyF9bMzeMpw9rnkSNcGx9pwsCCRrce1RSVKos7V7Fun+sw1RUIOzlbTTmXMbwqgbBCaiFz447RwtbvnvG8Is0Bpub2HuWalOnlWZehrhsRipVJdnKzer2W3PXQx1fg2FQxsllpngSAkNy1JkDWtLnOcy92hoFzdRypUIq7j9SxSxOPqScYz2/wCNuis+dza8IoYYYmspmhsXpNALiO1re5JOt1ZhGMVaOxy61WpVm5VHdkxbEQQHl0BBxSkztzN9NvDvHRAYqCXkeKAj4xhkc8ZjkF2n3g9QeRWJRUlZklGvOjPPA5Tj2Ay0r9RmiPovtp7HdCqNSk4Hq8HjoV1pvzRAikChOimmSmPCBpl4OCyaWPbhACQg1LbiFg2VyxI8LBtbqRXOubNFyeAGpJWUjSU0jeNkdjzcT1Q14tj6d7u/uVylQ5yPP4/idr06T15v8G/EgBWjgFFHAZX6+gOPf3LBks4QwsxCqzCdrZJAWARn6K5op4hnL8vpXaW8fBQQuqkt/tsdGu1LDU7ZdFrr3vE9LdNb7Huz28bVzMEUkdO7ePc14+rbUb62aF9u02RvbIFwD7Up3U3pp9/L1GKyOjBuSctFpva3NdYvRdUUQRSsoK4NY/eumrTG3Kczt5LJkLRzBuCClmqcrb6m0pU5Ymk21ZKF/ZK4wGkljpqyCSLIQ5+7a0lzHNfTs9BxAzdrNy4rFOMlGSa/djGJqU5Vac4yvor30eje+rtpbmW8Tpn/AEGhGWYGN0BfumF0zA2BwJDbHUHTgk08kd+W3obUZx7eq7rXNa+z1RtFK+8bSM2rQe2C1/D7QI0PXRTrY5s1aTX029jV9n5JmMqg2GVkLI88Ub2kuZOd4ZIYja8jLhpBGnbsFBTbSen76HSxKpzlTbkm27NrmtLSfR739NTHYfhU8dBX0zoiHOp2ZA3M8PeaQRGxyi7iYgSORctIQkoSi1y+1ixUxFKeJo1VLRSd76W71+r0109DK47IZqSFzGTtyVEJdaJ4na1jhme1haTp1st6negrX3XqVcMlTrSUnHWL5q2vK55tMXmngkhjndMwF0UgYTM2YR2a2WO2rZNWuuABflpZVvlTSd+X+fUzg8qqyjNxUXuuTV9bPrHdG0QElrS4WdYXHIOtqFOjmytfQrWTAQFh0iAtumQGLr4bnOz0uY6/5QFiGougKqina9pa4Ag8QRcHwWdHuIylF5ouzNIxvYMEl9Kch+4fQ8DyVaeH/tO1huMNaVl7r8Gn1uGVEJtLG4DqBdvvCqyptbo7lHF06i7kkyM2p71pYs50V/SUszOaJ4alLGMyKWylxs0Fx6AXP4LNjDqWMzhmylTMQS3ds6u427mqWFGUjnYjiVGlu7vojfMA2Vhp+0Bmk5vdx8OitwoxiefxXEatfRaIzzngKUopEdt5DYaDmVgyZmnIa0NbwCAkNkQFwPQFQKAqQBAEAQBAEAQBAEAQGKlmQEOWpQEOSsQESWqF780Bfpq4HmgJzZQVm5g8dGCg22MdVbP08mr4WE9coB94WjpwfIswxuIhopsgu2MpPVf/AGf81r2ECb/VMT1+RXFshSD/ANlp9pLvzKz2EOhiXE8S/wCoylLhsUekbGt9jQFuoxWyKtSvVqeOTZKuAs3IrFmaqAWDJj5KwE8dEMkiGr5BATIqpATIp0BLjkQF9jkBcCAqQBAEAQBAEAQBAEBr85QGMqHoDHTvKAgyyFARnTEcEBIgxh7eOo/FAZKDH2Hjce0ICfFijDwc33hAXhWt6/igKX4g0cXD3hARJsajH2gfZqgMdUY/fRg8SgIElY93pHw5IC5FIUBNheUBkKd6AydO5AZCEoCZGUBeagKggPUAQBAEAQBAEAQGEmiQGPngQECalQEOSjQEd9EgLLqEoCg0JQFBoCgPPoB6ID0UJQFQoSgK20JQF1lEUBIjo0BKipEBPhp0BPhhQE6JiAlMCAvAICoIAgCAIAgCAIAgCAhPiQFh9OgLD6RAWXUSAtuoEBQcP7kBScP7kB55u7kB55u7kA83dyA9GH9yAqGH9yArFAgLjaJAXW0aAvspkBfZCgL7WIC4AgKwgPUAQBAEAQBAEAQBAUFqA8LEBSY0BTukB5uUB5uEA3CA83CAbhANwgG4QHu4QHu5QHu5QHoiQFQjQFQagPQEB7ZAeoAgCAIAgCAIAgCAIAgCAIAgCAIAgCAIAgCAIAgCAIAgCAIAgCAIAgCAIAgCAIAgCAIAgCAIAgCAIAgCAIAgCAIAgCAIAgCAIAgCAIAgCAIAgCAIAgCAIAgCAIAgCAIAgCAIAgCAIAgCAIAgCAIAgCAIAgCAIAgCAIAgCAIAgCAIAgCAIAgCAIAgCAIAgCAIAgCAIAgCAIAgCAIAgCAIAgCAIAgCAIAgCAIAgCAIAgCAIAgCAIAgCAIAgCAIAgCAIA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MTEBQQDxQVFBASFBYXFBQXEhIUEBUQFBIWGBcUFhUYHSggGBolHBYUITEhJSkrLi4uFx8zODMtNygtLiwBCgoKDg0OGxAQGywkICUsLS4sLyw3LCwsLy0vLCwsLCwsLCwsLiwsLCwsLCwtLCwvLCwsLCwsLiwsLywsNCwsLP/AABEIAOEA4QMBEQACEQEDEQH/xAAcAAEAAQUBAQAAAAAAAAAAAAAABAIDBQYHAQj/xABGEAABAwIDBQMIBgkEAQUBAAABAAIDBBEFEiEGEzFBUSJhgQcVMlNxkZPRFCNCUqGxJGJyc4KSssHhMzWz8GM0Q3Si0iX/xAAaAQEAAgMBAAAAAAAAAAAAAAAAAwQBAgUG/8QAOBEAAgECBAMGBQIFBAMAAAAAAAECAxEEEiExBUFREyIyYXGBkaGxwdEU8CM0QlLhFTNy8SSC0v/aAAwDAQACEQMRAD8A7L5pp/UxfCZ8kA800/qYvhM+SAeaaf1MXwmfJAPNNP6mL4TPkgHmmn9TF8JnyQDzTT+pi+Ez5IB5pp/UxfCZ8kA800/qYvhM+SAeaaf1MXwmfJAPNNP6mL4TPkgHmmn9TF8JnyQDzTT+pi+Ez5IB5pp/UxfCZ8kA800/qYvhM+SAeaaf1MXwmfJAPNNP6mL4TPkgHmmn9TF8JnyQDzTT+pi+Ez5IB5pp/UxfCZ8kA800/qYvhM+SAeaaf1MXwmfJAPNNP6mL4TPkgHmmn9TF8JnyQDzTT+pi+Ez5IB5pp/UxfCZ8kA800/qYvhM+SAeaaf1MXwmfJAPNNP6mL4TPkgHmmn9TF8JnyQExAEAQBAEAQBAEAQBAEAQBAEAQBAEAQBAEAQBAEAQBAEAQBAEAQBAEAQBAEAQBAEAQBAEAQBAEAQBAEAQBAEAQBAEAQBAEAQBAEAQBAEAQHjnAcUBaNQOVygPN8eg96Ab09yA83zu78UB6KjqPcboCts7Tz179EBcQBAEAQBAEAQBAEAQBAEAQBAEAQBAEAQBAeOdbUoCw+Yn0dO/mgKA3qgKgEB6gCAIBZAUuYgKQS30T4Hh/hAX4pwdOB6fLqgLqAIAgCAIAgCAIAgCAIAgCAIAgCAICiSQAaoCMSXG5QFQCAjVuJRxem4A9OLj4LWUktyalh6lTwoxfnuSTSCPT7zv+2UfaN7ItrCU4f7kj0RVDvTkt3D/CWk+ZnNRj4Ynvm53OV34/NMvmO3X9qPDQyD0ZT43+aZX1Hawe8Sh1RVR66SD3n5peSM9nQn5F2m2jYTllBYfe3/Cyqq5kc8BK14O5mY5A4XaQQeYNwpU7lGUXF2Z49l0MFUU9tHeB+aAlIAgCAIAgCAIAgCAIAgCAIAgCApkfYXKAh3JNygK72QGp4ztVd25pO069i/iL9G9faq863KJ2MNw6yz1vh+SjDsL13k5zPOtib+/qsRhzZvVr/wBMNEZprwBYcFIU2rlW+S4ynm/S4yDfpcZBvkuMpFraVkgs4a9RxCw0mS05yg9DXpJp6N+ZhvGTwPonuI5FRXlB6F9QpYqNpLU2zA8cjqW9k2ePSYeI7+8KeFRSOPisHOg9dupkXtUhUK6aaxynwP8AZASkBicV2lpafNvZW5mAksac8oA6sbcgd5sFHOtCO7LVHBV61ssXZ83oviyms2gYzdtZHLNJLHvRHGwbxsOl3uDiMvEC3EnQBHVStZXFPCSldykopO13tforX/Bl2m4v196kKp6gKXuABJNgBck8ABxJQyk27IsYdWtmibNHfI8XaS0tJbydY62PEdxWsZKSujerTlSm4S3W5JWxGEAQBAEAQBAQZpMzu4ICoIDnu2m1WZ5pac9kaSPHM/cB6dVUrVbvKj0fDOHZY9tUWvJfcq2bogxgkd6bhp3BYpxtqZxdVzllWxnhIeQPuKl1KHd6lt8zvuu/lKamyUOqLLqh/wB138pWNTdKHVFBqH/dd/K5Y1M2h1QFQ/7rv5SmotDqi42od9138pWdTVqHVF5srvuu/lKzqaPL1RRVAOaWvGh6hYfmbwdneLNFrnyUs+eNxDmm7T1b0PVVpXg9Dt01DEU7SR0rZfH2VcOdukjdJGc2u+RV2nUU0eYxuDlhqluXJmUlapCkY/BKuaqFQ8yBkeaSGNrWjO10ZLDK53HMXAkDgAAooOU7u+myLteFOg4Rtd2Un531t6W+ZgaqBrImUbd02GjjbNXyBrt297O0yJ2uZznEZyCb6C/pKFqyy8lq/wAF+EnKbrO7lNtQXNJ7vppsve2xQKqRt3zvMM1Q0VFZIL5qegZdsNOw8WvcdNNb7w8bLF2tXpfV+S5L9+ZnJCXdgsyj3YL+6T8Un5L/AOSqix1xiY18rhHDmqal+fPJHTl5NPSufe7pHCwOt7NI5pGppvtq/sjFTCrO2o6ytGKtZN2707ckuXLXyJmDYq987I5pSJc5lniufq3SNtDSNbzs053EcCy50K3hNuVm9d39l+SHEUIxpuUI6WtF9beKfu9F5PQl7XyslcyjcQ1lt9UyE2EVKw668i89n2Z1mtaXce279P8AJHgYypp1lv4YrrJ/jf1sYSnxT62AtkMLZHiSKAOLIosNYSMz4x6b5TwGpGYWtZRKWq1t5eX+S5Oh3J3Ways3u3PyfJR5vbTXc2nabEHsjbDAbVFQckZPCMWu+Z3cxtz7bDmrFWTSst3+7+xzcHSjKTnPwx1fn0Xu/lcxeG4m9znSse58ZbuaRjnEiQRH62slPNl/tdG6auAUcZvdei/JYrUYxShJWe830vtBefl130RjcOxiaWCCBkk0kj2mepkjAMzYpHOdFC08Iy7QcsrRyuCtI1G4qOre7/BZrYenTqTqSSSXdintdWTfnb5s2zZku+ix7yTePGYOdmza53dnPbt5fRzc8t1Yp3yq7OXi8vbPKrLp7dOV97cjKKQrBAWauSze86ICJEEBrPlA2h+i0+RhtNNdrOrW/ad/3qoq08sdDo8Nwyq1M0tkcywOPPK0HW5ufYNSqEV3j1VaWWm2dZwGkDm7x3D7I5ac1fpx0ueUxlVp5F7mcyjopTnnuUIBlHRAMo6IBlHRAMoQDKEBRLC1wsRojVzMZOLujm+3dHkB/UII/Yd/lUq8bHqOF1s69fqaps7jzqSpbKL5DpI3qwnXxHFR05OLuWsbRjWg4v2O5wzB7Q9pu1wBB5EEaFdBO546cXFuLNRxuppKepcHz1FM6UB0ghz5H3uM/okB2liW2Oiq1XThLVtX6HXwkMTWpJxhGaWizWuvLdaeTuiqHaTB2wiAFxiDw8gxVBL5A4OzvNrvNwD2r8AsKvQSt+TeWB4i59pztbeO21lrpp0K63ajCJZBLKXOeAB/pVOVwa4uaHsAyvAJJGYG10lXoSd39zFPAcQpwyRVl6x97PdX52LVVtBg0he6S5MmXN9VUgXYLNcABZrgNA4WPesOrh3v9zaGD4lBJR5ecee/t5bE2j21wuIWieW9TuJy4km5LnFt3E9SVusTRWzIZ8Lx03eS+a/JYn2pwh8pmeS6QtDTeGoLS1t8t2WykjMbEi4usOvQbu/ubx4fxCMMiWm+8fre55hu1OEQf6JcCQBmMVQ9+VvotDngkNFzYXsEjXoR2+4rcP4hV8a+cV8k9/MrrdrMJmeySYl74w4NJhnsA61wW5bOGg4g8ElXoSd39zFPh2PpxcYKye+seXuRPPeC7sRdrILW7FXmAAIDc/pZLOcMt7anRa9rh7W/JL+k4lmz8/WP02v57lYx7BiW5QQQ0MDWQ1LGuZc2Y5jABILk6OB4nqs9rQf7Zq8HxFJ39dXF+6bensb7G0AAAWAAsLWAHS3JXDiPV6lSGAgMfWPu+3T80AvogOD7aY19Jr5HA3jjO7Z0s02J8TdUqruz0+Bp9nBR+Jc2dktL/Cf7KGO50q2tOx2HZh16Zh9v9RV+l4UeRxytXl++RlVIVAgMTi+0ENPo913/AHG6u8eijnUjHcuYfA1a+sVp1ZrM23zr9iIAfrON/wAFA8S+SOpHgsbd6Qg2/df6yIEfquN/xRYl80J8Fjbuy+JtGDY/DUj6p3bHFh0ePDmrEKkZ7HKxOCq4fxrTryMotyoEBz7ykS2cR/4/7lVMRueh4Qu5fzOWVTlDE6lWR1fyRY3vqV1O83fTusNdTE7VvuOYeAVuk9LHnOI0+8prnv6mQ8ouEiWmMwtvKe7r9Y/tt/I+Heo8XTzQzdCTg+JdKv2b2lp78vwanshs/FUQSySMke5krGBrJI47McNXEv004qpQoxnFt9Ts4/GVKNSMYtJNN6pv20JcOytMXxtbI6Rr699PnDm2MTYHP0sLZg4WJ4aHRbrDw01vrYilxCtlk2kmoKVvO6XwsWqzZqCBlTPJvJKdhp3QOY4Avhmkc1zSSLZ22t4d61dGMVKT1Wlvc2p42rVlCnGyk8ylfk0r/Bkluz1E6rpqVjZwZ4hMXGVlhG6KRwZw9K7RrwW3Y0nNRV9dSP8AWYpUJ1W4915dud1r8yml2YgfO+PczDJTOlEf0mBz3vDw0APbdreY1SNCDlaz2vuJ46rGmpZlrK18rVlbo9SuDZOmM87PrH7qGF+630LZI5ZXODonyegSAGnxWVh4Xa12X/RiXEK/ZwloruSvZ2aVrNLfUj4ds7TvdUDJLJLHKGtpm1EImbFuwTIHejIcxOgNlrGjBt6e1ySrjK0VDVJNXzNO177W3WhGgoaH6E+pdHUh8UjYXN3rL70sve2XQA8uK1UKXZ5mn0JJVcV+oVJSjZrMtOVy/wCTDBRNVGd9iymyut1mdfJp0FifaAs4OnmlmfI04ziXSo9nHeX05/H6HYV1DyYQBAYkOu4nvKAx+1NfuKOeYcWROI/atYfjZaydkS0I5qiR850TjxPFVJHo6DM5h1RleD/3VQnRi7qx23Y116OM/tf1uV+j4EeU4irYmXt9DNKQomC2vxz6ND2f9WTRnd1d4KKtUyI6HDsJ+oqa+Fb/AINL2ZwR9Y8ySE7sHtP+053QKtSpubuzt47GRwsVCK15LobvTUVFE7dNEWfo4tLyfFWlGmtDhTq4uos7zW+RViOzdPM0gxhruTmjKR7uKSpRlyMUcfXpO6lfyZyzFKSWiqsocQ9hDmPGl28j/hUJJ05Hq6FSni6F7aPdHWNnMVFTTMm4OOjh0eOK6FOeeNzyOMw7w9Zw+HoZRblU5Z5WJ7TNb95g92YqnX8R6ThLth2/M5tUPWiRaqy0Nh8kmImPExGfRnY5tv1mjMPycp4aNHJxKzU5Lpqb55TcYs1tGw6vs+W3JgPZb4kX8B1UOMqaZF7ljgmFu3Xly0X3f2NGixB4p5KUBpjlex7rtObMzhY3tbwVFTkouPJnedGDqqrfVJr4krDsfmhZEyMMywzGZl2uJ3hjLLGxF22J0/FbQqygkly1IquEpVZSlJvvLK/S9zx2PTmlfRmxhkfn1aczXZw+zTfRuYXtY8SnazyOHIysLSVZVl4krfK2vsXIto521EVSGs3kEQiYCx2Qxta5ozC+ps4807aeZS5pWNXgqTpSpXdpO711v+0HbQPtII4aeESwuheIoTGCx5BJ0d6QtoVntpa2SV9NgsJDRynKVmmru+q9ti+Nq5sz3vigkM0cccueJzmyCK+VzxmsXa8e4dFn9RO7dlr5Gn+n0rJKUlZtqz2vvbTYopNpXxuL2U1KHZs7CKcjdPDA28dnacL2N9SSsRrSi7pL4GZ4KE1llOe1n3t9b66EE4pKYJIDYtlm3z3FpzmW3G/C3gtM8srj1dyfsKfaKot0sq6WJ+xeNGkq2PdfdP7EvTITo7+E2Psv1UmHqdnO/LmV+I4ZYii4rdar8e/4O5grsHij1AEBhoCgNV8q82XDJbfadG3wMgWlTwlvBJOrr0ZxOmaqkjv0kTGlaFpHcfJ4++HQk9HfhI5XKPgR5niTviZe30NjUpROX+UqYmrDeTI22/iJJVHEvvnq+CwSw9+rNtp/0bCgY9HCG/8AG/n7yrC7tLQ48v8AyMdaW1/kjmW6cXZrkvJvfnmvxuqNmepzRStyO1098jc3pZRf221XTWx4WdszsaH5TIAZYSOORwPszC391VxK1R6Hgk7U5rzRkPJowiCUHhvNP5Qt8N4WVuNtOrF+X3NxVg4px/yvn9Mj/dD+oqrW8R3eGP8AhP1NAeFGi9JEzZJ+TEqRw479g8HOyn8CpEynUSs79H9DsOI7T1UUzYDRAmVzxD+kMvI1h9Lh2dCDYkcUnXqRko5d9tSClw/DVKTqdrorZu69L/X2L7NqJ2vbTQ0u8rXMD5It63JCP1n8DoW9PSHWySryvkjG8ufkaw4fSyurOpaneydtX7GV2f2mdLO6jq4DT1TW5g3MHsezq1w9vfz10Nt6VZylkkrMixWBjTpqtSlmg9OjT80VbSbQSwVEFNTwCeSoDy0GUR6sFyLlpHC55cEq1XGSile5jCYOnVpTq1J5VG3K+/uWKLbJhp6iapiML6V+SSMObJeQ6BrHCwJJ0/xqtY4hZXKStY3qcNl2sIU5ZlNXT2080QXbY1bGCpnoC2jdY5xK0yNY70XFlr63HED2rR4iaWaUNCZcNw85OlCtefS2l/X/ALMljW1jWbmOkjNTPUsD4mBwa3dkXD3OPAaH3G9lJUr2aUVdsr4fh7lmlWeSMXZvz6FvCtqJPpLaOvp/o80gJiIe18b7crjgdDzPhosQrvNkmrM2rYCHZOtQnmit9LNFjD9q6moeXUtIJKZsu7LzOxsvEXfkI0FiDb/oxGvOb7sdL2N6uAo0Y2q1LSte1rr0uWq/a2tjqG0xoBvJS/cj6VHeRrL9rhZumtiQkq9RSUcu+2pvS4fhp0nV7bRWv3Xpf6+xt1BK90THTM3chaC+PMH5Hc25hobdVZi21qcmooxm1B3XJ7XJCyaBAYOmOiA1TysNvhr+58Z90gUdXwlzAK9X2ZxynCqM9FTRJstCc7Z5Oz//ADYP4/8AkcrtHwI8xxL+Yl7fQ2TMpSiaF5RMLJkZUNF2luR3cQdCff8AgqmIhrmPQ8GxCUHSe97oyOHVokwyQSA/VsLCeth2SPwW8ZXp6latSdPHRy83f8mu7OUokqY2ngDmPsbqoaavJHUxtTs6EmvQ6crx5M55tlWCSps03EYy+PEqnWleR6bhtJ06N3z1Nm2MpslKCdDI4u8OA/JT0VaJyeJ1M9ey5aGdzKU55yHyuj9Mj/cj+oqrX8R3uFr+E/U0VzVCdFok7Nx3r6X/AOREfdID/ZSRZUqxun6P6HZtoaSR1dQSMY5zI3S53AEtbcMtmPK9ipKsW6kGuVznYSrCOFrxb1eWy67kdzZ6TEJK2KB9RBMwNkbGLyscA0AhvMdge88LBaTUqdVzSumTUp0sThY0JSUZRel9nv8Akm4LTT1WJecJoXU8MURjiY/SV5N9S3kO078LX1SnGU6vaNWVtDGInSoYX9PCWZt3bWy/ehZ2+oHSVdI80808DGy7xsIdn1AygOaRbWx4jgVjEQbnF2bWuxvwytGFCpHOoybVr/PqY2j2ZqJqKrgEboIXSMfSwyuG8Dmkl4ceIzCw7XP3mNUJypyjay5IsTx1GniKdS+ZpNSa28vh5EvEcXrKilNC2hmbUPaI3vcLQAaBzg7hqB4X589p1Kk4ZMrv8iKjh8NQrdu6qcVqkt/h+/YqrMEnopqSrgjNQ2CnbBMxvp2Ad22DjxcfcOpKzKnKnKM4q9lZmKeKpYqnUpVHlzSzJvb0ZejZPX19PUOp5KempMzgZQGyPebaBvtDe7Q662WUpVaik1ZLqaSdLCYadJTUpTttskYevo5H1AfRUVTSVpmu997UxZmN3OIOU8iQNDr6XOKUZSl3ItO+/It06sIUnGtVjOFtF/Vfy5+l/kbNj9FI7FaCVjHOjjEud4aSxt2EDMeV1ZqRbqxfqc7DVYRwdaDery2XXU2xWDlhAEBgYtCR0J/NAYjbmk3tBOwanISPa3X+y0mu6yzhJWrROG06pM9PTJIatCxY7T5P/wDboP4/+RyvUfAjy3E/5mXt9EbApSgUyMDgWuAIPEHUEJuZjJxd0a5tS1kNJuogGte8Cw9uY/koKtowsjq8Pcq2Izzd7L/BquHySREVEYNmOte3ZuRwPgq8bx7yOxWjTqp0pPczNZtjI5mVjAxx4uzXt7NFK67a0KNLhMIyvJ38iHgOBvneHPBEQN3OPF3cOvtWtOm5O7JsZjY0Y5Y+L6HQWNAAA0A0A7grh5ptt3ZUEMHKPKy39Lj/AHI/qKqV/Eeh4Sr0X6mjOaoUdJozHk/o95iUPSMuef4WkD8SFLDWSKGKeWnJ+Ru2021lVDVyQRZMjSwNBjzOu5jTbjrqVHWxNSNRxiYwXDMPVw8ak73d76+bI8O2mIQduSFoY42OeCRgJ6B1xqtP1NaPiXyaJVwvBVNKctfJp/I6HsztE2spjMwZHtu17Cb5XgX0PMEEEFXaVVVI3RxMZg5Yarkbuns/I5zTeUDEX6Rhj3WvZsDnG3WwPBUFi6r2+h6CfCMHDWTaXm0idR7X4o6WNr4SGuewOP0WUWaXAE35aX1Uka9dySa+RBU4fgFCTUtbO3eXQ6muieZOXbTeUCoZVSxUpj3UbsgLmZiXNFnG9xpmuPBc6ri5KbUdj02D4RRnRjKre716enyOgbP4mKmmiqB9tozDpINHt8HAhXqc88FI4GKoOhVlTfJ/Ll8jWvKHtNUUb4G05ZaRshdmZm1aWWtqPvFV8TWlTtlOlwrA0sTGbqX0tt7mybN1r5qSCaS2eSNrnWFhcjkOSsUpOUE2c7F040q84R2TaMktyuEAQGEq25Zj0OvvQFNQwOaQeBH4IZTs7nBMUoDBUSQn7DjbvYdWn3KhNWdj1uHqKcVJczxgUReSOy7Bf7dD/H/yOV+j4EeT4p/NS9vojPqU554gNM27n+sjj5Bpd7zb+xVWu9UjvcIh3JS87Ga2YpMtKwOHp3cQR97h+FlNSjaBz8fVzYhtctCa3DIQbiJl+uULbJHoQPE1mrOT+JLC2ID1AehAcu8qrf0qP90P6iqeI8R6Xg6vRfqaLKFCjozRvvkkwzWWqcONmM8NXH8h4K1RWtzh8TqWioddSFthJlxOR54NfE7+WOM/2VDEO1dvzX2Ovw6ObAxj1Ul82ZLHdtm1FIaSKFwMhGZziCdHhwytHE6AKStilUjlS3K+C4S8PVVWc9unpzNo8m2DywUkr5mljpjmawizgxrLAuHIm509isYWm4Qd+ZzuLYmFavFQd1HS/nc5xsrjxopt+GB5MZZlLso7Rab3sfurn0avZSzHosbhFiodm3bW/Xr+TdsK8pj5Z4oTTsAllYy4mJIzvDb2y68VchjXKSVtzjV+Bxp05TzvRN7dF6m37W4t9Fo5Zh6YGWP96/Rvuvf2Aq1WqZINnJwOH7evGHLn6Lc5hsrsyamjq5iCXtblhPMyttI7xNmtv+s5c6jQzwk/gekxuO7CvThy5+j0Xw3+Bm/JHi+slI46H62P8A8f0n+ZTYKpvD3KfHcP4ay9H9vv8ijyxf6lL+xN/VEmO3j7m3APBU9V9zdNiv8AbqX9yz8lbof7cfQ43EP5qp/yZm1KUwgCAxuMxaB4+zx9hQESJ1wgOfeU3Bb5apg1b2ZP2eTvDh4qvXh/UdnhWI17J+q+5osKps9JDU7LsL/t8P8AH/yOV6h4EeT4r/NS9vojOqY5x4gNZxzCzPWxi31YjGc8rB7tPabqCcM0zr4XFKjhZPnfT4I2RoAAA4Dh7FOclu7uz1DB6gPUAQHMvKj/AOqj/dD+oqlifEeo4Kv4D9TSYqZ0sjYmC7nkAD2qKJeqySTb2O34FhzaenZC3g0a97uZ966EI5VY8hiazrVHI53tML4qQeBlgB9hbGFy63+/7r7HqcDpw9f8Zfcy3lMwL6PMyrgGRkhAOXQMnYOy4W4XAv7Wnqt8XSyyU1+2QcHxXa03Rqatdeaf7+DN42Ux4VlHvDbetBbKBykDeIHQ8R7bclco1e0hfnzOLjcI8NXy8t16f4OVbD4xFS1G+na5zN05tmgOOYlhBsSPulc3D1FTlmfQ9PxLDTxFLJB63vr7m+DykUXqpfhx/wD6V39ZT6M4f+iYn+5fF/gwXlYxjPNHSs9GIZ3j/wArx2R7Q3X+NQ42peSiuRe4Jh8tN1Xz0Xov8/Qt0mw+JtYBHMI2nXI2qmYATrq1rbXSOGrJaO3uzM+K4GTvKF31yxf1Zgt3NhtcwygbyItecpJa+Nw7QBNr3BcPaoLSo1FfkXr08dhmo7PTXk1+17Gy+VyUPdRvYbtdHK5pHAtJiIPuVjGu+Vo53AouMaie6a+5J2f8oNNBSwwPjmLoo2tJa2PKSByu8aLNPFwjBRaehHiuD1qtaVRNWbvz/BvGAYwyrgE8Qc1hLhZwAddpseBIVynUVSOZHFxWGlh6jpyav5GRUhXCApkYCC08CLIDXspY8sPLh3jkUB7VwNkYWuF2uBBHIgpa+jMxk4SUo7o49tHgrqSbLqYnG7Hd33T3hUKtNxZ67A4tV4X580bT5P8AaeONppahwa2943n0QTxaTy1W9Cql3WU+K4GVV9rTV3zR0JrwRcOaQeYcCFbujzzhJaNC46j3hZuYyvoLjqPeEuZyvoPEe8JcxlfQeI94S4yvoL9494S4yvoe3HUe8JcZX0ImI4rDAwvmka0DgLgvPcGjUrWU4x3JqOGq1pZYI45tLjBqah8xFgdGt6MHAe35rnzlnlc9fh6Kw9JU1+2bhsBs3ux9JmH1jh2Afst6+0q1Qp27zOHxPG5v4UPf8G7TSWCsHFMRh2HUc9U4yQvfUNe278k26a5rGvbd47INsunsVdwpyqba+50lVxVLDq00otaLS9m2npvvczMtfSVm9pXtdIGhxLTHIGv3Mga4xu0zZXgDTnZbOUKl4siVKvhstVO23NaXV1fpddSNsrDRDfPo4pIgOxKXNnYCWlwLbSaFzSHA8xfvWtFU1fIrfEkxssS8sa0k+atZ726dfmY2mwbCX0v0uOnc6HX0RUF/ZdlPYBvp+Wq0VOg4Z0tPcsTxOPhW7GU7S/8AW3XfYOwjChBHUfRpMkrg2MZKneOJBIsy+YggEg2Ts6GVSy7+o/UY51HT7RXW+sbfHYzTdmKOV4qnQfWPIku8ytfm0IzMcdCNNCOVlL2NOTzW1Kf63EQj2SnotNLW+JMwnHIagubCXXaA7tMczNG4uDXszDtNJY4XHRbwqRnsRV8LUopOfPzT10un0eqMPWjDqyF9bMzeMpw9rnkSNcGx9pwsCCRrce1RSVKos7V7Fun+sw1RUIOzlbTTmXMbwqgbBCaiFz447RwtbvnvG8Is0Bpub2HuWalOnlWZehrhsRipVJdnKzer2W3PXQx1fg2FQxsllpngSAkNy1JkDWtLnOcy92hoFzdRypUIq7j9SxSxOPqScYz2/wCNuis+dza8IoYYYmspmhsXpNALiO1re5JOt1ZhGMVaOxy61WpVm5VHdkxbEQQHl0BBxSkztzN9NvDvHRAYqCXkeKAj4xhkc8ZjkF2n3g9QeRWJRUlZklGvOjPPA5Tj2Ay0r9RmiPovtp7HdCqNSk4Hq8HjoV1pvzRAikChOimmSmPCBpl4OCyaWPbhACQg1LbiFg2VyxI8LBtbqRXOubNFyeAGpJWUjSU0jeNkdjzcT1Q14tj6d7u/uVylQ5yPP4/idr06T15v8G/EgBWjgFFHAZX6+gOPf3LBks4QwsxCqzCdrZJAWARn6K5op4hnL8vpXaW8fBQQuqkt/tsdGu1LDU7ZdFrr3vE9LdNb7Huz28bVzMEUkdO7ePc14+rbUb62aF9u02RvbIFwD7Up3U3pp9/L1GKyOjBuSctFpva3NdYvRdUUQRSsoK4NY/eumrTG3Kczt5LJkLRzBuCClmqcrb6m0pU5Ymk21ZKF/ZK4wGkljpqyCSLIQ5+7a0lzHNfTs9BxAzdrNy4rFOMlGSa/djGJqU5Vac4yvor30eje+rtpbmW8Tpn/AEGhGWYGN0BfumF0zA2BwJDbHUHTgk08kd+W3obUZx7eq7rXNa+z1RtFK+8bSM2rQe2C1/D7QI0PXRTrY5s1aTX029jV9n5JmMqg2GVkLI88Ub2kuZOd4ZIYja8jLhpBGnbsFBTbSen76HSxKpzlTbkm27NrmtLSfR739NTHYfhU8dBX0zoiHOp2ZA3M8PeaQRGxyi7iYgSORctIQkoSi1y+1ixUxFKeJo1VLRSd76W71+r0109DK47IZqSFzGTtyVEJdaJ4na1jhme1haTp1st6negrX3XqVcMlTrSUnHWL5q2vK55tMXmngkhjndMwF0UgYTM2YR2a2WO2rZNWuuABflpZVvlTSd+X+fUzg8qqyjNxUXuuTV9bPrHdG0QElrS4WdYXHIOtqFOjmytfQrWTAQFh0iAtumQGLr4bnOz0uY6/5QFiGougKqina9pa4Ag8QRcHwWdHuIylF5ouzNIxvYMEl9Kch+4fQ8DyVaeH/tO1huMNaVl7r8Gn1uGVEJtLG4DqBdvvCqyptbo7lHF06i7kkyM2p71pYs50V/SUszOaJ4alLGMyKWylxs0Fx6AXP4LNjDqWMzhmylTMQS3ds6u427mqWFGUjnYjiVGlu7vojfMA2Vhp+0Bmk5vdx8OitwoxiefxXEatfRaIzzngKUopEdt5DYaDmVgyZmnIa0NbwCAkNkQFwPQFQKAqQBAEAQBAEAQBAEAQGKlmQEOWpQEOSsQESWqF780Bfpq4HmgJzZQVm5g8dGCg22MdVbP08mr4WE9coB94WjpwfIswxuIhopsgu2MpPVf/AGf81r2ECb/VMT1+RXFshSD/ANlp9pLvzKz2EOhiXE8S/wCoylLhsUekbGt9jQFuoxWyKtSvVqeOTZKuAs3IrFmaqAWDJj5KwE8dEMkiGr5BATIqpATIp0BLjkQF9jkBcCAqQBAEAQBAEAQBAEBr85QGMqHoDHTvKAgyyFARnTEcEBIgxh7eOo/FAZKDH2Hjce0ICfFijDwc33hAXhWt6/igKX4g0cXD3hARJsajH2gfZqgMdUY/fRg8SgIElY93pHw5IC5FIUBNheUBkKd6AydO5AZCEoCZGUBeagKggPUAQBAEAQBAEAQGEmiQGPngQECalQEOSjQEd9EgLLqEoCg0JQFBoCgPPoB6ID0UJQFQoSgK20JQF1lEUBIjo0BKipEBPhp0BPhhQE6JiAlMCAvAICoIAgCAIAgCAIAgCAhPiQFh9OgLD6RAWXUSAtuoEBQcP7kBScP7kB55u7kB55u7kA83dyA9GH9yAqGH9yArFAgLjaJAXW0aAvspkBfZCgL7WIC4AgKwgPUAQBAEAQBAEAQBAUFqA8LEBSY0BTukB5uUB5uEA3CA83CAbhANwgG4QHu4QHu5QHu5QHoiQFQjQFQagPQEB7ZAeoAgCAIAgCAIAgCAIAgCAIAgCAIAgCAIAgCAIAgCAIAgCAIAgCAIAgCAIAgCAIAgCAIAgCAIAgCAIAgCAIAgCAIAgCAIAgCAIAgCAIAgCAIAgCAIAgCAIAgCAIAgCAIAgCAIAgCAIAgCAIAgCAIAgCAIAgCAIAgCAIAgCAIAgCAIAgCAIAgCAIAgCAIAgCAIAgCAIAgCAIAgCAIAgCAIAgCAIAgCAIAgCAIAgCAIAgCAIAgCAIAgCAIAgCAIAgCAIAg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65" y="1524000"/>
            <a:ext cx="24479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866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743200"/>
            <a:ext cx="7772400" cy="2677656"/>
          </a:xfrm>
          <a:prstGeom prst="rect">
            <a:avLst/>
          </a:prstGeom>
        </p:spPr>
        <p:txBody>
          <a:bodyPr wrap="square">
            <a:spAutoFit/>
          </a:bodyPr>
          <a:lstStyle/>
          <a:p>
            <a:r>
              <a:rPr lang="en-US" sz="2400" b="1" dirty="0" smtClean="0"/>
              <a:t>A </a:t>
            </a:r>
            <a:r>
              <a:rPr lang="en-US" sz="2400" b="1" dirty="0"/>
              <a:t>recent </a:t>
            </a:r>
            <a:r>
              <a:rPr lang="en-US" sz="2400" b="1" dirty="0">
                <a:hlinkClick r:id="rId2"/>
              </a:rPr>
              <a:t>Pew Study</a:t>
            </a:r>
            <a:r>
              <a:rPr lang="en-US" sz="2400" b="1" dirty="0"/>
              <a:t> has shown that women are five times as likely as men to use Pinterest and that most of those women are highly educated and affluent. And according to </a:t>
            </a:r>
            <a:r>
              <a:rPr lang="en-US" sz="2400" b="1" dirty="0">
                <a:hlinkClick r:id="rId3"/>
              </a:rPr>
              <a:t>National Association of Realtors (NAR)</a:t>
            </a:r>
            <a:r>
              <a:rPr lang="en-US" sz="2400" b="1" dirty="0"/>
              <a:t>, single women are buying houses at twice the rate of single men, making them the second largest home buying demographic after married couples</a:t>
            </a:r>
          </a:p>
        </p:txBody>
      </p:sp>
      <p:sp>
        <p:nvSpPr>
          <p:cNvPr id="3" name="TextBox 2"/>
          <p:cNvSpPr txBox="1"/>
          <p:nvPr/>
        </p:nvSpPr>
        <p:spPr>
          <a:xfrm rot="20403601">
            <a:off x="87661" y="1070401"/>
            <a:ext cx="5486400" cy="584775"/>
          </a:xfrm>
          <a:prstGeom prst="rect">
            <a:avLst/>
          </a:prstGeom>
          <a:noFill/>
        </p:spPr>
        <p:txBody>
          <a:bodyPr wrap="square" rtlCol="0">
            <a:spAutoFit/>
          </a:bodyPr>
          <a:lstStyle/>
          <a:p>
            <a:r>
              <a:rPr lang="en-US" sz="3200" b="1" dirty="0" smtClean="0">
                <a:solidFill>
                  <a:srgbClr val="FF0000"/>
                </a:solidFill>
                <a:latin typeface="Bradley Hand ITC" panose="03070402050302030203" pitchFamily="66" charset="0"/>
              </a:rPr>
              <a:t>Random Pinterest Fact: </a:t>
            </a:r>
            <a:endParaRPr lang="en-US" sz="32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033681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63817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64960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217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3048000" cy="5724644"/>
          </a:xfrm>
          <a:prstGeom prst="rect">
            <a:avLst/>
          </a:prstGeom>
          <a:noFill/>
        </p:spPr>
        <p:txBody>
          <a:bodyPr wrap="square" rtlCol="0">
            <a:spAutoFit/>
          </a:bodyPr>
          <a:lstStyle/>
          <a:p>
            <a:r>
              <a:rPr lang="en-US" sz="2400" b="1" u="sng" dirty="0" smtClean="0"/>
              <a:t>#4:  Go Local</a:t>
            </a:r>
          </a:p>
          <a:p>
            <a:endParaRPr lang="en-US" b="1" u="sng" dirty="0" smtClean="0"/>
          </a:p>
          <a:p>
            <a:r>
              <a:rPr lang="en-US" b="1" dirty="0"/>
              <a:t>This is a great way for you to show off your knowledge in the local community — not to mention that, with the right keywords, it will help your website rank higher in the search engines. Here you can pin about great places to eat in your town, schools, nightlife, beauty spas, community parks your prospective buyers can take their kids and dogs. You can be the go-to source of what's good and cool in the area. What better way is there to improve your personal branding?</a:t>
            </a:r>
            <a:endParaRPr lang="en-US" b="1" u="sng"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746" y="1143000"/>
            <a:ext cx="5095254" cy="329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393899">
            <a:off x="5479463" y="4885518"/>
            <a:ext cx="1627695" cy="1219200"/>
          </a:xfrm>
          <a:prstGeom prst="rect">
            <a:avLst/>
          </a:prstGeom>
        </p:spPr>
      </p:pic>
    </p:spTree>
    <p:extLst>
      <p:ext uri="{BB962C8B-B14F-4D97-AF65-F5344CB8AC3E}">
        <p14:creationId xmlns:p14="http://schemas.microsoft.com/office/powerpoint/2010/main" val="2443822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9784"/>
            <a:ext cx="8077200" cy="678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81200" y="228600"/>
            <a:ext cx="5486400" cy="584775"/>
          </a:xfrm>
          <a:prstGeom prst="rect">
            <a:avLst/>
          </a:prstGeom>
          <a:noFill/>
        </p:spPr>
        <p:txBody>
          <a:bodyPr wrap="square" rtlCol="0">
            <a:spAutoFit/>
          </a:bodyPr>
          <a:lstStyle/>
          <a:p>
            <a:pPr algn="ctr"/>
            <a:r>
              <a:rPr lang="en-US" sz="3200" b="1" dirty="0" smtClean="0">
                <a:solidFill>
                  <a:srgbClr val="FF0000"/>
                </a:solidFill>
                <a:latin typeface="Bradley Hand ITC" panose="03070402050302030203" pitchFamily="66" charset="0"/>
              </a:rPr>
              <a:t>Random Pinterest Fact: </a:t>
            </a:r>
            <a:endParaRPr lang="en-US" sz="32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678303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991600" cy="5632312"/>
          </a:xfrm>
          <a:prstGeom prst="rect">
            <a:avLst/>
          </a:prstGeom>
        </p:spPr>
        <p:txBody>
          <a:bodyPr wrap="square">
            <a:spAutoFit/>
          </a:bodyPr>
          <a:lstStyle/>
          <a:p>
            <a:pPr fontAlgn="base"/>
            <a:endParaRPr lang="en-US" b="1" dirty="0" smtClean="0"/>
          </a:p>
          <a:p>
            <a:pPr fontAlgn="base"/>
            <a:endParaRPr lang="en-US" b="1" dirty="0"/>
          </a:p>
          <a:p>
            <a:pPr fontAlgn="base"/>
            <a:r>
              <a:rPr lang="en-US" b="1" dirty="0" smtClean="0"/>
              <a:t>Pinterest is running 3</a:t>
            </a:r>
            <a:r>
              <a:rPr lang="en-US" b="1" baseline="30000" dirty="0" smtClean="0"/>
              <a:t>rd</a:t>
            </a:r>
            <a:r>
              <a:rPr lang="en-US" b="1" dirty="0" smtClean="0"/>
              <a:t> / 4</a:t>
            </a:r>
            <a:r>
              <a:rPr lang="en-US" b="1" baseline="30000" dirty="0" smtClean="0"/>
              <a:t>th</a:t>
            </a:r>
            <a:r>
              <a:rPr lang="en-US" b="1" dirty="0" smtClean="0"/>
              <a:t> depending on if you use YouTube or not.  </a:t>
            </a:r>
          </a:p>
          <a:p>
            <a:pPr fontAlgn="base"/>
            <a:endParaRPr lang="en-US" b="1" dirty="0"/>
          </a:p>
          <a:p>
            <a:pPr fontAlgn="base"/>
            <a:r>
              <a:rPr lang="en-US" b="1" dirty="0" smtClean="0"/>
              <a:t>The </a:t>
            </a:r>
            <a:r>
              <a:rPr lang="en-US" b="1" dirty="0"/>
              <a:t>vast majority of the Pinterest population are female. 87 % of users are women, compared to just 13 % who are men</a:t>
            </a:r>
            <a:r>
              <a:rPr lang="en-US" b="1" dirty="0" smtClean="0"/>
              <a:t>.</a:t>
            </a:r>
          </a:p>
          <a:p>
            <a:pPr fontAlgn="base"/>
            <a:endParaRPr lang="en-US" b="1" dirty="0"/>
          </a:p>
          <a:p>
            <a:pPr fontAlgn="base"/>
            <a:r>
              <a:rPr lang="en-US" b="1" dirty="0"/>
              <a:t>Trust is one of the big strengths behind Pinterest. When asked about which social media sites they trust, the response was</a:t>
            </a:r>
            <a:r>
              <a:rPr lang="en-US" b="1" dirty="0" smtClean="0"/>
              <a:t>:</a:t>
            </a:r>
          </a:p>
          <a:p>
            <a:pPr fontAlgn="base"/>
            <a:endParaRPr lang="en-US" b="1" dirty="0"/>
          </a:p>
          <a:p>
            <a:pPr fontAlgn="base"/>
            <a:r>
              <a:rPr lang="en-US" b="1" dirty="0"/>
              <a:t>• 81 % trusted Pinterest</a:t>
            </a:r>
            <a:br>
              <a:rPr lang="en-US" b="1" dirty="0"/>
            </a:br>
            <a:r>
              <a:rPr lang="en-US" b="1" dirty="0"/>
              <a:t>• 73 % trusted Twitter</a:t>
            </a:r>
            <a:br>
              <a:rPr lang="en-US" b="1" dirty="0"/>
            </a:br>
            <a:r>
              <a:rPr lang="en-US" b="1" dirty="0"/>
              <a:t>• 67 % trusted </a:t>
            </a:r>
            <a:r>
              <a:rPr lang="en-US" b="1" dirty="0" smtClean="0"/>
              <a:t>Facebook</a:t>
            </a:r>
          </a:p>
          <a:p>
            <a:pPr fontAlgn="base"/>
            <a:endParaRPr lang="en-US" b="1" dirty="0"/>
          </a:p>
          <a:p>
            <a:pPr fontAlgn="base"/>
            <a:endParaRPr lang="en-US" b="1" dirty="0" smtClean="0"/>
          </a:p>
          <a:p>
            <a:pPr fontAlgn="base"/>
            <a:endParaRPr lang="en-US" b="1" dirty="0"/>
          </a:p>
          <a:p>
            <a:pPr fontAlgn="base"/>
            <a:r>
              <a:rPr lang="en-US" b="1" dirty="0"/>
              <a:t>People really do like to spend some time on Pinterest, and usually a lot more than other social media sites. The average Twitter visit lasts 21 minutes, LinkedIn users stay for 17 minutes, and Google+ users for just 3 minutes. Where as Pinterest members spend a massive 89 minutes per visit on average browsing the site.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95600"/>
            <a:ext cx="1909100" cy="153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659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2985433"/>
          </a:xfrm>
          <a:prstGeom prst="rect">
            <a:avLst/>
          </a:prstGeom>
          <a:noFill/>
        </p:spPr>
        <p:txBody>
          <a:bodyPr wrap="square" rtlCol="0">
            <a:spAutoFit/>
          </a:bodyPr>
          <a:lstStyle/>
          <a:p>
            <a:r>
              <a:rPr lang="en-US" sz="2400" b="1" u="sng" dirty="0" smtClean="0"/>
              <a:t>#5:  Real Estate Advice</a:t>
            </a:r>
          </a:p>
          <a:p>
            <a:endParaRPr lang="en-US" sz="2400" b="1" dirty="0"/>
          </a:p>
          <a:p>
            <a:r>
              <a:rPr lang="en-US" sz="2000" b="1" dirty="0"/>
              <a:t>In addition to being a local source, you can also use Pinterest to prove you're knowledgeable in real estate. </a:t>
            </a:r>
            <a:endParaRPr lang="en-US" sz="2000" b="1" dirty="0" smtClean="0"/>
          </a:p>
          <a:p>
            <a:endParaRPr lang="en-US" sz="2000" b="1" dirty="0"/>
          </a:p>
          <a:p>
            <a:r>
              <a:rPr lang="en-US" sz="2000" b="1" dirty="0" smtClean="0"/>
              <a:t>You </a:t>
            </a:r>
            <a:r>
              <a:rPr lang="en-US" sz="2000" b="1" dirty="0"/>
              <a:t>may already be giving advice in your blog or website so Pinterest is another great outlet to promote it. Also, repin posts from reputable sources in the industry such as </a:t>
            </a:r>
            <a:r>
              <a:rPr lang="en-US" sz="2000" b="1" dirty="0">
                <a:hlinkClick r:id="rId3"/>
              </a:rPr>
              <a:t>NAR</a:t>
            </a:r>
            <a:r>
              <a:rPr lang="en-US" sz="2000" b="1" dirty="0"/>
              <a:t>, </a:t>
            </a:r>
            <a:r>
              <a:rPr lang="en-US" sz="2000" b="1" dirty="0">
                <a:hlinkClick r:id="rId4"/>
              </a:rPr>
              <a:t>Inman News</a:t>
            </a:r>
            <a:r>
              <a:rPr lang="en-US" sz="2000" b="1" dirty="0"/>
              <a:t>, </a:t>
            </a:r>
            <a:r>
              <a:rPr lang="en-US" sz="2000" b="1" dirty="0">
                <a:hlinkClick r:id="rId5"/>
              </a:rPr>
              <a:t>Lisa Archer from Geeky Girls</a:t>
            </a:r>
            <a:r>
              <a:rPr lang="en-US" sz="2000" b="1" dirty="0"/>
              <a:t>, </a:t>
            </a:r>
            <a:r>
              <a:rPr lang="en-US" sz="2000" b="1" dirty="0">
                <a:hlinkClick r:id="rId6"/>
              </a:rPr>
              <a:t>Housing Wire</a:t>
            </a:r>
            <a:r>
              <a:rPr lang="en-US" sz="2000" b="1" dirty="0"/>
              <a:t>, and </a:t>
            </a:r>
            <a:r>
              <a:rPr lang="en-US" sz="2000" b="1" dirty="0">
                <a:hlinkClick r:id="rId7"/>
              </a:rPr>
              <a:t>RIS Media</a:t>
            </a:r>
            <a:r>
              <a:rPr lang="en-US" sz="2000" b="1" dirty="0"/>
              <a:t>.</a:t>
            </a:r>
          </a:p>
        </p:txBody>
      </p:sp>
      <p:pic>
        <p:nvPicPr>
          <p:cNvPr id="12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62400"/>
            <a:ext cx="91440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820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906067"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68486" y="304800"/>
            <a:ext cx="5486400" cy="584775"/>
          </a:xfrm>
          <a:prstGeom prst="rect">
            <a:avLst/>
          </a:prstGeom>
          <a:noFill/>
        </p:spPr>
        <p:txBody>
          <a:bodyPr wrap="square" rtlCol="0">
            <a:spAutoFit/>
          </a:bodyPr>
          <a:lstStyle/>
          <a:p>
            <a:r>
              <a:rPr lang="en-US" sz="3200" b="1" dirty="0" smtClean="0">
                <a:solidFill>
                  <a:srgbClr val="FF0000"/>
                </a:solidFill>
                <a:latin typeface="Bradley Hand ITC" panose="03070402050302030203" pitchFamily="66" charset="0"/>
              </a:rPr>
              <a:t>Random Pinterest Fact: </a:t>
            </a:r>
            <a:endParaRPr lang="en-US" sz="32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2046513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457200"/>
            <a:ext cx="6096000" cy="5139869"/>
          </a:xfrm>
          <a:prstGeom prst="rect">
            <a:avLst/>
          </a:prstGeom>
          <a:noFill/>
        </p:spPr>
        <p:txBody>
          <a:bodyPr wrap="square" rtlCol="0">
            <a:spAutoFit/>
          </a:bodyPr>
          <a:lstStyle/>
          <a:p>
            <a:r>
              <a:rPr lang="en-US" sz="2400" b="1" u="sng" dirty="0" smtClean="0"/>
              <a:t>#6:  Include Videos</a:t>
            </a:r>
          </a:p>
          <a:p>
            <a:endParaRPr lang="en-US" sz="2400" b="1" u="sng" dirty="0"/>
          </a:p>
          <a:p>
            <a:r>
              <a:rPr lang="en-US" sz="2000" b="1" dirty="0"/>
              <a:t>Create a board specifically for videos. </a:t>
            </a:r>
            <a:endParaRPr lang="en-US" sz="2000" b="1" dirty="0" smtClean="0"/>
          </a:p>
          <a:p>
            <a:endParaRPr lang="en-US" sz="2000" b="1" dirty="0"/>
          </a:p>
          <a:p>
            <a:r>
              <a:rPr lang="en-US" sz="2000" b="1" dirty="0" smtClean="0"/>
              <a:t>Video </a:t>
            </a:r>
            <a:r>
              <a:rPr lang="en-US" sz="2000" b="1" dirty="0"/>
              <a:t>marketing is a trend you have to understand and exploit in your real estate marketing plan. Adding a board for your videos will increase your rank for SEO but will also give a face to your brand. Ideas: pin customer </a:t>
            </a:r>
            <a:r>
              <a:rPr lang="en-US" sz="2000" b="1" dirty="0" smtClean="0"/>
              <a:t>testimonials, happy birthday wishes, listing video, tip of the week videos, client success stories, top 2014 paint colors, Buyers MOST wanted, Curb Appeal, anything you think your target market will be interested in.</a:t>
            </a:r>
          </a:p>
          <a:p>
            <a:endParaRPr lang="en-US" sz="2000" b="1" dirty="0"/>
          </a:p>
          <a:p>
            <a:r>
              <a:rPr lang="en-US" sz="2000" b="1" dirty="0" smtClean="0"/>
              <a:t>The goal is to showcase your knowledge and expertise, be the resource they need</a:t>
            </a:r>
            <a:endParaRPr lang="en-US" sz="2000" b="1" dirty="0"/>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43" y="259216"/>
            <a:ext cx="2570786" cy="207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1514" y="2358726"/>
            <a:ext cx="2819400" cy="1477328"/>
          </a:xfrm>
          <a:prstGeom prst="rect">
            <a:avLst/>
          </a:prstGeom>
        </p:spPr>
        <p:txBody>
          <a:bodyPr wrap="square">
            <a:spAutoFit/>
          </a:bodyPr>
          <a:lstStyle/>
          <a:p>
            <a:r>
              <a:rPr lang="en-US" b="1" dirty="0"/>
              <a:t>90% of all web visitors will be watching video in the near future, according to 2013 Consumer Electronics Show. </a:t>
            </a:r>
          </a:p>
        </p:txBody>
      </p:sp>
    </p:spTree>
    <p:extLst>
      <p:ext uri="{BB962C8B-B14F-4D97-AF65-F5344CB8AC3E}">
        <p14:creationId xmlns:p14="http://schemas.microsoft.com/office/powerpoint/2010/main" val="4060379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79" y="838201"/>
            <a:ext cx="871164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859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152400"/>
            <a:ext cx="8877300" cy="4093428"/>
          </a:xfrm>
          <a:prstGeom prst="rect">
            <a:avLst/>
          </a:prstGeom>
          <a:noFill/>
        </p:spPr>
        <p:txBody>
          <a:bodyPr wrap="square" rtlCol="0">
            <a:spAutoFit/>
          </a:bodyPr>
          <a:lstStyle/>
          <a:p>
            <a:r>
              <a:rPr lang="en-US" sz="2400" b="1" u="sng" dirty="0" smtClean="0"/>
              <a:t>#7:  Open House and Staging Ideas</a:t>
            </a:r>
          </a:p>
          <a:p>
            <a:endParaRPr lang="en-US" u="sng" dirty="0" smtClean="0"/>
          </a:p>
          <a:p>
            <a:r>
              <a:rPr lang="en-US" sz="2000" b="1" dirty="0"/>
              <a:t>Going back to lifestyle content, this is another great spot to share your ideas and personality with your clients or even a great way to store ideas for future listings. Examples of good pins: cookies and snacks recipes, home design ideas, floor plans, event decor, and open house invitation ideas. </a:t>
            </a:r>
            <a:endParaRPr lang="en-US" sz="2000" b="1" dirty="0" smtClean="0"/>
          </a:p>
          <a:p>
            <a:endParaRPr lang="en-US" sz="2000" b="1" dirty="0"/>
          </a:p>
          <a:p>
            <a:r>
              <a:rPr lang="en-US" sz="2000" b="1" dirty="0"/>
              <a:t>Once you have a small "showpiece," you can move on to get followers. The key in using Pinterest for real estate marketing is to build recognition, be perceived as an expert and trustworthy professional in your field, and drive traffic to your website or blog, which will then be more likely bring you leads. </a:t>
            </a:r>
          </a:p>
          <a:p>
            <a:endParaRPr lang="en-US" sz="2000" b="1" dirty="0"/>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657600"/>
            <a:ext cx="6438900" cy="3095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750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143" y="152400"/>
            <a:ext cx="5867400" cy="8156079"/>
          </a:xfrm>
          <a:prstGeom prst="rect">
            <a:avLst/>
          </a:prstGeom>
          <a:noFill/>
        </p:spPr>
        <p:txBody>
          <a:bodyPr wrap="square" rtlCol="0">
            <a:spAutoFit/>
          </a:bodyPr>
          <a:lstStyle/>
          <a:p>
            <a:r>
              <a:rPr lang="en-US" sz="2400" b="1" u="sng" dirty="0" smtClean="0"/>
              <a:t>#8: Share the LOVE </a:t>
            </a:r>
          </a:p>
          <a:p>
            <a:r>
              <a:rPr lang="en-US" sz="2000" dirty="0" smtClean="0"/>
              <a:t>No </a:t>
            </a:r>
            <a:r>
              <a:rPr lang="en-US" sz="2000" dirty="0"/>
              <a:t>matter what site you are </a:t>
            </a:r>
            <a:r>
              <a:rPr lang="en-US" sz="2000" dirty="0" smtClean="0"/>
              <a:t>promoting, </a:t>
            </a:r>
            <a:r>
              <a:rPr lang="en-US" sz="2000" dirty="0"/>
              <a:t>it’s always good </a:t>
            </a:r>
            <a:r>
              <a:rPr lang="en-US" sz="2000" dirty="0" smtClean="0"/>
              <a:t>practice </a:t>
            </a:r>
            <a:r>
              <a:rPr lang="en-US" sz="2000" dirty="0"/>
              <a:t>to cross-promote your </a:t>
            </a:r>
            <a:r>
              <a:rPr lang="en-US" sz="2000" dirty="0" smtClean="0"/>
              <a:t>site.</a:t>
            </a:r>
          </a:p>
          <a:p>
            <a:endParaRPr lang="en-US" sz="2000" dirty="0" smtClean="0"/>
          </a:p>
          <a:p>
            <a:r>
              <a:rPr lang="en-US" sz="2000" dirty="0"/>
              <a:t>What I do recommend is to </a:t>
            </a:r>
            <a:r>
              <a:rPr lang="en-US" sz="2000" b="1" dirty="0"/>
              <a:t>cross-promote social networks</a:t>
            </a:r>
            <a:r>
              <a:rPr lang="en-US" sz="2000" dirty="0"/>
              <a:t> and be active on the ones that are best suited to your business. Leverage the audience you’ve already built</a:t>
            </a:r>
            <a:r>
              <a:rPr lang="en-US" sz="2000" dirty="0" smtClean="0"/>
              <a:t>.</a:t>
            </a:r>
          </a:p>
          <a:p>
            <a:endParaRPr lang="en-US" sz="2000" dirty="0"/>
          </a:p>
          <a:p>
            <a:r>
              <a:rPr lang="en-US" sz="2000" dirty="0"/>
              <a:t>You might have a casual Facebook or Twitter follower who happens to be a Pinterest super user so why not invite them to follow your Pinterest account too?</a:t>
            </a:r>
          </a:p>
          <a:p>
            <a:r>
              <a:rPr lang="en-US" sz="2000" dirty="0"/>
              <a:t>While you </a:t>
            </a:r>
            <a:r>
              <a:rPr lang="en-US" sz="2000" b="1" dirty="0"/>
              <a:t>can’t</a:t>
            </a:r>
            <a:r>
              <a:rPr lang="en-US" sz="2000" dirty="0"/>
              <a:t> share pins directly to your business’s Facebook page, you can post a link to a pin or a repin on a business page</a:t>
            </a:r>
            <a:r>
              <a:rPr lang="en-US" sz="2000" dirty="0" smtClean="0"/>
              <a:t>.</a:t>
            </a:r>
          </a:p>
          <a:p>
            <a:endParaRPr lang="en-US" sz="2000" dirty="0"/>
          </a:p>
          <a:p>
            <a:r>
              <a:rPr lang="en-US" sz="2000" dirty="0"/>
              <a:t>Simply copy the URL and paste it into a new Facebook post. You could also include something that says “Did you know we’re on Pinterest too? For more about_______ follow our _________ Pinterest board”</a:t>
            </a:r>
          </a:p>
          <a:p>
            <a:endParaRPr lang="en-US" sz="2400" dirty="0"/>
          </a:p>
          <a:p>
            <a:r>
              <a:rPr lang="en-US" sz="2400" dirty="0" smtClean="0"/>
              <a:t> </a:t>
            </a:r>
            <a:endParaRPr lang="en-US" sz="2400" b="1" u="sng" dirty="0" smtClean="0"/>
          </a:p>
          <a:p>
            <a:endParaRPr lang="en-US" sz="2400" b="1" u="sng" dirty="0" smtClean="0"/>
          </a:p>
          <a:p>
            <a:endParaRPr lang="en-US" sz="2400" b="1" u="sng" dirty="0" smtClean="0"/>
          </a:p>
          <a:p>
            <a:endParaRPr lang="en-US" sz="2400" b="1" u="sng"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6400"/>
            <a:ext cx="2904309"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026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Mindset Of </a:t>
            </a:r>
            <a:r>
              <a:rPr lang="en-US" dirty="0" err="1" smtClean="0"/>
              <a:t>Pinterest</a:t>
            </a:r>
            <a:r>
              <a:rPr lang="en-US" dirty="0" smtClean="0"/>
              <a:t> / Social Media</a:t>
            </a:r>
            <a:endParaRPr lang="en-US" dirty="0"/>
          </a:p>
        </p:txBody>
      </p:sp>
      <p:sp>
        <p:nvSpPr>
          <p:cNvPr id="3" name="Content Placeholder 2"/>
          <p:cNvSpPr>
            <a:spLocks noGrp="1"/>
          </p:cNvSpPr>
          <p:nvPr>
            <p:ph idx="1"/>
          </p:nvPr>
        </p:nvSpPr>
        <p:spPr/>
        <p:txBody>
          <a:bodyPr>
            <a:normAutofit fontScale="92500"/>
          </a:bodyPr>
          <a:lstStyle/>
          <a:p>
            <a:r>
              <a:rPr lang="en-US" dirty="0" smtClean="0"/>
              <a:t>Listen, Connect, Engage and Interact</a:t>
            </a:r>
          </a:p>
          <a:p>
            <a:r>
              <a:rPr lang="en-US" dirty="0" smtClean="0"/>
              <a:t>Without expectation of anything in return</a:t>
            </a:r>
          </a:p>
          <a:p>
            <a:r>
              <a:rPr lang="en-US" dirty="0" smtClean="0"/>
              <a:t>Go Deep with your current and past clients</a:t>
            </a:r>
          </a:p>
          <a:p>
            <a:r>
              <a:rPr lang="en-US" dirty="0" smtClean="0"/>
              <a:t>Put it on your calendar 10-15 minutes twice a day</a:t>
            </a:r>
          </a:p>
          <a:p>
            <a:r>
              <a:rPr lang="en-US" dirty="0" smtClean="0"/>
              <a:t>90% about them, like, follow, share and comment</a:t>
            </a:r>
          </a:p>
          <a:p>
            <a:r>
              <a:rPr lang="en-US" dirty="0" smtClean="0"/>
              <a:t>Keep it simple</a:t>
            </a:r>
          </a:p>
          <a:p>
            <a:r>
              <a:rPr lang="en-US" dirty="0" smtClean="0"/>
              <a:t>7.5% about you </a:t>
            </a:r>
          </a:p>
          <a:p>
            <a:r>
              <a:rPr lang="en-US" dirty="0" smtClean="0"/>
              <a:t>2.5% about your business if any</a:t>
            </a:r>
          </a:p>
          <a:p>
            <a:pPr marL="0" indent="0">
              <a:buNone/>
            </a:pPr>
            <a:endParaRPr lang="en-US" dirty="0"/>
          </a:p>
          <a:p>
            <a:endParaRPr lang="en-US" dirty="0"/>
          </a:p>
        </p:txBody>
      </p:sp>
    </p:spTree>
    <p:extLst>
      <p:ext uri="{BB962C8B-B14F-4D97-AF65-F5344CB8AC3E}">
        <p14:creationId xmlns:p14="http://schemas.microsoft.com/office/powerpoint/2010/main" val="1592609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Autofit/>
          </a:bodyPr>
          <a:lstStyle/>
          <a:p>
            <a:r>
              <a:rPr lang="en-US" sz="6000" dirty="0" smtClean="0"/>
              <a:t>Let’s Find And Follow </a:t>
            </a:r>
            <a:r>
              <a:rPr lang="en-US" sz="6000" dirty="0"/>
              <a:t/>
            </a:r>
            <a:br>
              <a:rPr lang="en-US" sz="6000" dirty="0"/>
            </a:br>
            <a:r>
              <a:rPr lang="en-US" sz="6000" dirty="0" smtClean="0"/>
              <a:t>Your Friends On</a:t>
            </a:r>
            <a:br>
              <a:rPr lang="en-US" sz="6000" dirty="0" smtClean="0"/>
            </a:br>
            <a:r>
              <a:rPr lang="en-US" sz="6000" dirty="0" smtClean="0"/>
              <a:t>Facebook and Twitter</a:t>
            </a:r>
            <a:endParaRPr lang="en-US" sz="6000" dirty="0"/>
          </a:p>
        </p:txBody>
      </p:sp>
    </p:spTree>
    <p:extLst>
      <p:ext uri="{BB962C8B-B14F-4D97-AF65-F5344CB8AC3E}">
        <p14:creationId xmlns:p14="http://schemas.microsoft.com/office/powerpoint/2010/main" val="1064307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 Your </a:t>
            </a:r>
            <a:r>
              <a:rPr lang="en-US" dirty="0" err="1" smtClean="0"/>
              <a:t>Pinterest</a:t>
            </a:r>
            <a:r>
              <a:rPr lang="en-US" dirty="0" smtClean="0"/>
              <a:t> Account</a:t>
            </a:r>
            <a:br>
              <a:rPr lang="en-US" dirty="0" smtClean="0"/>
            </a:br>
            <a:r>
              <a:rPr lang="en-US" dirty="0" smtClean="0"/>
              <a:t> To Facebook And Twitter</a:t>
            </a:r>
            <a:endParaRPr lang="en-US" dirty="0"/>
          </a:p>
        </p:txBody>
      </p:sp>
      <p:pic>
        <p:nvPicPr>
          <p:cNvPr id="4" name="Picture 3"/>
          <p:cNvPicPr>
            <a:picLocks noChangeAspect="1"/>
          </p:cNvPicPr>
          <p:nvPr/>
        </p:nvPicPr>
        <p:blipFill>
          <a:blip r:embed="rId2"/>
          <a:stretch>
            <a:fillRect/>
          </a:stretch>
        </p:blipFill>
        <p:spPr>
          <a:xfrm>
            <a:off x="0" y="1752600"/>
            <a:ext cx="9144000" cy="5105400"/>
          </a:xfrm>
          <a:prstGeom prst="rect">
            <a:avLst/>
          </a:prstGeom>
        </p:spPr>
      </p:pic>
    </p:spTree>
    <p:extLst>
      <p:ext uri="{BB962C8B-B14F-4D97-AF65-F5344CB8AC3E}">
        <p14:creationId xmlns:p14="http://schemas.microsoft.com/office/powerpoint/2010/main" val="502940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On Facebook and Twitter</a:t>
            </a:r>
            <a:endParaRPr lang="en-US" dirty="0"/>
          </a:p>
        </p:txBody>
      </p:sp>
      <p:pic>
        <p:nvPicPr>
          <p:cNvPr id="4" name="Picture 3"/>
          <p:cNvPicPr>
            <a:picLocks noChangeAspect="1"/>
          </p:cNvPicPr>
          <p:nvPr/>
        </p:nvPicPr>
        <p:blipFill>
          <a:blip r:embed="rId2"/>
          <a:stretch>
            <a:fillRect/>
          </a:stretch>
        </p:blipFill>
        <p:spPr>
          <a:xfrm>
            <a:off x="0" y="1524000"/>
            <a:ext cx="9144000" cy="5314572"/>
          </a:xfrm>
          <a:prstGeom prst="rect">
            <a:avLst/>
          </a:prstGeom>
        </p:spPr>
      </p:pic>
    </p:spTree>
    <p:extLst>
      <p:ext uri="{BB962C8B-B14F-4D97-AF65-F5344CB8AC3E}">
        <p14:creationId xmlns:p14="http://schemas.microsoft.com/office/powerpoint/2010/main" val="294733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7467599" cy="666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37113" y="1447800"/>
            <a:ext cx="5486400" cy="584775"/>
          </a:xfrm>
          <a:prstGeom prst="rect">
            <a:avLst/>
          </a:prstGeom>
          <a:noFill/>
        </p:spPr>
        <p:txBody>
          <a:bodyPr wrap="square" rtlCol="0">
            <a:spAutoFit/>
          </a:bodyPr>
          <a:lstStyle/>
          <a:p>
            <a:r>
              <a:rPr lang="en-US" sz="3200" b="1" dirty="0" smtClean="0">
                <a:solidFill>
                  <a:srgbClr val="FF0000"/>
                </a:solidFill>
                <a:latin typeface="Bradley Hand ITC" panose="03070402050302030203" pitchFamily="66" charset="0"/>
              </a:rPr>
              <a:t>Random Pinterest Fact: </a:t>
            </a:r>
            <a:endParaRPr lang="en-US" sz="32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306231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1" y="24377"/>
            <a:ext cx="9144000" cy="1143000"/>
          </a:xfrm>
        </p:spPr>
        <p:txBody>
          <a:bodyPr>
            <a:normAutofit fontScale="90000"/>
          </a:bodyPr>
          <a:lstStyle/>
          <a:p>
            <a:r>
              <a:rPr lang="en-US" dirty="0" smtClean="0"/>
              <a:t>Find Your Friends On Facebook / Twitter</a:t>
            </a:r>
            <a:endParaRPr lang="en-US" dirty="0"/>
          </a:p>
        </p:txBody>
      </p:sp>
      <p:pic>
        <p:nvPicPr>
          <p:cNvPr id="4" name="Picture 3"/>
          <p:cNvPicPr>
            <a:picLocks noChangeAspect="1"/>
          </p:cNvPicPr>
          <p:nvPr/>
        </p:nvPicPr>
        <p:blipFill>
          <a:blip r:embed="rId2"/>
          <a:stretch>
            <a:fillRect/>
          </a:stretch>
        </p:blipFill>
        <p:spPr>
          <a:xfrm>
            <a:off x="0" y="1219200"/>
            <a:ext cx="9144000" cy="5638800"/>
          </a:xfrm>
          <a:prstGeom prst="rect">
            <a:avLst/>
          </a:prstGeom>
        </p:spPr>
      </p:pic>
    </p:spTree>
    <p:extLst>
      <p:ext uri="{BB962C8B-B14F-4D97-AF65-F5344CB8AC3E}">
        <p14:creationId xmlns:p14="http://schemas.microsoft.com/office/powerpoint/2010/main" val="740215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77"/>
            <a:ext cx="8229600" cy="1143000"/>
          </a:xfrm>
        </p:spPr>
        <p:txBody>
          <a:bodyPr/>
          <a:lstStyle/>
          <a:p>
            <a:r>
              <a:rPr lang="en-US" dirty="0" smtClean="0"/>
              <a:t>Click Facebook Or Twitter</a:t>
            </a:r>
            <a:endParaRPr lang="en-US" dirty="0"/>
          </a:p>
        </p:txBody>
      </p:sp>
      <p:pic>
        <p:nvPicPr>
          <p:cNvPr id="4" name="Picture 3"/>
          <p:cNvPicPr>
            <a:picLocks noChangeAspect="1"/>
          </p:cNvPicPr>
          <p:nvPr/>
        </p:nvPicPr>
        <p:blipFill>
          <a:blip r:embed="rId2"/>
          <a:stretch>
            <a:fillRect/>
          </a:stretch>
        </p:blipFill>
        <p:spPr>
          <a:xfrm>
            <a:off x="0" y="1219200"/>
            <a:ext cx="9144000" cy="5638800"/>
          </a:xfrm>
          <a:prstGeom prst="rect">
            <a:avLst/>
          </a:prstGeom>
        </p:spPr>
      </p:pic>
    </p:spTree>
    <p:extLst>
      <p:ext uri="{BB962C8B-B14F-4D97-AF65-F5344CB8AC3E}">
        <p14:creationId xmlns:p14="http://schemas.microsoft.com/office/powerpoint/2010/main" val="2969299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466"/>
            <a:ext cx="9144000" cy="5173133"/>
          </a:xfrm>
          <a:prstGeom prst="rect">
            <a:avLst/>
          </a:prstGeom>
        </p:spPr>
      </p:pic>
      <p:sp>
        <p:nvSpPr>
          <p:cNvPr id="3" name="Rectangle 2"/>
          <p:cNvSpPr/>
          <p:nvPr/>
        </p:nvSpPr>
        <p:spPr>
          <a:xfrm>
            <a:off x="1143000" y="5562600"/>
            <a:ext cx="669982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www.pinstamatic.com</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2597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467"/>
            <a:ext cx="9144000" cy="5628443"/>
          </a:xfrm>
          <a:prstGeom prst="rect">
            <a:avLst/>
          </a:prstGeom>
        </p:spPr>
      </p:pic>
      <p:sp>
        <p:nvSpPr>
          <p:cNvPr id="3" name="Rectangle 2"/>
          <p:cNvSpPr/>
          <p:nvPr/>
        </p:nvSpPr>
        <p:spPr>
          <a:xfrm>
            <a:off x="762000" y="5943600"/>
            <a:ext cx="7835991" cy="584775"/>
          </a:xfrm>
          <a:prstGeom prst="rect">
            <a:avLst/>
          </a:prstGeom>
        </p:spPr>
        <p:txBody>
          <a:bodyPr wrap="none">
            <a:spAutoFit/>
          </a:bodyPr>
          <a:lstStyle/>
          <a:p>
            <a:r>
              <a:rPr lang="en-US" sz="3200" dirty="0">
                <a:solidFill>
                  <a:srgbClr val="FF0000"/>
                </a:solidFill>
              </a:rPr>
              <a:t>http://</a:t>
            </a:r>
            <a:r>
              <a:rPr lang="en-US" sz="3200" dirty="0" smtClean="0">
                <a:solidFill>
                  <a:srgbClr val="FF0000"/>
                </a:solidFill>
              </a:rPr>
              <a:t>www.pinterest.com/topgroupboards/</a:t>
            </a:r>
            <a:endParaRPr lang="en-US" dirty="0">
              <a:solidFill>
                <a:srgbClr val="FF0000"/>
              </a:solidFill>
            </a:endParaRPr>
          </a:p>
        </p:txBody>
      </p:sp>
    </p:spTree>
    <p:extLst>
      <p:ext uri="{BB962C8B-B14F-4D97-AF65-F5344CB8AC3E}">
        <p14:creationId xmlns:p14="http://schemas.microsoft.com/office/powerpoint/2010/main" val="795144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550946"/>
          </a:xfrm>
          <a:prstGeom prst="rect">
            <a:avLst/>
          </a:prstGeom>
        </p:spPr>
      </p:pic>
      <p:sp>
        <p:nvSpPr>
          <p:cNvPr id="3" name="Rectangle 2"/>
          <p:cNvSpPr/>
          <p:nvPr/>
        </p:nvSpPr>
        <p:spPr>
          <a:xfrm>
            <a:off x="381000" y="6019800"/>
            <a:ext cx="8534400" cy="461665"/>
          </a:xfrm>
          <a:prstGeom prst="rect">
            <a:avLst/>
          </a:prstGeom>
        </p:spPr>
        <p:txBody>
          <a:bodyPr wrap="square">
            <a:spAutoFit/>
          </a:bodyPr>
          <a:lstStyle/>
          <a:p>
            <a:r>
              <a:rPr lang="en-US" sz="2400" dirty="0">
                <a:solidFill>
                  <a:srgbClr val="FF0000"/>
                </a:solidFill>
              </a:rPr>
              <a:t>http://www.betterresumes.com/beprepared/pinterestgroups.html</a:t>
            </a:r>
          </a:p>
        </p:txBody>
      </p:sp>
    </p:spTree>
    <p:extLst>
      <p:ext uri="{BB962C8B-B14F-4D97-AF65-F5344CB8AC3E}">
        <p14:creationId xmlns:p14="http://schemas.microsoft.com/office/powerpoint/2010/main" val="359550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066" y="392906"/>
            <a:ext cx="1147465"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6627" name="Rectangle 2"/>
          <p:cNvSpPr>
            <a:spLocks noGrp="1" noChangeArrowheads="1"/>
          </p:cNvSpPr>
          <p:nvPr>
            <p:ph type="body" idx="1"/>
          </p:nvPr>
        </p:nvSpPr>
        <p:spPr>
          <a:xfrm>
            <a:off x="817066" y="1232297"/>
            <a:ext cx="7572375" cy="4913561"/>
          </a:xfrm>
        </p:spPr>
        <p:txBody>
          <a:bodyPr anchor="ctr"/>
          <a:lstStyle/>
          <a:p>
            <a:pPr marL="625056" indent="-401822">
              <a:defRPr/>
            </a:pPr>
            <a:r>
              <a:rPr lang="en-US" sz="1700" b="1" dirty="0">
                <a:latin typeface="Gill Sans" charset="0"/>
                <a:ea typeface="ヒラギノ角ゴ ProN W3" charset="0"/>
                <a:cs typeface="ヒラギノ角ゴ ProN W3" charset="0"/>
              </a:rPr>
              <a:t>Pins</a:t>
            </a:r>
            <a:r>
              <a:rPr lang="en-US" sz="1700" dirty="0">
                <a:latin typeface="Gill Sans" charset="0"/>
                <a:ea typeface="ヒラギノ角ゴ ProN W3" charset="0"/>
                <a:cs typeface="ヒラギノ角ゴ ProN W3" charset="0"/>
              </a:rPr>
              <a:t/>
            </a:r>
            <a:br>
              <a:rPr lang="en-US" sz="1700" dirty="0">
                <a:latin typeface="Gill Sans" charset="0"/>
                <a:ea typeface="ヒラギノ角ゴ ProN W3" charset="0"/>
                <a:cs typeface="ヒラギノ角ゴ ProN W3" charset="0"/>
              </a:rPr>
            </a:br>
            <a:r>
              <a:rPr lang="en-US" sz="1700" dirty="0" smtClean="0">
                <a:latin typeface="Gill Sans" charset="0"/>
                <a:ea typeface="ヒラギノ角ゴ ProN W3" charset="0"/>
                <a:cs typeface="ヒラギノ角ゴ ProN W3" charset="0"/>
              </a:rPr>
              <a:t>Photo</a:t>
            </a:r>
            <a:r>
              <a:rPr lang="en-US" sz="1700" dirty="0">
                <a:latin typeface="Gill Sans" charset="0"/>
                <a:ea typeface="ヒラギノ角ゴ ProN W3" charset="0"/>
                <a:cs typeface="ヒラギノ角ゴ ProN W3" charset="0"/>
              </a:rPr>
              <a:t>, Graphic or Video linked and shared.  Taken from internet or uploaded by the user</a:t>
            </a:r>
          </a:p>
          <a:p>
            <a:pPr marL="625056" indent="-401822">
              <a:defRPr/>
            </a:pPr>
            <a:r>
              <a:rPr lang="en-US" sz="1700" b="1" dirty="0">
                <a:latin typeface="Gill Sans" charset="0"/>
                <a:ea typeface="ヒラギノ角ゴ ProN W3" charset="0"/>
                <a:cs typeface="ヒラギノ角ゴ ProN W3" charset="0"/>
              </a:rPr>
              <a:t>Pin board</a:t>
            </a:r>
            <a:r>
              <a:rPr lang="en-US" sz="1700" dirty="0">
                <a:latin typeface="Gill Sans" charset="0"/>
                <a:ea typeface="ヒラギノ角ゴ ProN W3" charset="0"/>
                <a:cs typeface="ヒラギノ角ゴ ProN W3" charset="0"/>
              </a:rPr>
              <a:t/>
            </a:r>
            <a:br>
              <a:rPr lang="en-US" sz="1700" dirty="0">
                <a:latin typeface="Gill Sans" charset="0"/>
                <a:ea typeface="ヒラギノ角ゴ ProN W3" charset="0"/>
                <a:cs typeface="ヒラギノ角ゴ ProN W3" charset="0"/>
              </a:rPr>
            </a:br>
            <a:r>
              <a:rPr lang="en-US" sz="1700" dirty="0" smtClean="0">
                <a:latin typeface="Gill Sans" charset="0"/>
                <a:ea typeface="ヒラギノ角ゴ ProN W3" charset="0"/>
                <a:cs typeface="ヒラギノ角ゴ ProN W3" charset="0"/>
              </a:rPr>
              <a:t>Taking </a:t>
            </a:r>
            <a:r>
              <a:rPr lang="en-US" sz="1700" dirty="0">
                <a:latin typeface="Gill Sans" charset="0"/>
                <a:ea typeface="ヒラギノ角ゴ ProN W3" charset="0"/>
                <a:cs typeface="ヒラギノ角ゴ ProN W3" charset="0"/>
              </a:rPr>
              <a:t>your above pin and organizing it in themes.  Pinterest gets you started and you can change or add</a:t>
            </a:r>
          </a:p>
          <a:p>
            <a:pPr marL="625056" indent="-401822">
              <a:defRPr/>
            </a:pPr>
            <a:r>
              <a:rPr lang="en-US" sz="1700" b="1" dirty="0">
                <a:latin typeface="Gill Sans" charset="0"/>
                <a:ea typeface="ヒラギノ角ゴ ProN W3" charset="0"/>
                <a:cs typeface="ヒラギノ角ゴ ProN W3" charset="0"/>
              </a:rPr>
              <a:t>Pin It Bookmark</a:t>
            </a:r>
            <a:r>
              <a:rPr lang="en-US" sz="1700" dirty="0">
                <a:latin typeface="Gill Sans" charset="0"/>
                <a:ea typeface="ヒラギノ角ゴ ProN W3" charset="0"/>
                <a:cs typeface="ヒラギノ角ゴ ProN W3" charset="0"/>
              </a:rPr>
              <a:t/>
            </a:r>
            <a:br>
              <a:rPr lang="en-US" sz="1700" dirty="0">
                <a:latin typeface="Gill Sans" charset="0"/>
                <a:ea typeface="ヒラギノ角ゴ ProN W3" charset="0"/>
                <a:cs typeface="ヒラギノ角ゴ ProN W3" charset="0"/>
              </a:rPr>
            </a:br>
            <a:r>
              <a:rPr lang="en-US" sz="1700" dirty="0" smtClean="0">
                <a:latin typeface="Gill Sans" charset="0"/>
                <a:ea typeface="ヒラギノ角ゴ ProN W3" charset="0"/>
                <a:cs typeface="ヒラギノ角ゴ ProN W3" charset="0"/>
              </a:rPr>
              <a:t>Code </a:t>
            </a:r>
            <a:r>
              <a:rPr lang="en-US" sz="1700" dirty="0">
                <a:latin typeface="Gill Sans" charset="0"/>
                <a:ea typeface="ヒラギノ角ゴ ProN W3" charset="0"/>
                <a:cs typeface="ヒラギノ角ゴ ProN W3" charset="0"/>
              </a:rPr>
              <a:t>added to browser which allows pinning from any website</a:t>
            </a:r>
          </a:p>
          <a:p>
            <a:pPr marL="625056" indent="-401822">
              <a:defRPr/>
            </a:pPr>
            <a:r>
              <a:rPr lang="en-US" sz="1700" b="1" dirty="0">
                <a:latin typeface="Gill Sans" charset="0"/>
                <a:ea typeface="ヒラギノ角ゴ ProN W3" charset="0"/>
                <a:cs typeface="ヒラギノ角ゴ ProN W3" charset="0"/>
              </a:rPr>
              <a:t>Re-pins</a:t>
            </a:r>
            <a:r>
              <a:rPr lang="en-US" sz="1700" dirty="0">
                <a:latin typeface="Gill Sans" charset="0"/>
                <a:ea typeface="ヒラギノ角ゴ ProN W3" charset="0"/>
                <a:cs typeface="ヒラギノ角ゴ ProN W3" charset="0"/>
              </a:rPr>
              <a:t/>
            </a:r>
            <a:br>
              <a:rPr lang="en-US" sz="1700" dirty="0">
                <a:latin typeface="Gill Sans" charset="0"/>
                <a:ea typeface="ヒラギノ角ゴ ProN W3" charset="0"/>
                <a:cs typeface="ヒラギノ角ゴ ProN W3" charset="0"/>
              </a:rPr>
            </a:br>
            <a:r>
              <a:rPr lang="en-US" sz="1700" dirty="0" smtClean="0">
                <a:latin typeface="Gill Sans" charset="0"/>
                <a:ea typeface="ヒラギノ角ゴ ProN W3" charset="0"/>
                <a:cs typeface="ヒラギノ角ゴ ProN W3" charset="0"/>
              </a:rPr>
              <a:t>Adding </a:t>
            </a:r>
            <a:r>
              <a:rPr lang="en-US" sz="1700" dirty="0">
                <a:latin typeface="Gill Sans" charset="0"/>
                <a:ea typeface="ヒラギノ角ゴ ProN W3" charset="0"/>
                <a:cs typeface="ヒラギノ角ゴ ProN W3" charset="0"/>
              </a:rPr>
              <a:t>others pinners pins to your pin boards (sharing).  Kind of like a Re-tweet.  Basically sharing someone else’s pin</a:t>
            </a:r>
          </a:p>
          <a:p>
            <a:pPr marL="625056" indent="-401822">
              <a:defRPr/>
            </a:pPr>
            <a:r>
              <a:rPr lang="en-US" sz="1700" b="1" dirty="0">
                <a:latin typeface="Gill Sans" charset="0"/>
                <a:ea typeface="ヒラギノ角ゴ ProN W3" charset="0"/>
                <a:cs typeface="ヒラギノ角ゴ ProN W3" charset="0"/>
              </a:rPr>
              <a:t>SEO</a:t>
            </a:r>
            <a:r>
              <a:rPr lang="en-US" sz="1700" dirty="0">
                <a:latin typeface="Gill Sans" charset="0"/>
                <a:ea typeface="ヒラギノ角ゴ ProN W3" charset="0"/>
                <a:cs typeface="ヒラギノ角ゴ ProN W3" charset="0"/>
              </a:rPr>
              <a:t/>
            </a:r>
            <a:br>
              <a:rPr lang="en-US" sz="1700" dirty="0">
                <a:latin typeface="Gill Sans" charset="0"/>
                <a:ea typeface="ヒラギノ角ゴ ProN W3" charset="0"/>
                <a:cs typeface="ヒラギノ角ゴ ProN W3" charset="0"/>
              </a:rPr>
            </a:br>
            <a:r>
              <a:rPr lang="en-US" sz="1700" dirty="0" smtClean="0">
                <a:latin typeface="Gill Sans" charset="0"/>
                <a:ea typeface="ヒラギノ角ゴ ProN W3" charset="0"/>
                <a:cs typeface="ヒラギノ角ゴ ProN W3" charset="0"/>
              </a:rPr>
              <a:t>Search </a:t>
            </a:r>
            <a:r>
              <a:rPr lang="en-US" sz="1700" dirty="0">
                <a:latin typeface="Gill Sans" charset="0"/>
                <a:ea typeface="ヒラギノ角ゴ ProN W3" charset="0"/>
                <a:cs typeface="ヒラギノ角ゴ ProN W3" charset="0"/>
              </a:rPr>
              <a:t>Engine Optimization – Pinterest is at the top of Google searches.  Images with links can be repined 100’s or 1000’s of time creating a lot of backlinks</a:t>
            </a:r>
          </a:p>
        </p:txBody>
      </p:sp>
      <p:sp>
        <p:nvSpPr>
          <p:cNvPr id="29699" name="Rectangle 3"/>
          <p:cNvSpPr>
            <a:spLocks/>
          </p:cNvSpPr>
          <p:nvPr/>
        </p:nvSpPr>
        <p:spPr bwMode="auto">
          <a:xfrm>
            <a:off x="2428876" y="289590"/>
            <a:ext cx="553270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5100" dirty="0">
                <a:cs typeface="Gill Sans" charset="0"/>
              </a:rPr>
              <a:t>Pinterest Vocabulary</a:t>
            </a:r>
          </a:p>
        </p:txBody>
      </p:sp>
    </p:spTree>
    <p:extLst>
      <p:ext uri="{BB962C8B-B14F-4D97-AF65-F5344CB8AC3E}">
        <p14:creationId xmlns:p14="http://schemas.microsoft.com/office/powerpoint/2010/main" val="219136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969" y="1553766"/>
            <a:ext cx="7358063" cy="4446984"/>
          </a:xfrm>
        </p:spPr>
        <p:txBody>
          <a:bodyPr/>
          <a:lstStyle/>
          <a:p>
            <a:pPr marL="625056" indent="-401822">
              <a:defRPr/>
            </a:pPr>
            <a:r>
              <a:rPr lang="en-US" sz="1700" b="1" dirty="0">
                <a:latin typeface="Gill Sans" charset="0"/>
                <a:ea typeface="ヒラギノ角ゴ ProN W3" charset="0"/>
                <a:cs typeface="ヒラギノ角ゴ ProN W3" charset="0"/>
              </a:rPr>
              <a:t>Followers</a:t>
            </a:r>
            <a:r>
              <a:rPr lang="en-US" sz="1700" dirty="0">
                <a:latin typeface="Gill Sans" charset="0"/>
                <a:ea typeface="ヒラギノ角ゴ ProN W3" charset="0"/>
                <a:cs typeface="ヒラギノ角ゴ ProN W3" charset="0"/>
              </a:rPr>
              <a:t/>
            </a:r>
            <a:br>
              <a:rPr lang="en-US" sz="1700" dirty="0">
                <a:latin typeface="Gill Sans" charset="0"/>
                <a:ea typeface="ヒラギノ角ゴ ProN W3" charset="0"/>
                <a:cs typeface="ヒラギノ角ゴ ProN W3" charset="0"/>
              </a:rPr>
            </a:br>
            <a:r>
              <a:rPr lang="en-US" sz="1700" dirty="0" smtClean="0">
                <a:latin typeface="Gill Sans" charset="0"/>
                <a:ea typeface="ヒラギノ角ゴ ProN W3" charset="0"/>
                <a:cs typeface="ヒラギノ角ゴ ProN W3" charset="0"/>
              </a:rPr>
              <a:t>People </a:t>
            </a:r>
            <a:r>
              <a:rPr lang="en-US" sz="1700" dirty="0">
                <a:latin typeface="Gill Sans" charset="0"/>
                <a:ea typeface="ヒラギノ角ゴ ProN W3" charset="0"/>
                <a:cs typeface="ヒラギノ角ゴ ProN W3" charset="0"/>
              </a:rPr>
              <a:t>who are following your pins and pin-boards</a:t>
            </a:r>
          </a:p>
          <a:p>
            <a:pPr marL="625056" indent="-401822">
              <a:defRPr/>
            </a:pPr>
            <a:r>
              <a:rPr lang="en-US" sz="1700" b="1" dirty="0" smtClean="0">
                <a:latin typeface="Gill Sans" charset="0"/>
                <a:ea typeface="ヒラギノ角ゴ ProN W3" charset="0"/>
                <a:cs typeface="ヒラギノ角ゴ ProN W3" charset="0"/>
              </a:rPr>
              <a:t>Following</a:t>
            </a:r>
            <a:br>
              <a:rPr lang="en-US" sz="1700" b="1" dirty="0" smtClean="0">
                <a:latin typeface="Gill Sans" charset="0"/>
                <a:ea typeface="ヒラギノ角ゴ ProN W3" charset="0"/>
                <a:cs typeface="ヒラギノ角ゴ ProN W3" charset="0"/>
              </a:rPr>
            </a:br>
            <a:r>
              <a:rPr lang="en-US" sz="1700" dirty="0" smtClean="0">
                <a:latin typeface="Gill Sans" charset="0"/>
                <a:ea typeface="ヒラギノ角ゴ ProN W3" charset="0"/>
                <a:cs typeface="ヒラギノ角ゴ ProN W3" charset="0"/>
              </a:rPr>
              <a:t>Following </a:t>
            </a:r>
            <a:r>
              <a:rPr lang="en-US" sz="1700" dirty="0">
                <a:latin typeface="Gill Sans" charset="0"/>
                <a:ea typeface="ヒラギノ角ゴ ProN W3" charset="0"/>
                <a:cs typeface="ヒラギノ角ゴ ProN W3" charset="0"/>
              </a:rPr>
              <a:t>other people who have similar interests, who are friends, or who share common goals</a:t>
            </a:r>
          </a:p>
          <a:p>
            <a:pPr marL="625056" indent="-401822">
              <a:defRPr/>
            </a:pPr>
            <a:r>
              <a:rPr lang="en-US" sz="1700" b="1" dirty="0" smtClean="0">
                <a:latin typeface="Gill Sans" charset="0"/>
                <a:ea typeface="ヒラギノ角ゴ ProN W3" charset="0"/>
                <a:cs typeface="ヒラギノ角ゴ ProN W3" charset="0"/>
              </a:rPr>
              <a:t>Share</a:t>
            </a:r>
            <a:br>
              <a:rPr lang="en-US" sz="1700" b="1" dirty="0" smtClean="0">
                <a:latin typeface="Gill Sans" charset="0"/>
                <a:ea typeface="ヒラギノ角ゴ ProN W3" charset="0"/>
                <a:cs typeface="ヒラギノ角ゴ ProN W3" charset="0"/>
              </a:rPr>
            </a:br>
            <a:r>
              <a:rPr lang="en-US" sz="1700" dirty="0" smtClean="0">
                <a:latin typeface="Gill Sans" charset="0"/>
                <a:ea typeface="ヒラギノ角ゴ ProN W3" charset="0"/>
                <a:cs typeface="ヒラギノ角ゴ ProN W3" charset="0"/>
              </a:rPr>
              <a:t>When </a:t>
            </a:r>
            <a:r>
              <a:rPr lang="en-US" sz="1700" dirty="0">
                <a:latin typeface="Gill Sans" charset="0"/>
                <a:ea typeface="ヒラギノ角ゴ ProN W3" charset="0"/>
                <a:cs typeface="ヒラギノ角ゴ ProN W3" charset="0"/>
              </a:rPr>
              <a:t>you are finished pinning, you can share what you just pinned on Facebook or Twitter</a:t>
            </a:r>
            <a:endParaRPr lang="en-US" sz="1700" b="1" dirty="0">
              <a:latin typeface="Gill Sans" charset="0"/>
              <a:ea typeface="ヒラギノ角ゴ ProN W3" charset="0"/>
              <a:cs typeface="ヒラギノ角ゴ ProN W3" charset="0"/>
            </a:endParaRPr>
          </a:p>
          <a:p>
            <a:pPr marL="625056" indent="-401822">
              <a:defRPr/>
            </a:pPr>
            <a:r>
              <a:rPr lang="en-US" sz="1700" b="1" dirty="0">
                <a:latin typeface="Gill Sans" charset="0"/>
                <a:ea typeface="ヒラギノ角ゴ ProN W3" charset="0"/>
                <a:cs typeface="ヒラギノ角ゴ ProN W3" charset="0"/>
              </a:rPr>
              <a:t>Likes</a:t>
            </a:r>
            <a:r>
              <a:rPr lang="en-US" sz="1700" dirty="0">
                <a:latin typeface="Gill Sans" charset="0"/>
                <a:ea typeface="ヒラギノ角ゴ ProN W3" charset="0"/>
                <a:cs typeface="ヒラギノ角ゴ ProN W3" charset="0"/>
              </a:rPr>
              <a:t/>
            </a:r>
            <a:br>
              <a:rPr lang="en-US" sz="1700" dirty="0">
                <a:latin typeface="Gill Sans" charset="0"/>
                <a:ea typeface="ヒラギノ角ゴ ProN W3" charset="0"/>
                <a:cs typeface="ヒラギノ角ゴ ProN W3" charset="0"/>
              </a:rPr>
            </a:br>
            <a:r>
              <a:rPr lang="en-US" sz="1700" dirty="0" smtClean="0">
                <a:latin typeface="Gill Sans" charset="0"/>
                <a:ea typeface="ヒラギノ角ゴ ProN W3" charset="0"/>
                <a:cs typeface="ヒラギノ角ゴ ProN W3" charset="0"/>
              </a:rPr>
              <a:t>The </a:t>
            </a:r>
            <a:r>
              <a:rPr lang="en-US" sz="1700" dirty="0">
                <a:latin typeface="Gill Sans" charset="0"/>
                <a:ea typeface="ヒラギノ角ゴ ProN W3" charset="0"/>
                <a:cs typeface="ヒラギノ角ゴ ProN W3" charset="0"/>
              </a:rPr>
              <a:t>same as a Facebook like button. Showing that you like something.  It does not post as a pin</a:t>
            </a:r>
          </a:p>
          <a:p>
            <a:pPr marL="625056" indent="-401822">
              <a:defRPr/>
            </a:pPr>
            <a:r>
              <a:rPr lang="en-US" sz="1700" b="1" dirty="0">
                <a:latin typeface="Gill Sans" charset="0"/>
                <a:ea typeface="ヒラギノ角ゴ ProN W3" charset="0"/>
                <a:cs typeface="ヒラギノ角ゴ ProN W3" charset="0"/>
              </a:rPr>
              <a:t>Comment</a:t>
            </a:r>
            <a:r>
              <a:rPr lang="en-US" sz="1700" dirty="0">
                <a:latin typeface="Gill Sans" charset="0"/>
                <a:ea typeface="ヒラギノ角ゴ ProN W3" charset="0"/>
                <a:cs typeface="ヒラギノ角ゴ ProN W3" charset="0"/>
              </a:rPr>
              <a:t/>
            </a:r>
            <a:br>
              <a:rPr lang="en-US" sz="1700" dirty="0">
                <a:latin typeface="Gill Sans" charset="0"/>
                <a:ea typeface="ヒラギノ角ゴ ProN W3" charset="0"/>
                <a:cs typeface="ヒラギノ角ゴ ProN W3" charset="0"/>
              </a:rPr>
            </a:br>
            <a:r>
              <a:rPr lang="en-US" sz="1700" dirty="0" smtClean="0">
                <a:latin typeface="Gill Sans" charset="0"/>
                <a:ea typeface="ヒラギノ角ゴ ProN W3" charset="0"/>
                <a:cs typeface="ヒラギノ角ゴ ProN W3" charset="0"/>
              </a:rPr>
              <a:t>Like </a:t>
            </a:r>
            <a:r>
              <a:rPr lang="en-US" sz="1700" dirty="0">
                <a:latin typeface="Gill Sans" charset="0"/>
                <a:ea typeface="ヒラギノ角ゴ ProN W3" charset="0"/>
                <a:cs typeface="ヒラギノ角ゴ ProN W3" charset="0"/>
              </a:rPr>
              <a:t>Facebook you can comment on a pin.</a:t>
            </a:r>
            <a:br>
              <a:rPr lang="en-US" sz="1700" dirty="0">
                <a:latin typeface="Gill Sans" charset="0"/>
                <a:ea typeface="ヒラギノ角ゴ ProN W3" charset="0"/>
                <a:cs typeface="ヒラギノ角ゴ ProN W3" charset="0"/>
              </a:rPr>
            </a:br>
            <a:endParaRPr lang="en-US" sz="1700" dirty="0">
              <a:latin typeface="Gill Sans" charset="0"/>
              <a:ea typeface="ヒラギノ角ゴ ProN W3" charset="0"/>
              <a:cs typeface="ヒラギノ角ゴ ProN W3" charset="0"/>
            </a:endParaRPr>
          </a:p>
          <a:p>
            <a:pPr marL="625056" indent="-401822">
              <a:defRPr/>
            </a:pPr>
            <a:endParaRPr lang="en-US" sz="1700" dirty="0">
              <a:latin typeface="Gill Sans" charset="0"/>
              <a:ea typeface="ヒラギノ角ゴ ProN W3" charset="0"/>
              <a:cs typeface="ヒラギノ角ゴ ProN W3" charset="0"/>
            </a:endParaRPr>
          </a:p>
        </p:txBody>
      </p:sp>
      <p:sp>
        <p:nvSpPr>
          <p:cNvPr id="27651" name="Title 3"/>
          <p:cNvSpPr>
            <a:spLocks noGrp="1"/>
          </p:cNvSpPr>
          <p:nvPr>
            <p:ph type="title"/>
          </p:nvPr>
        </p:nvSpPr>
        <p:spPr>
          <a:xfrm>
            <a:off x="1196578" y="440904"/>
            <a:ext cx="7393781" cy="779115"/>
          </a:xfrm>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eaLnBrk="1" hangingPunct="1">
              <a:defRPr/>
            </a:pPr>
            <a:r>
              <a:rPr lang="en-US" sz="5100" dirty="0">
                <a:latin typeface="Gill Sans" charset="0"/>
                <a:ea typeface="ヒラギノ角ゴ ProN W3" charset="0"/>
                <a:cs typeface="Gill Sans" charset="0"/>
              </a:rPr>
              <a:t>Pinterest Vocabulary</a:t>
            </a:r>
          </a:p>
        </p:txBody>
      </p:sp>
    </p:spTree>
    <p:extLst>
      <p:ext uri="{BB962C8B-B14F-4D97-AF65-F5344CB8AC3E}">
        <p14:creationId xmlns:p14="http://schemas.microsoft.com/office/powerpoint/2010/main" val="194354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707" y="446485"/>
            <a:ext cx="1147465"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8675" name="Rectangle 2"/>
          <p:cNvSpPr>
            <a:spLocks noGrp="1" noChangeArrowheads="1"/>
          </p:cNvSpPr>
          <p:nvPr>
            <p:ph type="title"/>
          </p:nvPr>
        </p:nvSpPr>
        <p:spPr>
          <a:xfrm>
            <a:off x="892969" y="178594"/>
            <a:ext cx="7358063" cy="1714500"/>
          </a:xfrm>
        </p:spPr>
        <p:txBody>
          <a:bodyPr anchor="ctr"/>
          <a:lstStyle/>
          <a:p>
            <a:pPr eaLnBrk="1" hangingPunct="1">
              <a:defRPr/>
            </a:pPr>
            <a:r>
              <a:rPr lang="en-US" sz="4500" dirty="0">
                <a:latin typeface="Gill Sans" charset="0"/>
                <a:ea typeface="ヒラギノ角ゴ ProN W3" charset="0"/>
                <a:cs typeface="ヒラギノ角ゴ ProN W3" charset="0"/>
              </a:rPr>
              <a:t>If  You’re not Ready </a:t>
            </a:r>
            <a:br>
              <a:rPr lang="en-US" sz="4500" dirty="0">
                <a:latin typeface="Gill Sans" charset="0"/>
                <a:ea typeface="ヒラギノ角ゴ ProN W3" charset="0"/>
                <a:cs typeface="ヒラギノ角ゴ ProN W3" charset="0"/>
              </a:rPr>
            </a:br>
            <a:r>
              <a:rPr lang="en-US" sz="4500" dirty="0">
                <a:latin typeface="Gill Sans" charset="0"/>
                <a:ea typeface="ヒラギノ角ゴ ProN W3" charset="0"/>
                <a:cs typeface="ヒラギノ角ゴ ProN W3" charset="0"/>
              </a:rPr>
              <a:t>To Use Pinterest </a:t>
            </a:r>
          </a:p>
        </p:txBody>
      </p:sp>
      <p:sp>
        <p:nvSpPr>
          <p:cNvPr id="28676" name="Rectangle 3"/>
          <p:cNvSpPr>
            <a:spLocks noGrp="1" noChangeArrowheads="1"/>
          </p:cNvSpPr>
          <p:nvPr>
            <p:ph type="body" idx="1"/>
          </p:nvPr>
        </p:nvSpPr>
        <p:spPr>
          <a:xfrm>
            <a:off x="892969" y="1928813"/>
            <a:ext cx="7358063" cy="3509367"/>
          </a:xfrm>
        </p:spPr>
        <p:txBody>
          <a:bodyPr anchor="ctr"/>
          <a:lstStyle/>
          <a:p>
            <a:pPr marL="625056" indent="-401822">
              <a:defRPr/>
            </a:pPr>
            <a:r>
              <a:rPr lang="en-US" dirty="0">
                <a:latin typeface="Gill Sans" charset="0"/>
                <a:ea typeface="ヒラギノ角ゴ ProN W3" charset="0"/>
                <a:cs typeface="ヒラギノ角ゴ ProN W3" charset="0"/>
              </a:rPr>
              <a:t>You can reserve your brand name</a:t>
            </a:r>
          </a:p>
          <a:p>
            <a:pPr marL="625056" indent="-401822">
              <a:defRPr/>
            </a:pPr>
            <a:r>
              <a:rPr lang="en-US" dirty="0">
                <a:latin typeface="Gill Sans" charset="0"/>
                <a:ea typeface="ヒラギノ角ゴ ProN W3" charset="0"/>
                <a:cs typeface="ヒラギノ角ゴ ProN W3" charset="0"/>
              </a:rPr>
              <a:t>Connect to your website or blog</a:t>
            </a:r>
          </a:p>
          <a:p>
            <a:pPr marL="625056" indent="-401822">
              <a:defRPr/>
            </a:pPr>
            <a:r>
              <a:rPr lang="en-US" dirty="0">
                <a:latin typeface="Gill Sans" charset="0"/>
                <a:ea typeface="ヒラギノ角ゴ ProN W3" charset="0"/>
                <a:cs typeface="ヒラギノ角ゴ ProN W3" charset="0"/>
              </a:rPr>
              <a:t>Watch what others are doing on Pinterest</a:t>
            </a:r>
          </a:p>
        </p:txBody>
      </p:sp>
    </p:spTree>
    <p:extLst>
      <p:ext uri="{BB962C8B-B14F-4D97-AF65-F5344CB8AC3E}">
        <p14:creationId xmlns:p14="http://schemas.microsoft.com/office/powerpoint/2010/main" val="149249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015" y="53578"/>
            <a:ext cx="8840391" cy="6482953"/>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14552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426" y="89297"/>
            <a:ext cx="1147465"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23" name="Rectangle 2"/>
          <p:cNvSpPr>
            <a:spLocks noGrp="1" noChangeArrowheads="1"/>
          </p:cNvSpPr>
          <p:nvPr>
            <p:ph type="title"/>
          </p:nvPr>
        </p:nvSpPr>
        <p:spPr>
          <a:xfrm>
            <a:off x="1143000" y="89297"/>
            <a:ext cx="7358063" cy="1714500"/>
          </a:xfrm>
        </p:spPr>
        <p:txBody>
          <a:bodyPr anchor="ctr"/>
          <a:lstStyle/>
          <a:p>
            <a:pPr eaLnBrk="1" hangingPunct="1">
              <a:defRPr/>
            </a:pPr>
            <a:r>
              <a:rPr lang="en-US" sz="4500" u="sng" dirty="0">
                <a:latin typeface="Gill Sans" charset="0"/>
                <a:ea typeface="ヒラギノ角ゴ ProN W3" charset="0"/>
                <a:cs typeface="ヒラギノ角ゴ ProN W3" charset="0"/>
              </a:rPr>
              <a:t>Setting Up Pinterest Account</a:t>
            </a:r>
          </a:p>
        </p:txBody>
      </p:sp>
      <p:sp>
        <p:nvSpPr>
          <p:cNvPr id="33795" name="Rectangle 3"/>
          <p:cNvSpPr>
            <a:spLocks/>
          </p:cNvSpPr>
          <p:nvPr/>
        </p:nvSpPr>
        <p:spPr bwMode="auto">
          <a:xfrm>
            <a:off x="169664" y="1749103"/>
            <a:ext cx="8688586" cy="138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2800" dirty="0">
                <a:cs typeface="Gill Sans" charset="0"/>
              </a:rPr>
              <a:t>When you use Facebook to create an account, it does make you add the Pinterest app to your Facebook. This can be turned off once the account is created </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099" y="3268266"/>
            <a:ext cx="5929313" cy="330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2352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3835</TotalTime>
  <Words>1238</Words>
  <Application>Microsoft Macintosh PowerPoint</Application>
  <PresentationFormat>On-screen Show (4:3)</PresentationFormat>
  <Paragraphs>153</Paragraphs>
  <Slides>44</Slides>
  <Notes>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Pinterest Vocabulary</vt:lpstr>
      <vt:lpstr>If  You’re not Ready  To Use Pinterest </vt:lpstr>
      <vt:lpstr>PowerPoint Presentation</vt:lpstr>
      <vt:lpstr>Setting Up Pinterest Account</vt:lpstr>
      <vt:lpstr>Setting Up Pinterest Account</vt:lpstr>
      <vt:lpstr>PowerPoint Presentation</vt:lpstr>
      <vt:lpstr>Confirm Email</vt:lpstr>
      <vt:lpstr>Follow 5 Boards</vt:lpstr>
      <vt:lpstr>Choose Your Favorite</vt:lpstr>
      <vt:lpstr>Create your  first board</vt:lpstr>
      <vt:lpstr>PowerPoint Presentation</vt:lpstr>
      <vt:lpstr>PowerPoint Presentation</vt:lpstr>
      <vt:lpstr>Mindset Of Pinterest / Social Media</vt:lpstr>
      <vt:lpstr>8 Ideas When 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Mindset Of Pinterest / Social Media</vt:lpstr>
      <vt:lpstr>Let’s Find And Follow  Your Friends On Facebook and Twitter</vt:lpstr>
      <vt:lpstr>Connect Your Pinterest Account  To Facebook And Twitter</vt:lpstr>
      <vt:lpstr>Turn On Facebook and Twitter</vt:lpstr>
      <vt:lpstr>Find Your Friends On Facebook / Twitter</vt:lpstr>
      <vt:lpstr>Click Facebook Or Twitter</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dc:creator>
  <cp:lastModifiedBy>Scott Hudspeth</cp:lastModifiedBy>
  <cp:revision>30</cp:revision>
  <dcterms:created xsi:type="dcterms:W3CDTF">2014-05-28T18:33:57Z</dcterms:created>
  <dcterms:modified xsi:type="dcterms:W3CDTF">2014-06-03T15:08:51Z</dcterms:modified>
</cp:coreProperties>
</file>