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CE6"/>
          </a:solidFill>
        </a:fill>
      </a:tcStyle>
    </a:wholeTbl>
    <a:band2H>
      <a:tcTxStyle/>
      <a:tcStyle>
        <a:tcBdr/>
        <a:fill>
          <a:solidFill>
            <a:srgbClr val="E7EE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E7E1"/>
          </a:solidFill>
        </a:fill>
      </a:tcStyle>
    </a:wholeTbl>
    <a:band2H>
      <a:tcTxStyle/>
      <a:tcStyle>
        <a:tcBdr/>
        <a:fill>
          <a:solidFill>
            <a:srgbClr val="EBF4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8EA"/>
          </a:solidFill>
        </a:fill>
      </a:tcStyle>
    </a:wholeTbl>
    <a:band2H>
      <a:tcTxStyle/>
      <a:tcStyle>
        <a:tcBdr/>
        <a:fill>
          <a:solidFill>
            <a:srgbClr val="E7EC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/>
        </p:nvSpPr>
        <p:spPr>
          <a:xfrm>
            <a:off x="0" y="-3175"/>
            <a:ext cx="12192001" cy="520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0361"/>
                </a:lnTo>
                <a:lnTo>
                  <a:pt x="3536" y="20361"/>
                </a:lnTo>
                <a:lnTo>
                  <a:pt x="4211" y="21547"/>
                </a:lnTo>
                <a:lnTo>
                  <a:pt x="4271" y="21600"/>
                </a:lnTo>
                <a:lnTo>
                  <a:pt x="4313" y="21600"/>
                </a:lnTo>
                <a:lnTo>
                  <a:pt x="4331" y="21580"/>
                </a:lnTo>
                <a:lnTo>
                  <a:pt x="4369" y="21547"/>
                </a:lnTo>
                <a:lnTo>
                  <a:pt x="5044" y="20361"/>
                </a:lnTo>
                <a:lnTo>
                  <a:pt x="21600" y="20361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810000" y="1449147"/>
            <a:ext cx="10572001" cy="2971052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0000" y="5280847"/>
            <a:ext cx="10572001" cy="43497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>
                <a:solidFill>
                  <a:srgbClr val="000000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000000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809999" y="4800600"/>
            <a:ext cx="10561420" cy="566738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</a:lstStyle>
          <a:p>
            <a:r>
              <a:t>Title Text</a:t>
            </a:r>
          </a:p>
        </p:txBody>
      </p:sp>
      <p:sp>
        <p:nvSpPr>
          <p:cNvPr id="116" name="Picture Placeholder 14"/>
          <p:cNvSpPr>
            <a:spLocks noGrp="1"/>
          </p:cNvSpPr>
          <p:nvPr>
            <p:ph type="pic" idx="13"/>
          </p:nvPr>
        </p:nvSpPr>
        <p:spPr>
          <a:xfrm>
            <a:off x="0" y="-1"/>
            <a:ext cx="12192001" cy="4800601"/>
          </a:xfrm>
          <a:prstGeom prst="rect">
            <a:avLst/>
          </a:prstGeom>
          <a:ln w="9525" cap="rnd">
            <a:solidFill>
              <a:srgbClr val="CEDBE6"/>
            </a:solidFill>
            <a:round/>
          </a:ln>
          <a:effectLst/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9999" y="5367337"/>
            <a:ext cx="10561420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6"/>
          <p:cNvSpPr/>
          <p:nvPr/>
        </p:nvSpPr>
        <p:spPr>
          <a:xfrm>
            <a:off x="631696" y="1081456"/>
            <a:ext cx="6332418" cy="3239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850984" y="1238502"/>
            <a:ext cx="5893841" cy="2645912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3189" y="4443679"/>
            <a:ext cx="5891638" cy="713242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574642" y="1081455"/>
            <a:ext cx="3810002" cy="4075467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</a:pPr>
            <a:endParaRPr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6"/>
          <p:cNvSpPr/>
          <p:nvPr/>
        </p:nvSpPr>
        <p:spPr>
          <a:xfrm>
            <a:off x="1140883" y="2286585"/>
            <a:ext cx="4895117" cy="250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1357088" y="2435956"/>
            <a:ext cx="4382522" cy="20077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55999" y="2286000"/>
            <a:ext cx="4880301" cy="229552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5" cy="363651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/>
          <p:nvPr/>
        </p:nvSpPr>
        <p:spPr>
          <a:xfrm>
            <a:off x="0" y="1"/>
            <a:ext cx="12192001" cy="520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0361"/>
                </a:lnTo>
                <a:lnTo>
                  <a:pt x="18064" y="20361"/>
                </a:lnTo>
                <a:lnTo>
                  <a:pt x="17389" y="21547"/>
                </a:lnTo>
                <a:lnTo>
                  <a:pt x="17329" y="21600"/>
                </a:lnTo>
                <a:lnTo>
                  <a:pt x="17287" y="21600"/>
                </a:lnTo>
                <a:lnTo>
                  <a:pt x="17269" y="21580"/>
                </a:lnTo>
                <a:lnTo>
                  <a:pt x="17231" y="21547"/>
                </a:lnTo>
                <a:lnTo>
                  <a:pt x="16556" y="20361"/>
                </a:lnTo>
                <a:lnTo>
                  <a:pt x="0" y="20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09999" y="2951396"/>
            <a:ext cx="10561420" cy="14688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9999" y="5281200"/>
            <a:ext cx="10561420" cy="433956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None/>
            </a:lvl1pPr>
            <a:lvl2pPr marL="0" indent="457200" algn="r">
              <a:buClrTx/>
              <a:buSzTx/>
              <a:buNone/>
            </a:lvl2pPr>
            <a:lvl3pPr marL="0" indent="914400" algn="r">
              <a:buClrTx/>
              <a:buSzTx/>
              <a:buNone/>
            </a:lvl3pPr>
            <a:lvl4pPr marL="0" indent="1371600" algn="r">
              <a:buClrTx/>
              <a:buSzTx/>
              <a:buNone/>
            </a:lvl4pPr>
            <a:lvl5pPr marL="0" indent="1828800" algn="r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18712" y="2222287"/>
            <a:ext cx="5185874" cy="36387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4727" y="2174875"/>
            <a:ext cx="5189858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None/>
              <a:defRPr sz="2000"/>
            </a:lvl1pPr>
            <a:lvl2pPr marL="0" indent="457200" algn="ctr">
              <a:buClrTx/>
              <a:buSzTx/>
              <a:buNone/>
              <a:defRPr sz="2000"/>
            </a:lvl2pPr>
            <a:lvl3pPr marL="0" indent="914400" algn="ctr">
              <a:buClrTx/>
              <a:buSzTx/>
              <a:buNone/>
              <a:defRPr sz="2000"/>
            </a:lvl3pPr>
            <a:lvl4pPr marL="0" indent="1371600" algn="ctr">
              <a:buClrTx/>
              <a:buSzTx/>
              <a:buNone/>
              <a:defRPr sz="2000"/>
            </a:lvl4pPr>
            <a:lvl5pPr marL="0" indent="1828800" algn="ctr"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87414" y="2174874"/>
            <a:ext cx="5194584" cy="576264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None/>
              <a:defRPr sz="2000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6"/>
          <p:cNvSpPr/>
          <p:nvPr/>
        </p:nvSpPr>
        <p:spPr>
          <a:xfrm>
            <a:off x="1073151" y="446087"/>
            <a:ext cx="3547533" cy="1814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1073150" y="446087"/>
            <a:ext cx="3547535" cy="16183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>
            <a:off x="4855633" y="446087"/>
            <a:ext cx="6252634" cy="5414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3150" y="2260737"/>
            <a:ext cx="3547535" cy="360031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14727" y="727522"/>
            <a:ext cx="4852989" cy="1617164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</a:lstStyle>
          <a:p>
            <a:r>
              <a:t>Title Text</a:t>
            </a:r>
          </a:p>
        </p:txBody>
      </p:sp>
      <p:sp>
        <p:nvSpPr>
          <p:cNvPr id="106" name="Picture Placeholder 11"/>
          <p:cNvSpPr>
            <a:spLocks noGrp="1"/>
          </p:cNvSpPr>
          <p:nvPr>
            <p:ph type="pic" idx="13"/>
          </p:nvPr>
        </p:nvSpPr>
        <p:spPr>
          <a:xfrm>
            <a:off x="6098116" y="0"/>
            <a:ext cx="6093884" cy="6858000"/>
          </a:xfrm>
          <a:prstGeom prst="rect">
            <a:avLst/>
          </a:prstGeom>
          <a:ln w="9525">
            <a:solidFill>
              <a:srgbClr val="CEDBE6"/>
            </a:solidFill>
            <a:round/>
          </a:ln>
          <a:effectLst/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14727" y="2344684"/>
            <a:ext cx="4852989" cy="351636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09010" y="6080087"/>
            <a:ext cx="315834" cy="32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0" y="-1"/>
            <a:ext cx="12192001" cy="2185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3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blipFill>
            <a:blip r:embed="rId14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  <a:ln w="12700">
            <a:miter lim="400000"/>
          </a:ln>
          <a:effectLst>
            <a:outerShdw blurRad="50800" dir="14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417637"/>
            <a:ext cx="10972800" cy="4891088"/>
          </a:xfrm>
          <a:prstGeom prst="rect">
            <a:avLst/>
          </a:prstGeom>
          <a:ln w="12700">
            <a:miter lim="400000"/>
          </a:ln>
          <a:effectLst>
            <a:outerShdw blurRad="50800" dir="14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24652" y="6080087"/>
            <a:ext cx="315835" cy="326401"/>
          </a:xfrm>
          <a:prstGeom prst="rect">
            <a:avLst/>
          </a:prstGeom>
          <a:ln w="12700">
            <a:miter lim="400000"/>
          </a:ln>
        </p:spPr>
        <p:txBody>
          <a:bodyPr wrap="none" lIns="10800" tIns="10800" rIns="10800" bIns="10800" anchor="b">
            <a:spAutoFit/>
          </a:bodyPr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EFEFE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EFEFE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EFEFE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EFEFE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EFEFE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EFEFE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EFEFE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EFEFE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EFEFE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25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29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33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37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mary.pettingercarro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965197" y="1851203"/>
            <a:ext cx="10261604" cy="3022258"/>
          </a:xfrm>
          <a:prstGeom prst="rect">
            <a:avLst/>
          </a:prstGeom>
          <a:effectLst/>
        </p:spPr>
        <p:txBody>
          <a:bodyPr/>
          <a:lstStyle>
            <a:lvl1pPr algn="ctr">
              <a:defRPr sz="7200">
                <a:solidFill>
                  <a:srgbClr val="373545"/>
                </a:solidFill>
              </a:defRPr>
            </a:lvl1pPr>
          </a:lstStyle>
          <a:p>
            <a:r>
              <a:rPr dirty="0"/>
              <a:t>A View From A Realtor</a:t>
            </a:r>
          </a:p>
        </p:txBody>
      </p:sp>
      <p:sp>
        <p:nvSpPr>
          <p:cNvPr id="166" name="Freeform: Shape 16"/>
          <p:cNvSpPr/>
          <p:nvPr/>
        </p:nvSpPr>
        <p:spPr>
          <a:xfrm rot="10800000">
            <a:off x="-1" y="5388383"/>
            <a:ext cx="12192001" cy="146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2" y="21600"/>
                </a:moveTo>
                <a:lnTo>
                  <a:pt x="10790" y="21600"/>
                </a:lnTo>
                <a:lnTo>
                  <a:pt x="10768" y="21530"/>
                </a:lnTo>
                <a:lnTo>
                  <a:pt x="10745" y="21460"/>
                </a:lnTo>
                <a:lnTo>
                  <a:pt x="10730" y="21413"/>
                </a:lnTo>
                <a:lnTo>
                  <a:pt x="10060" y="17239"/>
                </a:lnTo>
                <a:lnTo>
                  <a:pt x="0" y="17239"/>
                </a:lnTo>
                <a:lnTo>
                  <a:pt x="0" y="0"/>
                </a:lnTo>
                <a:lnTo>
                  <a:pt x="21600" y="0"/>
                </a:lnTo>
                <a:lnTo>
                  <a:pt x="21600" y="17239"/>
                </a:lnTo>
                <a:lnTo>
                  <a:pt x="11559" y="17239"/>
                </a:lnTo>
                <a:lnTo>
                  <a:pt x="10888" y="21413"/>
                </a:lnTo>
                <a:lnTo>
                  <a:pt x="10873" y="21460"/>
                </a:lnTo>
                <a:lnTo>
                  <a:pt x="10850" y="2153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CA5B57-AB54-C64B-B44F-B164B78A2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06" y="676063"/>
            <a:ext cx="2014702" cy="2686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F4523-A92A-3A4B-80E1-FDA5E77B85E3}"/>
              </a:ext>
            </a:extLst>
          </p:cNvPr>
          <p:cNvSpPr txBox="1"/>
          <p:nvPr/>
        </p:nvSpPr>
        <p:spPr>
          <a:xfrm>
            <a:off x="3352800" y="1666536"/>
            <a:ext cx="6526924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4000" b="1" dirty="0">
                <a:hlinkClick r:id="rId4"/>
              </a:rPr>
              <a:t>Mary Pettinger Carroll</a:t>
            </a:r>
            <a:endParaRPr lang="en-US" sz="4000" b="1" dirty="0"/>
          </a:p>
          <a:p>
            <a:pPr algn="ctr"/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Tampa Florida!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r>
              <a:t>What do you need from your Lender?</a:t>
            </a:r>
          </a:p>
        </p:txBody>
      </p:sp>
      <p:sp>
        <p:nvSpPr>
          <p:cNvPr id="20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r>
              <a:t>As a partnership, there are things you can do to help each other</a:t>
            </a:r>
          </a:p>
          <a:p>
            <a:r>
              <a:t>We are stronger together than we are apart</a:t>
            </a:r>
          </a:p>
          <a:p>
            <a:r>
              <a:t>Encourage one another and show gratitude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r>
              <a:t>Software you can use</a:t>
            </a:r>
          </a:p>
        </p:txBody>
      </p:sp>
      <p:sp>
        <p:nvSpPr>
          <p:cNvPr id="22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defRPr sz="2800"/>
            </a:pPr>
            <a:r>
              <a:rPr dirty="0"/>
              <a:t>Phone Burner – speed dialer</a:t>
            </a:r>
          </a:p>
          <a:p>
            <a:pPr>
              <a:defRPr sz="2800"/>
            </a:pPr>
            <a:r>
              <a:rPr dirty="0" err="1"/>
              <a:t>Slybroadcast</a:t>
            </a:r>
            <a:r>
              <a:rPr dirty="0"/>
              <a:t> – ringless voicemail drops</a:t>
            </a:r>
            <a:endParaRPr lang="en-US" dirty="0"/>
          </a:p>
          <a:p>
            <a:pPr>
              <a:defRPr sz="2800"/>
            </a:pPr>
            <a:r>
              <a:rPr lang="en-US" dirty="0" err="1"/>
              <a:t>Mojosells.com</a:t>
            </a:r>
            <a:endParaRPr lang="en-US" dirty="0"/>
          </a:p>
          <a:p>
            <a:pPr>
              <a:defRPr sz="2800"/>
            </a:pPr>
            <a:r>
              <a:rPr lang="en-US" dirty="0"/>
              <a:t>Facetime</a:t>
            </a:r>
          </a:p>
          <a:p>
            <a:pPr>
              <a:defRPr sz="2800"/>
            </a:pPr>
            <a:r>
              <a:rPr lang="en-US" dirty="0" err="1"/>
              <a:t>Getcalley.com</a:t>
            </a:r>
            <a:endParaRPr lang="en-US" dirty="0"/>
          </a:p>
          <a:p>
            <a:pPr>
              <a:defRPr sz="2800"/>
            </a:pPr>
            <a:r>
              <a:rPr lang="en-US" dirty="0" err="1"/>
              <a:t>www.loom.com</a:t>
            </a:r>
            <a:r>
              <a:rPr lang="en-US" dirty="0"/>
              <a:t>   </a:t>
            </a:r>
            <a:endParaRPr dirty="0"/>
          </a:p>
          <a:p>
            <a:pPr>
              <a:defRPr sz="2800"/>
            </a:pPr>
            <a:r>
              <a:rPr dirty="0"/>
              <a:t>Zip Whip – send blast texts</a:t>
            </a:r>
          </a:p>
          <a:p>
            <a:pPr>
              <a:defRPr sz="2800"/>
            </a:pPr>
            <a:r>
              <a:rPr dirty="0"/>
              <a:t>Cell phone video camera – Facetime or What’s App</a:t>
            </a:r>
          </a:p>
          <a:p>
            <a:pPr>
              <a:defRPr sz="2800"/>
            </a:pPr>
            <a:r>
              <a:rPr dirty="0" err="1"/>
              <a:t>BombBomb</a:t>
            </a:r>
            <a:r>
              <a:rPr dirty="0"/>
              <a:t> – create a video library</a:t>
            </a:r>
          </a:p>
          <a:p>
            <a:pPr>
              <a:defRPr sz="2800"/>
            </a:pPr>
            <a:r>
              <a:rPr dirty="0"/>
              <a:t>Zoom – virtual meetings with several people (staff, etc.)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Putting it altogether</a:t>
            </a:r>
          </a:p>
        </p:txBody>
      </p:sp>
      <p:sp>
        <p:nvSpPr>
          <p:cNvPr id="22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8711" y="2222287"/>
            <a:ext cx="10554576" cy="432526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Don’t Panic – Now is the time to remain calm and be the light to your employees, friends, family and clients</a:t>
            </a:r>
          </a:p>
          <a:p>
            <a:pPr>
              <a:defRPr sz="2400"/>
            </a:pPr>
            <a:r>
              <a:t>Be Consistent – map out sales time every single day.  This will put you ahead of your competition when we get to the other side of this</a:t>
            </a:r>
          </a:p>
          <a:p>
            <a:pPr>
              <a:defRPr sz="2400"/>
            </a:pPr>
            <a:r>
              <a:t>Keep your team happy!</a:t>
            </a:r>
          </a:p>
          <a:p>
            <a:pPr>
              <a:defRPr sz="2400"/>
            </a:pPr>
            <a:r>
              <a:t>Use video as much as possible – Say hi, share “what’s happening with their sale or listing, introduce your team, say thank you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Putting it altogether</a:t>
            </a:r>
          </a:p>
        </p:txBody>
      </p:sp>
      <p:sp>
        <p:nvSpPr>
          <p:cNvPr id="22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8711" y="2222287"/>
            <a:ext cx="10554576" cy="432526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Ask for the business!  People still need to buy and sell houses!  </a:t>
            </a:r>
          </a:p>
          <a:p>
            <a:pPr>
              <a:defRPr sz="2400"/>
            </a:pPr>
            <a:r>
              <a:t>Practice safety – wear a mask if necessary, drive separate cars to showings, carry wipes and hand sanitizer and wipe knobs as you go, show stuff virtually, don’t shake hands with people</a:t>
            </a:r>
          </a:p>
          <a:p>
            <a:pPr>
              <a:defRPr sz="2400"/>
            </a:pPr>
            <a:r>
              <a:t>Be kind – people are scared</a:t>
            </a:r>
          </a:p>
          <a:p>
            <a:pPr>
              <a:defRPr sz="2400"/>
            </a:pPr>
            <a:r>
              <a:t>Stay in the draft – Chat with like minded people – like top producers in your office or the Loan officer who shared this with you.  You need to be sharing ideas for keeping your business strong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Putting it altogether</a:t>
            </a:r>
          </a:p>
        </p:txBody>
      </p:sp>
      <p:sp>
        <p:nvSpPr>
          <p:cNvPr id="23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8711" y="2222287"/>
            <a:ext cx="10554576" cy="432526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Use technology to your advantage</a:t>
            </a:r>
          </a:p>
          <a:p>
            <a:pPr>
              <a:defRPr sz="2400"/>
            </a:pPr>
            <a:r>
              <a:t>Express gratitude to people who are contributing to your success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54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Freeform: Shape 29"/>
          <p:cNvSpPr/>
          <p:nvPr/>
        </p:nvSpPr>
        <p:spPr>
          <a:xfrm rot="16200000">
            <a:off x="-650724" y="650723"/>
            <a:ext cx="6858001" cy="5556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394"/>
                </a:moveTo>
                <a:lnTo>
                  <a:pt x="12061" y="21121"/>
                </a:lnTo>
                <a:lnTo>
                  <a:pt x="12055" y="21127"/>
                </a:lnTo>
                <a:lnTo>
                  <a:pt x="12046" y="21133"/>
                </a:lnTo>
                <a:lnTo>
                  <a:pt x="11964" y="21199"/>
                </a:lnTo>
                <a:lnTo>
                  <a:pt x="11921" y="21216"/>
                </a:lnTo>
                <a:lnTo>
                  <a:pt x="11674" y="21382"/>
                </a:lnTo>
                <a:cubicBezTo>
                  <a:pt x="11405" y="21522"/>
                  <a:pt x="11110" y="21600"/>
                  <a:pt x="10800" y="21600"/>
                </a:cubicBezTo>
                <a:cubicBezTo>
                  <a:pt x="10490" y="21600"/>
                  <a:pt x="10195" y="21522"/>
                  <a:pt x="9926" y="21382"/>
                </a:cubicBezTo>
                <a:lnTo>
                  <a:pt x="9679" y="21216"/>
                </a:lnTo>
                <a:lnTo>
                  <a:pt x="9636" y="21199"/>
                </a:lnTo>
                <a:lnTo>
                  <a:pt x="9554" y="21133"/>
                </a:lnTo>
                <a:lnTo>
                  <a:pt x="9545" y="21127"/>
                </a:lnTo>
                <a:lnTo>
                  <a:pt x="9539" y="21121"/>
                </a:lnTo>
                <a:lnTo>
                  <a:pt x="0" y="13394"/>
                </a:lnTo>
                <a:close/>
                <a:moveTo>
                  <a:pt x="21600" y="0"/>
                </a:moveTo>
                <a:lnTo>
                  <a:pt x="21600" y="13394"/>
                </a:lnTo>
                <a:lnTo>
                  <a:pt x="0" y="1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Title 3"/>
          <p:cNvSpPr txBox="1">
            <a:spLocks noGrp="1"/>
          </p:cNvSpPr>
          <p:nvPr>
            <p:ph type="title"/>
          </p:nvPr>
        </p:nvSpPr>
        <p:spPr>
          <a:xfrm>
            <a:off x="282182" y="1418767"/>
            <a:ext cx="4301107" cy="3388288"/>
          </a:xfrm>
          <a:prstGeom prst="rect">
            <a:avLst/>
          </a:prstGeom>
        </p:spPr>
        <p:txBody>
          <a:bodyPr anchor="ctr"/>
          <a:lstStyle>
            <a:lvl1pPr algn="ctr">
              <a:defRPr sz="4400"/>
            </a:lvl1pPr>
          </a:lstStyle>
          <a:p>
            <a:r>
              <a:t>This is NOT a repeat of 2008</a:t>
            </a:r>
          </a:p>
        </p:txBody>
      </p:sp>
      <p:sp>
        <p:nvSpPr>
          <p:cNvPr id="171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6191666" y="259643"/>
            <a:ext cx="5365220" cy="6598358"/>
          </a:xfrm>
          <a:prstGeom prst="rect">
            <a:avLst/>
          </a:prstGeom>
          <a:effectLst/>
        </p:spPr>
        <p:txBody>
          <a:bodyPr/>
          <a:lstStyle>
            <a:lvl1pPr marL="0" indent="0">
              <a:spcBef>
                <a:spcPts val="700"/>
              </a:spcBef>
              <a:buSzTx/>
              <a:buFont typeface="Wingdings 2"/>
              <a:buNone/>
              <a:defRPr sz="3200"/>
            </a:lvl1pPr>
          </a:lstStyle>
          <a:p>
            <a:r>
              <a:t>Our country and the banking system is in a very strong position, unlike the fiasco in the economy of 2007-2009.  There is no financial overhang… we will have a ding but there are actions we can take right now to get through this.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54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Freeform: Shape 9"/>
          <p:cNvSpPr/>
          <p:nvPr/>
        </p:nvSpPr>
        <p:spPr>
          <a:xfrm rot="16200000">
            <a:off x="-650724" y="650723"/>
            <a:ext cx="6858001" cy="5556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394"/>
                </a:moveTo>
                <a:lnTo>
                  <a:pt x="12061" y="21121"/>
                </a:lnTo>
                <a:lnTo>
                  <a:pt x="12055" y="21127"/>
                </a:lnTo>
                <a:lnTo>
                  <a:pt x="12046" y="21133"/>
                </a:lnTo>
                <a:lnTo>
                  <a:pt x="11964" y="21199"/>
                </a:lnTo>
                <a:lnTo>
                  <a:pt x="11921" y="21216"/>
                </a:lnTo>
                <a:lnTo>
                  <a:pt x="11674" y="21382"/>
                </a:lnTo>
                <a:cubicBezTo>
                  <a:pt x="11405" y="21522"/>
                  <a:pt x="11110" y="21600"/>
                  <a:pt x="10800" y="21600"/>
                </a:cubicBezTo>
                <a:cubicBezTo>
                  <a:pt x="10490" y="21600"/>
                  <a:pt x="10195" y="21522"/>
                  <a:pt x="9926" y="21382"/>
                </a:cubicBezTo>
                <a:lnTo>
                  <a:pt x="9679" y="21216"/>
                </a:lnTo>
                <a:lnTo>
                  <a:pt x="9636" y="21199"/>
                </a:lnTo>
                <a:lnTo>
                  <a:pt x="9554" y="21133"/>
                </a:lnTo>
                <a:lnTo>
                  <a:pt x="9545" y="21127"/>
                </a:lnTo>
                <a:lnTo>
                  <a:pt x="9539" y="21121"/>
                </a:lnTo>
                <a:lnTo>
                  <a:pt x="0" y="13394"/>
                </a:lnTo>
                <a:close/>
                <a:moveTo>
                  <a:pt x="21600" y="0"/>
                </a:moveTo>
                <a:lnTo>
                  <a:pt x="21600" y="13394"/>
                </a:lnTo>
                <a:lnTo>
                  <a:pt x="0" y="1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Title 1"/>
          <p:cNvSpPr txBox="1">
            <a:spLocks noGrp="1"/>
          </p:cNvSpPr>
          <p:nvPr>
            <p:ph type="title"/>
          </p:nvPr>
        </p:nvSpPr>
        <p:spPr>
          <a:xfrm>
            <a:off x="135425" y="1441346"/>
            <a:ext cx="4278531" cy="3388288"/>
          </a:xfrm>
          <a:prstGeom prst="rect">
            <a:avLst/>
          </a:prstGeom>
        </p:spPr>
        <p:txBody>
          <a:bodyPr anchor="ctr"/>
          <a:lstStyle>
            <a:lvl1pPr algn="ctr">
              <a:defRPr sz="4400"/>
            </a:lvl1pPr>
          </a:lstStyle>
          <a:p>
            <a:r>
              <a:t>This is NOT a repeat of 2008</a:t>
            </a:r>
          </a:p>
        </p:txBody>
      </p:sp>
      <p:sp>
        <p:nvSpPr>
          <p:cNvPr id="17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08066" y="1165604"/>
            <a:ext cx="5365220" cy="4900016"/>
          </a:xfrm>
          <a:prstGeom prst="rect">
            <a:avLst/>
          </a:prstGeom>
          <a:effectLst/>
        </p:spPr>
        <p:txBody>
          <a:bodyPr/>
          <a:lstStyle>
            <a:lvl1pPr marL="0" indent="0">
              <a:spcBef>
                <a:spcPts val="700"/>
              </a:spcBef>
              <a:buSzTx/>
              <a:buFont typeface="Wingdings 2"/>
              <a:buNone/>
              <a:defRPr sz="3200"/>
            </a:lvl1pPr>
          </a:lstStyle>
          <a:p>
            <a:r>
              <a:t>Above all... Remember..... Staying optimistic and upbeat through this WILL define my production level for the remainder of 2020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54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Here’s my plan…</a:t>
            </a:r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09999" y="1813078"/>
            <a:ext cx="10554576" cy="3231844"/>
          </a:xfrm>
          <a:prstGeom prst="rect">
            <a:avLst/>
          </a:prstGeom>
          <a:effectLst/>
        </p:spPr>
        <p:txBody>
          <a:bodyPr/>
          <a:lstStyle/>
          <a:p>
            <a:pPr marL="0" indent="0" defTabSz="443484">
              <a:spcBef>
                <a:spcPts val="500"/>
              </a:spcBef>
              <a:buSzTx/>
              <a:buFont typeface="Wingdings 2"/>
              <a:buNone/>
              <a:defRPr sz="2328"/>
            </a:pPr>
            <a:r>
              <a:t>1. Get into my past client database and write 10 handwritten note cards A DAY, individually to each of my clients.</a:t>
            </a:r>
          </a:p>
          <a:p>
            <a:pPr marL="0" indent="0" defTabSz="443484">
              <a:spcBef>
                <a:spcPts val="500"/>
              </a:spcBef>
              <a:buSzTx/>
              <a:buFont typeface="Wingdings 2"/>
              <a:buNone/>
              <a:defRPr sz="2328"/>
            </a:pPr>
            <a:endParaRPr/>
          </a:p>
          <a:p>
            <a:pPr marL="0" indent="0" defTabSz="443484">
              <a:spcBef>
                <a:spcPts val="500"/>
              </a:spcBef>
              <a:buSzTx/>
              <a:buFont typeface="Wingdings 2"/>
              <a:buNone/>
              <a:defRPr sz="2328"/>
            </a:pPr>
            <a:r>
              <a:t>2. Get into my data base and go through the names and reach out to at least 13 of them a day to touch base, check in, coming from a place of caring and contribution.</a:t>
            </a:r>
          </a:p>
          <a:p>
            <a:pPr marL="0" indent="0" defTabSz="443484">
              <a:spcBef>
                <a:spcPts val="500"/>
              </a:spcBef>
              <a:buSzTx/>
              <a:buFont typeface="Wingdings 2"/>
              <a:buNone/>
              <a:defRPr sz="2328"/>
            </a:pPr>
            <a:endParaRPr/>
          </a:p>
        </p:txBody>
      </p:sp>
      <p:sp>
        <p:nvSpPr>
          <p:cNvPr id="181" name="Freeform: Shape 9"/>
          <p:cNvSpPr/>
          <p:nvPr/>
        </p:nvSpPr>
        <p:spPr>
          <a:xfrm rot="10800000">
            <a:off x="-1" y="5388383"/>
            <a:ext cx="12192001" cy="146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2" y="21600"/>
                </a:moveTo>
                <a:lnTo>
                  <a:pt x="10790" y="21600"/>
                </a:lnTo>
                <a:lnTo>
                  <a:pt x="10768" y="21530"/>
                </a:lnTo>
                <a:lnTo>
                  <a:pt x="10745" y="21460"/>
                </a:lnTo>
                <a:lnTo>
                  <a:pt x="10730" y="21413"/>
                </a:lnTo>
                <a:lnTo>
                  <a:pt x="10060" y="17239"/>
                </a:lnTo>
                <a:lnTo>
                  <a:pt x="0" y="17239"/>
                </a:lnTo>
                <a:lnTo>
                  <a:pt x="0" y="0"/>
                </a:lnTo>
                <a:lnTo>
                  <a:pt x="21600" y="0"/>
                </a:lnTo>
                <a:lnTo>
                  <a:pt x="21600" y="17239"/>
                </a:lnTo>
                <a:lnTo>
                  <a:pt x="11559" y="17239"/>
                </a:lnTo>
                <a:lnTo>
                  <a:pt x="10888" y="21413"/>
                </a:lnTo>
                <a:lnTo>
                  <a:pt x="10873" y="21460"/>
                </a:lnTo>
                <a:lnTo>
                  <a:pt x="10850" y="2153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54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Title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Here’s my plan...</a:t>
            </a:r>
          </a:p>
        </p:txBody>
      </p:sp>
      <p:sp>
        <p:nvSpPr>
          <p:cNvPr id="18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8711" y="1417638"/>
            <a:ext cx="10554576" cy="4294542"/>
          </a:xfrm>
          <a:prstGeom prst="rect">
            <a:avLst/>
          </a:prstGeom>
          <a:effectLst/>
        </p:spPr>
        <p:txBody>
          <a:bodyPr/>
          <a:lstStyle/>
          <a:p>
            <a:pPr marL="0" indent="0">
              <a:buSzTx/>
              <a:buFont typeface="Wingdings 2"/>
              <a:buNone/>
              <a:defRPr sz="2400"/>
            </a:pPr>
            <a:r>
              <a:t>3. Show property virtually to my buyers</a:t>
            </a:r>
          </a:p>
          <a:p>
            <a:pPr marL="0" indent="0">
              <a:buSzTx/>
              <a:buFont typeface="Wingdings 2"/>
              <a:buNone/>
              <a:defRPr sz="2400"/>
            </a:pPr>
            <a:endParaRPr/>
          </a:p>
          <a:p>
            <a:pPr marL="0" indent="0">
              <a:buSzTx/>
              <a:buFont typeface="Wingdings 2"/>
              <a:buNone/>
              <a:defRPr sz="2400"/>
            </a:pPr>
            <a:r>
              <a:t>4. Encouraging the buyers that I have currently and the new buyers I  will get in the next couple of months that it’s a great time to buy.. right now.  Interest rates are still low… it’s quickly swinging into a buyers market!  Hallelujah!    *I  don’t see prices dropping a lot across the board, but I  do see individual sellers becoming very motivated right now.  My job is to FIND them for my buyers and negotiate some awesome deals in the next 30-60 days! </a:t>
            </a:r>
          </a:p>
        </p:txBody>
      </p:sp>
      <p:sp>
        <p:nvSpPr>
          <p:cNvPr id="186" name="Freeform: Shape 9"/>
          <p:cNvSpPr/>
          <p:nvPr/>
        </p:nvSpPr>
        <p:spPr>
          <a:xfrm rot="10800000">
            <a:off x="-1" y="5388383"/>
            <a:ext cx="12192001" cy="146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2" y="21600"/>
                </a:moveTo>
                <a:lnTo>
                  <a:pt x="10790" y="21600"/>
                </a:lnTo>
                <a:lnTo>
                  <a:pt x="10768" y="21530"/>
                </a:lnTo>
                <a:lnTo>
                  <a:pt x="10745" y="21460"/>
                </a:lnTo>
                <a:lnTo>
                  <a:pt x="10730" y="21413"/>
                </a:lnTo>
                <a:lnTo>
                  <a:pt x="10060" y="17239"/>
                </a:lnTo>
                <a:lnTo>
                  <a:pt x="0" y="17239"/>
                </a:lnTo>
                <a:lnTo>
                  <a:pt x="0" y="0"/>
                </a:lnTo>
                <a:lnTo>
                  <a:pt x="21600" y="0"/>
                </a:lnTo>
                <a:lnTo>
                  <a:pt x="21600" y="17239"/>
                </a:lnTo>
                <a:lnTo>
                  <a:pt x="11559" y="17239"/>
                </a:lnTo>
                <a:lnTo>
                  <a:pt x="10888" y="21413"/>
                </a:lnTo>
                <a:lnTo>
                  <a:pt x="10873" y="21460"/>
                </a:lnTo>
                <a:lnTo>
                  <a:pt x="10850" y="2153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54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Title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Here’s my plan…</a:t>
            </a:r>
          </a:p>
        </p:txBody>
      </p:sp>
      <p:sp>
        <p:nvSpPr>
          <p:cNvPr id="19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8711" y="1610745"/>
            <a:ext cx="10554576" cy="3636511"/>
          </a:xfrm>
          <a:prstGeom prst="rect">
            <a:avLst/>
          </a:prstGeom>
          <a:effectLst/>
        </p:spPr>
        <p:txBody>
          <a:bodyPr/>
          <a:lstStyle/>
          <a:p>
            <a:pPr marL="0" indent="0">
              <a:buSzTx/>
              <a:buFont typeface="Wingdings 2"/>
              <a:buNone/>
              <a:defRPr sz="2400"/>
            </a:pPr>
            <a:r>
              <a:t>5. Listings - this is a very personal decision.  Face to face meetings are and will be a question in my mind because of my children and husband NOT wanting me to be face to face with unknowns… </a:t>
            </a:r>
          </a:p>
          <a:p>
            <a:pPr marL="0" indent="0">
              <a:buSzTx/>
              <a:buFont typeface="Wingdings 2"/>
              <a:buNone/>
              <a:defRPr sz="2400"/>
            </a:pPr>
            <a:endParaRPr/>
          </a:p>
          <a:p>
            <a:pPr marL="0" indent="0">
              <a:buSzTx/>
              <a:buFont typeface="Wingdings 2"/>
              <a:buNone/>
              <a:defRPr sz="2400"/>
            </a:pPr>
            <a:r>
              <a:t>6. We have rental properties.  My husband and I  are contacting our tenants to give them a 50% reduction in their rent payment for next month.  </a:t>
            </a:r>
          </a:p>
        </p:txBody>
      </p:sp>
      <p:sp>
        <p:nvSpPr>
          <p:cNvPr id="191" name="Freeform: Shape 9"/>
          <p:cNvSpPr/>
          <p:nvPr/>
        </p:nvSpPr>
        <p:spPr>
          <a:xfrm rot="10800000">
            <a:off x="-1" y="5388383"/>
            <a:ext cx="12192001" cy="146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2" y="21600"/>
                </a:moveTo>
                <a:lnTo>
                  <a:pt x="10790" y="21600"/>
                </a:lnTo>
                <a:lnTo>
                  <a:pt x="10768" y="21530"/>
                </a:lnTo>
                <a:lnTo>
                  <a:pt x="10745" y="21460"/>
                </a:lnTo>
                <a:lnTo>
                  <a:pt x="10730" y="21413"/>
                </a:lnTo>
                <a:lnTo>
                  <a:pt x="10060" y="17239"/>
                </a:lnTo>
                <a:lnTo>
                  <a:pt x="0" y="17239"/>
                </a:lnTo>
                <a:lnTo>
                  <a:pt x="0" y="0"/>
                </a:lnTo>
                <a:lnTo>
                  <a:pt x="21600" y="0"/>
                </a:lnTo>
                <a:lnTo>
                  <a:pt x="21600" y="17239"/>
                </a:lnTo>
                <a:lnTo>
                  <a:pt x="11559" y="17239"/>
                </a:lnTo>
                <a:lnTo>
                  <a:pt x="10888" y="21413"/>
                </a:lnTo>
                <a:lnTo>
                  <a:pt x="10873" y="21460"/>
                </a:lnTo>
                <a:lnTo>
                  <a:pt x="10850" y="2153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Here’s my plan…</a:t>
            </a:r>
          </a:p>
        </p:txBody>
      </p:sp>
      <p:sp>
        <p:nvSpPr>
          <p:cNvPr id="19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8711" y="1610745"/>
            <a:ext cx="10554576" cy="3636511"/>
          </a:xfrm>
          <a:prstGeom prst="rect">
            <a:avLst/>
          </a:prstGeom>
          <a:effectLst/>
        </p:spPr>
        <p:txBody>
          <a:bodyPr/>
          <a:lstStyle/>
          <a:p>
            <a:pPr marL="0" indent="0">
              <a:buSzTx/>
              <a:buFont typeface="Wingdings 2"/>
              <a:buNone/>
              <a:defRPr sz="2400"/>
            </a:pPr>
            <a:endParaRPr/>
          </a:p>
          <a:p>
            <a:pPr marL="0" indent="0">
              <a:buSzTx/>
              <a:buFont typeface="Wingdings 2"/>
              <a:buNone/>
              <a:defRPr sz="2400"/>
            </a:pPr>
            <a:r>
              <a:t>7. Keep my eyes open for ways to give back.  Food pantries, elderly neighbors to check in on, writing notes of encouragement to area restaurant owners and bar owners….   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54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Freeform: Shape 9"/>
          <p:cNvSpPr/>
          <p:nvPr/>
        </p:nvSpPr>
        <p:spPr>
          <a:xfrm rot="16200000">
            <a:off x="-650724" y="650723"/>
            <a:ext cx="6858001" cy="5556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394"/>
                </a:moveTo>
                <a:lnTo>
                  <a:pt x="12061" y="21121"/>
                </a:lnTo>
                <a:lnTo>
                  <a:pt x="12055" y="21127"/>
                </a:lnTo>
                <a:lnTo>
                  <a:pt x="12046" y="21133"/>
                </a:lnTo>
                <a:lnTo>
                  <a:pt x="11964" y="21199"/>
                </a:lnTo>
                <a:lnTo>
                  <a:pt x="11921" y="21216"/>
                </a:lnTo>
                <a:lnTo>
                  <a:pt x="11674" y="21382"/>
                </a:lnTo>
                <a:cubicBezTo>
                  <a:pt x="11405" y="21522"/>
                  <a:pt x="11110" y="21600"/>
                  <a:pt x="10800" y="21600"/>
                </a:cubicBezTo>
                <a:cubicBezTo>
                  <a:pt x="10490" y="21600"/>
                  <a:pt x="10195" y="21522"/>
                  <a:pt x="9926" y="21382"/>
                </a:cubicBezTo>
                <a:lnTo>
                  <a:pt x="9679" y="21216"/>
                </a:lnTo>
                <a:lnTo>
                  <a:pt x="9636" y="21199"/>
                </a:lnTo>
                <a:lnTo>
                  <a:pt x="9554" y="21133"/>
                </a:lnTo>
                <a:lnTo>
                  <a:pt x="9545" y="21127"/>
                </a:lnTo>
                <a:lnTo>
                  <a:pt x="9539" y="21121"/>
                </a:lnTo>
                <a:lnTo>
                  <a:pt x="0" y="13394"/>
                </a:lnTo>
                <a:close/>
                <a:moveTo>
                  <a:pt x="21600" y="0"/>
                </a:moveTo>
                <a:lnTo>
                  <a:pt x="21600" y="13394"/>
                </a:lnTo>
                <a:lnTo>
                  <a:pt x="0" y="1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Title 1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3765483" cy="3388288"/>
          </a:xfrm>
          <a:prstGeom prst="rect">
            <a:avLst/>
          </a:prstGeom>
        </p:spPr>
        <p:txBody>
          <a:bodyPr anchor="ctr"/>
          <a:lstStyle/>
          <a:p>
            <a:r>
              <a:t>Trusted Expert in the Industry</a:t>
            </a:r>
          </a:p>
        </p:txBody>
      </p:sp>
      <p:sp>
        <p:nvSpPr>
          <p:cNvPr id="19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08066" y="214489"/>
            <a:ext cx="5365220" cy="6479822"/>
          </a:xfrm>
          <a:prstGeom prst="rect">
            <a:avLst/>
          </a:prstGeom>
          <a:effectLst/>
        </p:spPr>
        <p:txBody>
          <a:bodyPr/>
          <a:lstStyle/>
          <a:p>
            <a:pPr marL="0" indent="0">
              <a:buSzTx/>
              <a:buFont typeface="Wingdings 2"/>
              <a:buNone/>
              <a:defRPr sz="2400"/>
            </a:pPr>
            <a:r>
              <a:t>Virtual Showings: </a:t>
            </a:r>
          </a:p>
          <a:p>
            <a:pPr marL="0" indent="0">
              <a:buSzTx/>
              <a:buFont typeface="Wingdings 2"/>
              <a:buNone/>
              <a:defRPr sz="2400"/>
            </a:pPr>
            <a:endParaRPr/>
          </a:p>
          <a:p>
            <a:pPr marL="0" indent="0">
              <a:buSzTx/>
              <a:buFont typeface="Wingdings 2"/>
              <a:buNone/>
              <a:defRPr sz="2400"/>
            </a:pPr>
            <a:r>
              <a:t>I’ve been successful with this in the past… have had clients purchase tour properties, ‘attend’ home inspections, view the contractual repairs, ‘walk through’ the property and attend closings… all virtually.   </a:t>
            </a:r>
          </a:p>
          <a:p>
            <a:pPr marL="0" indent="0">
              <a:buSzTx/>
              <a:buFont typeface="Wingdings 2"/>
              <a:buNone/>
              <a:defRPr sz="2400"/>
            </a:pPr>
            <a:endParaRPr/>
          </a:p>
          <a:p>
            <a:pPr marL="0" indent="0">
              <a:buSzTx/>
              <a:buFont typeface="Wingdings 2"/>
              <a:buNone/>
              <a:defRPr sz="2400"/>
            </a:pPr>
            <a:r>
              <a:t>Through FaceTime or What’s App I  can show my buyer’s property… keeping myself at a distance and them as well.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r>
              <a:t>Benefits for the future</a:t>
            </a:r>
          </a:p>
        </p:txBody>
      </p:sp>
      <p:sp>
        <p:nvSpPr>
          <p:cNvPr id="20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r>
              <a:t>Necessity is the mother of invention – Forces us to think out of the box</a:t>
            </a:r>
          </a:p>
          <a:p>
            <a:r>
              <a:t>This could be a new way to consider doing business – gives our clients options</a:t>
            </a:r>
          </a:p>
          <a:p>
            <a:r>
              <a:t>Cheaper – reduced office space</a:t>
            </a:r>
          </a:p>
          <a:p>
            <a:r>
              <a:t>Easier for everyone – No travel</a:t>
            </a:r>
          </a:p>
          <a:p>
            <a:r>
              <a:t>Technology makes it easy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FF"/>
      </a:hlink>
      <a:folHlink>
        <a:srgbClr val="FF00FF"/>
      </a:folHlink>
    </a:clrScheme>
    <a:fontScheme name="Quotabl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FF"/>
      </a:hlink>
      <a:folHlink>
        <a:srgbClr val="FF00FF"/>
      </a:folHlink>
    </a:clrScheme>
    <a:fontScheme name="Quotabl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793</Words>
  <Application>Microsoft Macintosh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Quotable</vt:lpstr>
      <vt:lpstr>A View From A Realtor</vt:lpstr>
      <vt:lpstr>This is NOT a repeat of 2008</vt:lpstr>
      <vt:lpstr>This is NOT a repeat of 2008</vt:lpstr>
      <vt:lpstr>Here’s my plan…</vt:lpstr>
      <vt:lpstr>Here’s my plan...</vt:lpstr>
      <vt:lpstr>Here’s my plan…</vt:lpstr>
      <vt:lpstr>Here’s my plan…</vt:lpstr>
      <vt:lpstr>Trusted Expert in the Industry</vt:lpstr>
      <vt:lpstr>Benefits for the future</vt:lpstr>
      <vt:lpstr>What do you need from your Lender?</vt:lpstr>
      <vt:lpstr>Software you can use</vt:lpstr>
      <vt:lpstr>Putting it altogether</vt:lpstr>
      <vt:lpstr>Putting it altogether</vt:lpstr>
      <vt:lpstr>Putting it altogether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View From A Realtor</dc:title>
  <cp:lastModifiedBy>Scott Hudspeth</cp:lastModifiedBy>
  <cp:revision>3</cp:revision>
  <dcterms:modified xsi:type="dcterms:W3CDTF">2020-03-31T16:55:13Z</dcterms:modified>
</cp:coreProperties>
</file>