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Corsiva"/>
      <p:regular r:id="rId19"/>
      <p:bold r:id="rId20"/>
      <p:italic r:id="rId21"/>
      <p:boldItalic r:id="rId22"/>
    </p:embeddedFont>
    <p:embeddedFont>
      <p:font typeface="Economica"/>
      <p:regular r:id="rId23"/>
      <p:bold r:id="rId24"/>
      <p:italic r:id="rId25"/>
      <p:boldItalic r:id="rId26"/>
    </p:embeddedFont>
    <p:embeddedFont>
      <p:font typeface="Happy Monkey"/>
      <p:regular r:id="rId27"/>
    </p:embeddedFont>
    <p:embeddedFont>
      <p:font typeface="Open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Corsiva-bold.fntdata"/><Relationship Id="rId22" Type="http://schemas.openxmlformats.org/officeDocument/2006/relationships/font" Target="fonts/Corsiva-boldItalic.fntdata"/><Relationship Id="rId21" Type="http://schemas.openxmlformats.org/officeDocument/2006/relationships/font" Target="fonts/Corsiva-italic.fntdata"/><Relationship Id="rId24" Type="http://schemas.openxmlformats.org/officeDocument/2006/relationships/font" Target="fonts/Economica-bold.fntdata"/><Relationship Id="rId23" Type="http://schemas.openxmlformats.org/officeDocument/2006/relationships/font" Target="fonts/Economica-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Economica-boldItalic.fntdata"/><Relationship Id="rId25" Type="http://schemas.openxmlformats.org/officeDocument/2006/relationships/font" Target="fonts/Economica-italic.fntdata"/><Relationship Id="rId28" Type="http://schemas.openxmlformats.org/officeDocument/2006/relationships/font" Target="fonts/OpenSans-regular.fntdata"/><Relationship Id="rId27" Type="http://schemas.openxmlformats.org/officeDocument/2006/relationships/font" Target="fonts/HappyMonkey-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penSans-boldItalic.fntdata"/><Relationship Id="rId30" Type="http://schemas.openxmlformats.org/officeDocument/2006/relationships/font" Target="fonts/OpenSans-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Corsiva-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Intro- Business for 16 years now, started out with KW for 6 years and then husband got his Broker license and we have been selling on our own ever since.  We do an average of $12mil in volume each year consistently made up mostly of expireds and past clients. Recently, we have boosted our average sale price from $154k up to $232k through our proven “pre-habbing” techniques.  We now sell 100% of our marketable listings at an average of 102% of asking price with our merchandising meetings and price prepping strategies.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If you’d like a free copy of our 89pt marketing plan go to our fb page mustard seed methods...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Took the listing!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Make a plan to add Expireds to your lead gen methods and watch it grow!</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Don’t forget to tell the world through social media!</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Here it is!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Stats credentials number of conversions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For our purposes, the mustard seed represents our business.  For this session it represents our Expireds Business.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It’s true that people do business with people they ‘feel’ like they know, like and trust. Who always comes out feeling the best in a conversation?  The one who talks the most!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Silence is the Sunshine… the best way to explain this is in a little video clip that I shared right after taking an expired listing. Here it is!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I’ve found that if you’ll let them, most prospects will talk themselves right into hiring you...So how do we get to that point?  Before every phone call, I say a quick “They’re Home, They’re Happy, and They’re Hiring Me!” to myself. HOME, HAPPY, HIRING</a:t>
            </a:r>
          </a:p>
          <a:p>
            <a:pPr lvl="0">
              <a:spcBef>
                <a:spcPts val="0"/>
              </a:spcBef>
              <a:buNone/>
            </a:pPr>
            <a:r>
              <a:rPr lang="en"/>
              <a:t>Agreement before Advice Always! They must say “yes” at least 4 times to ‘anything’ you say to be in agreement.  This needs to happen before you offer any of your own input whether it be condition, price, etc.  Never discuss commission over the phone.  We have scripts for that.  </a:t>
            </a:r>
          </a:p>
          <a:p>
            <a:pPr lvl="0" rtl="0">
              <a:spcBef>
                <a:spcPts val="0"/>
              </a:spcBef>
              <a:buNone/>
            </a:pPr>
            <a:r>
              <a:rPr lang="en"/>
              <a:t>When on the appointment, Never sit down at the table until they are in ‘agreement’ with you or you may very well be wasting your time.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This script is 100% proven to get appointments!  I get 4 out of every 10 expired appointments using this very script!  This one is my free gift to you.  Just go to the website at the end of this presentation to get your copy and get started!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This is something I posted on my way to an expired listing appointment.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
              <a:t>LEVERAGE!  You know what to say, now who do you call?  You can try to search your mls for expireds and then look up on white pages which is time intensive and often inaccurate info.  Or you can subscribe to a service.  There are several out there now to choose from, I have tried most all of them and prefer Vulcan7 because of their accuracy!  I do not like spending time calling the wrong numbers and making no appointments.  As far as the DNC is concerned, this is a personal choice.  I’m of the personal opinion that if you need an excuse not to call, this would be yours….I call them all.  Vulcan7 will let you know if they are on the DNC list.  They are the only lead service that is set up to handle an ISA.  Inside Sales Agent.  Simply upload your Expired Script and monitor your progress all in one spot!  They are a sponsorship only service and this link will get you signed up with one month for $49 and 3 past months of expireds for FREE!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2.jpg"/><Relationship Id="rId4" Type="http://schemas.openxmlformats.org/officeDocument/2006/relationships/hyperlink" Target="http://youtube.com/v/T6HSZBXNJ3k" TargetMode="External"/><Relationship Id="rId5" Type="http://schemas.openxmlformats.org/officeDocument/2006/relationships/image" Target="../media/image0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2.jp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2.jpg"/><Relationship Id="rId4" Type="http://schemas.openxmlformats.org/officeDocument/2006/relationships/hyperlink" Target="http://youtube.com/v/mFStUIPh24Q" TargetMode="External"/><Relationship Id="rId5" Type="http://schemas.openxmlformats.org/officeDocument/2006/relationships/image" Target="../media/image0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02.jpg"/><Relationship Id="rId4" Type="http://schemas.openxmlformats.org/officeDocument/2006/relationships/image" Target="../media/image07.png"/><Relationship Id="rId5" Type="http://schemas.openxmlformats.org/officeDocument/2006/relationships/image" Target="../media/image0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2.jpg"/><Relationship Id="rId4"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2.jpg"/><Relationship Id="rId4" Type="http://schemas.openxmlformats.org/officeDocument/2006/relationships/hyperlink" Target="http://youtube.com/v/wI0hGpRIBEw" TargetMode="External"/><Relationship Id="rId5" Type="http://schemas.openxmlformats.org/officeDocument/2006/relationships/image" Target="../media/image0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2.jpg"/><Relationship Id="rId4" Type="http://schemas.openxmlformats.org/officeDocument/2006/relationships/hyperlink" Target="http://youtube.com/v/g_9BaJolXX4" TargetMode="External"/><Relationship Id="rId5" Type="http://schemas.openxmlformats.org/officeDocument/2006/relationships/image" Target="../media/image0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2.jpg"/><Relationship Id="rId4" Type="http://schemas.openxmlformats.org/officeDocument/2006/relationships/image" Target="../media/image0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124650" y="2501575"/>
            <a:ext cx="8893500" cy="1290600"/>
          </a:xfrm>
          <a:prstGeom prst="rect">
            <a:avLst/>
          </a:prstGeom>
        </p:spPr>
        <p:txBody>
          <a:bodyPr anchorCtr="0" anchor="b" bIns="91425" lIns="91425" rIns="91425" tIns="91425">
            <a:noAutofit/>
          </a:bodyPr>
          <a:lstStyle/>
          <a:p>
            <a:pPr lvl="0">
              <a:spcBef>
                <a:spcPts val="0"/>
              </a:spcBef>
              <a:buNone/>
            </a:pPr>
            <a:r>
              <a:rPr lang="en" sz="6000">
                <a:latin typeface="Corsiva"/>
                <a:ea typeface="Corsiva"/>
                <a:cs typeface="Corsiva"/>
                <a:sym typeface="Corsiva"/>
              </a:rPr>
              <a:t>Mustard  Seed Methods, LLC.</a:t>
            </a:r>
          </a:p>
        </p:txBody>
      </p:sp>
      <p:sp>
        <p:nvSpPr>
          <p:cNvPr id="55" name="Shape 55"/>
          <p:cNvSpPr txBox="1"/>
          <p:nvPr>
            <p:ph idx="1" type="subTitle"/>
          </p:nvPr>
        </p:nvSpPr>
        <p:spPr>
          <a:xfrm>
            <a:off x="311700" y="3723700"/>
            <a:ext cx="8520600" cy="792600"/>
          </a:xfrm>
          <a:prstGeom prst="rect">
            <a:avLst/>
          </a:prstGeom>
        </p:spPr>
        <p:txBody>
          <a:bodyPr anchorCtr="0" anchor="t" bIns="91425" lIns="91425" rIns="91425" tIns="91425">
            <a:noAutofit/>
          </a:bodyPr>
          <a:lstStyle/>
          <a:p>
            <a:pPr lvl="0">
              <a:spcBef>
                <a:spcPts val="0"/>
              </a:spcBef>
              <a:buNone/>
            </a:pPr>
            <a:r>
              <a:rPr lang="en">
                <a:solidFill>
                  <a:schemeClr val="accent4"/>
                </a:solidFill>
              </a:rPr>
              <a:t>Expireds From “Stale to SOLD”</a:t>
            </a:r>
          </a:p>
        </p:txBody>
      </p:sp>
      <p:pic>
        <p:nvPicPr>
          <p:cNvPr descr="il_570xN.1035870742_oisf.jpg" id="56" name="Shape 56"/>
          <p:cNvPicPr preferRelativeResize="0"/>
          <p:nvPr/>
        </p:nvPicPr>
        <p:blipFill>
          <a:blip r:embed="rId3">
            <a:alphaModFix/>
          </a:blip>
          <a:stretch>
            <a:fillRect/>
          </a:stretch>
        </p:blipFill>
        <p:spPr>
          <a:xfrm>
            <a:off x="3291375" y="265750"/>
            <a:ext cx="2445949" cy="2445899"/>
          </a:xfrm>
          <a:prstGeom prst="rect">
            <a:avLst/>
          </a:prstGeom>
          <a:noFill/>
          <a:ln>
            <a:noFill/>
          </a:ln>
        </p:spPr>
      </p:pic>
      <p:sp>
        <p:nvSpPr>
          <p:cNvPr id="57" name="Shape 57"/>
          <p:cNvSpPr txBox="1"/>
          <p:nvPr/>
        </p:nvSpPr>
        <p:spPr>
          <a:xfrm>
            <a:off x="5551450" y="4438725"/>
            <a:ext cx="3353400" cy="584100"/>
          </a:xfrm>
          <a:prstGeom prst="rect">
            <a:avLst/>
          </a:prstGeom>
          <a:noFill/>
          <a:ln>
            <a:noFill/>
          </a:ln>
        </p:spPr>
        <p:txBody>
          <a:bodyPr anchorCtr="0" anchor="t" bIns="91425" lIns="91425" rIns="91425" tIns="91425">
            <a:noAutofit/>
          </a:bodyPr>
          <a:lstStyle/>
          <a:p>
            <a:pPr lvl="0" algn="r">
              <a:spcBef>
                <a:spcPts val="0"/>
              </a:spcBef>
              <a:buNone/>
            </a:pPr>
            <a:r>
              <a:t/>
            </a:r>
            <a:endParaRPr sz="2000">
              <a:solidFill>
                <a:schemeClr val="lt2"/>
              </a:solidFill>
              <a:latin typeface="Corsiva"/>
              <a:ea typeface="Corsiva"/>
              <a:cs typeface="Corsiva"/>
              <a:sym typeface="Corsiv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p:tgtEl>
                                          <p:spTgt spid="56"/>
                                        </p:tgtEl>
                                        <p:attrNameLst>
                                          <p:attrName>ppt_w</p:attrName>
                                        </p:attrNameLst>
                                      </p:cBhvr>
                                      <p:tavLst>
                                        <p:tav fmla="" tm="0">
                                          <p:val>
                                            <p:strVal val="0"/>
                                          </p:val>
                                        </p:tav>
                                        <p:tav fmla="" tm="100000">
                                          <p:val>
                                            <p:strVal val="#ppt_w"/>
                                          </p:val>
                                        </p:tav>
                                      </p:tavLst>
                                    </p:anim>
                                    <p:anim calcmode="lin" valueType="num">
                                      <p:cBhvr additive="base">
                                        <p:cTn dur="500"/>
                                        <p:tgtEl>
                                          <p:spTgt spid="56"/>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13" name="Shape 113"/>
        <p:cNvGrpSpPr/>
        <p:nvPr/>
      </p:nvGrpSpPr>
      <p:grpSpPr>
        <a:xfrm>
          <a:off x="0" y="0"/>
          <a:ext cx="0" cy="0"/>
          <a:chOff x="0" y="0"/>
          <a:chExt cx="0" cy="0"/>
        </a:xfrm>
      </p:grpSpPr>
      <p:sp>
        <p:nvSpPr>
          <p:cNvPr id="114" name="Shape 114"/>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115" name="Shape 115"/>
          <p:cNvSpPr txBox="1"/>
          <p:nvPr/>
        </p:nvSpPr>
        <p:spPr>
          <a:xfrm>
            <a:off x="1309200" y="847350"/>
            <a:ext cx="6525600" cy="3448800"/>
          </a:xfrm>
          <a:prstGeom prst="rect">
            <a:avLst/>
          </a:prstGeom>
          <a:noFill/>
          <a:ln>
            <a:noFill/>
          </a:ln>
        </p:spPr>
        <p:txBody>
          <a:bodyPr anchorCtr="0" anchor="t" bIns="91425" lIns="91425" rIns="91425" tIns="91425">
            <a:noAutofit/>
          </a:bodyPr>
          <a:lstStyle/>
          <a:p>
            <a:pPr lvl="0" rtl="0" algn="ctr">
              <a:spcBef>
                <a:spcPts val="1000"/>
              </a:spcBef>
              <a:buNone/>
            </a:pPr>
            <a:r>
              <a:rPr b="1" lang="en" sz="2400">
                <a:latin typeface="Happy Monkey"/>
                <a:ea typeface="Happy Monkey"/>
                <a:cs typeface="Happy Monkey"/>
                <a:sym typeface="Happy Monkey"/>
              </a:rPr>
              <a:t>“Expireds Challenge”</a:t>
            </a:r>
          </a:p>
          <a:p>
            <a:pPr lvl="0" rtl="0" algn="ctr">
              <a:spcBef>
                <a:spcPts val="1000"/>
              </a:spcBef>
              <a:buNone/>
            </a:pPr>
            <a:r>
              <a:rPr b="1" lang="en" sz="2400">
                <a:solidFill>
                  <a:srgbClr val="980000"/>
                </a:solidFill>
                <a:latin typeface="Happy Monkey"/>
                <a:ea typeface="Happy Monkey"/>
                <a:cs typeface="Happy Monkey"/>
                <a:sym typeface="Happy Monkey"/>
              </a:rPr>
              <a:t>What do you do to differently to market the home? </a:t>
            </a:r>
            <a:r>
              <a:rPr b="1" lang="en" sz="2400">
                <a:latin typeface="Happy Monkey"/>
                <a:ea typeface="Happy Monkey"/>
                <a:cs typeface="Happy Monkey"/>
                <a:sym typeface="Happy Monkey"/>
              </a:rPr>
              <a:t>That is a great question that I want to address. (write it down)  It may be easiest to give you a copy of our proven 89 point marketing plan for your review, if it looks good to you, will you be ready to hire me today? </a:t>
            </a:r>
          </a:p>
          <a:p>
            <a:pPr lvl="0" algn="ctr">
              <a:spcBef>
                <a:spcPts val="0"/>
              </a:spcBef>
              <a:buNone/>
            </a:pPr>
            <a:r>
              <a:t/>
            </a:r>
            <a:endParaRPr b="1" sz="2400">
              <a:latin typeface="Happy Monkey"/>
              <a:ea typeface="Happy Monkey"/>
              <a:cs typeface="Happy Monkey"/>
              <a:sym typeface="Happy Monkey"/>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19" name="Shape 119"/>
        <p:cNvGrpSpPr/>
        <p:nvPr/>
      </p:nvGrpSpPr>
      <p:grpSpPr>
        <a:xfrm>
          <a:off x="0" y="0"/>
          <a:ext cx="0" cy="0"/>
          <a:chOff x="0" y="0"/>
          <a:chExt cx="0" cy="0"/>
        </a:xfrm>
      </p:grpSpPr>
      <p:sp>
        <p:nvSpPr>
          <p:cNvPr id="120" name="Shape 120"/>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descr="Get a FREE Home Value Report for Your Denton County Home: http://fergusonrealtygroup.com/Sellers/Get-a-Free-Home-Evaluation  Search All Denton County Homes on the MLS: http://fergusonrealtygroup.com/Buyers/Search-Homes-Right-Now  Melanie Ferguson Ferguson Realty Group 102 Clearman Krum, Texas 76249 940-784-3374 melanie@fergusonrealtygroup.com" id="121" name="Shape 121" title="Denton County Real Estate Agent: Expired Listing Taken">
            <a:hlinkClick r:id="rId4"/>
          </p:cNvPr>
          <p:cNvSpPr/>
          <p:nvPr/>
        </p:nvSpPr>
        <p:spPr>
          <a:xfrm>
            <a:off x="2141275" y="748700"/>
            <a:ext cx="4716724" cy="3537549"/>
          </a:xfrm>
          <a:prstGeom prst="rect">
            <a:avLst/>
          </a:prstGeom>
          <a:blipFill>
            <a:blip r:embed="rId5">
              <a:alphaModFix/>
            </a:blip>
            <a:stretch>
              <a:fillRect/>
            </a:stretch>
          </a:blipFill>
          <a:ln>
            <a:noFill/>
          </a:ln>
        </p:spPr>
      </p:sp>
      <p:sp>
        <p:nvSpPr>
          <p:cNvPr id="122" name="Shape 122"/>
          <p:cNvSpPr txBox="1"/>
          <p:nvPr/>
        </p:nvSpPr>
        <p:spPr>
          <a:xfrm>
            <a:off x="3880950" y="239000"/>
            <a:ext cx="1382100" cy="509700"/>
          </a:xfrm>
          <a:prstGeom prst="rect">
            <a:avLst/>
          </a:prstGeom>
          <a:noFill/>
          <a:ln>
            <a:noFill/>
          </a:ln>
        </p:spPr>
        <p:txBody>
          <a:bodyPr anchorCtr="0" anchor="t" bIns="91425" lIns="91425" rIns="91425" tIns="91425">
            <a:noAutofit/>
          </a:bodyPr>
          <a:lstStyle/>
          <a:p>
            <a:pPr lvl="0" algn="ctr">
              <a:spcBef>
                <a:spcPts val="0"/>
              </a:spcBef>
              <a:buNone/>
            </a:pPr>
            <a:r>
              <a:rPr b="1" lang="en" sz="2400">
                <a:latin typeface="Corsiva"/>
                <a:ea typeface="Corsiva"/>
                <a:cs typeface="Corsiva"/>
                <a:sym typeface="Corsiva"/>
              </a:rPr>
              <a:t>Nailed It!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Shape 127"/>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128" name="Shape 128"/>
          <p:cNvSpPr txBox="1"/>
          <p:nvPr/>
        </p:nvSpPr>
        <p:spPr>
          <a:xfrm>
            <a:off x="2186600" y="1272825"/>
            <a:ext cx="6525600" cy="761400"/>
          </a:xfrm>
          <a:prstGeom prst="rect">
            <a:avLst/>
          </a:prstGeom>
          <a:noFill/>
          <a:ln>
            <a:noFill/>
          </a:ln>
        </p:spPr>
        <p:txBody>
          <a:bodyPr anchorCtr="0" anchor="t" bIns="91425" lIns="91425" rIns="91425" tIns="91425">
            <a:noAutofit/>
          </a:bodyPr>
          <a:lstStyle/>
          <a:p>
            <a:pPr lvl="0">
              <a:spcBef>
                <a:spcPts val="0"/>
              </a:spcBef>
              <a:buNone/>
            </a:pPr>
            <a:r>
              <a:t/>
            </a:r>
            <a:endParaRPr/>
          </a:p>
        </p:txBody>
      </p:sp>
      <p:sp>
        <p:nvSpPr>
          <p:cNvPr id="129" name="Shape 129"/>
          <p:cNvSpPr txBox="1"/>
          <p:nvPr/>
        </p:nvSpPr>
        <p:spPr>
          <a:xfrm>
            <a:off x="691650" y="831475"/>
            <a:ext cx="7760700" cy="3635400"/>
          </a:xfrm>
          <a:prstGeom prst="rect">
            <a:avLst/>
          </a:prstGeom>
          <a:noFill/>
          <a:ln>
            <a:noFill/>
          </a:ln>
        </p:spPr>
        <p:txBody>
          <a:bodyPr anchorCtr="0" anchor="t" bIns="91425" lIns="91425" rIns="91425" tIns="91425">
            <a:noAutofit/>
          </a:bodyPr>
          <a:lstStyle/>
          <a:p>
            <a:pPr lvl="0" rtl="0" algn="ctr">
              <a:spcBef>
                <a:spcPts val="0"/>
              </a:spcBef>
              <a:buNone/>
            </a:pPr>
            <a:r>
              <a:rPr b="1" lang="en" sz="4800">
                <a:latin typeface="Corsiva"/>
                <a:ea typeface="Corsiva"/>
                <a:cs typeface="Corsiva"/>
                <a:sym typeface="Corsiva"/>
              </a:rPr>
              <a:t>Peace is found in the Plan</a:t>
            </a:r>
          </a:p>
          <a:p>
            <a:pPr lvl="0" rtl="0" algn="ctr">
              <a:spcBef>
                <a:spcPts val="0"/>
              </a:spcBef>
              <a:buNone/>
            </a:pPr>
            <a:r>
              <a:rPr b="1" lang="en" sz="2400">
                <a:highlight>
                  <a:srgbClr val="FFFFFF"/>
                </a:highlight>
                <a:latin typeface="Happy Monkey"/>
                <a:ea typeface="Happy Monkey"/>
                <a:cs typeface="Happy Monkey"/>
                <a:sym typeface="Happy Monkey"/>
              </a:rPr>
              <a:t>Daily activities as small as a mustard seed, </a:t>
            </a:r>
          </a:p>
          <a:p>
            <a:pPr lvl="0" rtl="0" algn="ctr">
              <a:spcBef>
                <a:spcPts val="0"/>
              </a:spcBef>
              <a:buNone/>
            </a:pPr>
            <a:r>
              <a:rPr b="1" lang="en" sz="2400">
                <a:highlight>
                  <a:srgbClr val="FFFFFF"/>
                </a:highlight>
                <a:latin typeface="Happy Monkey"/>
                <a:ea typeface="Happy Monkey"/>
                <a:cs typeface="Happy Monkey"/>
                <a:sym typeface="Happy Monkey"/>
              </a:rPr>
              <a:t>grow into Big Results!</a:t>
            </a:r>
          </a:p>
          <a:p>
            <a:pPr lvl="0" rtl="0" algn="ctr">
              <a:spcBef>
                <a:spcPts val="0"/>
              </a:spcBef>
              <a:buNone/>
            </a:pPr>
            <a:r>
              <a:t/>
            </a:r>
            <a:endParaRPr b="1" sz="2400">
              <a:highlight>
                <a:srgbClr val="FFFFFF"/>
              </a:highlight>
              <a:latin typeface="Happy Monkey"/>
              <a:ea typeface="Happy Monkey"/>
              <a:cs typeface="Happy Monkey"/>
              <a:sym typeface="Happy Monkey"/>
            </a:endParaRPr>
          </a:p>
          <a:p>
            <a:pPr lvl="0" rtl="0" algn="ctr">
              <a:spcBef>
                <a:spcPts val="0"/>
              </a:spcBef>
              <a:buNone/>
            </a:pPr>
            <a:r>
              <a:rPr b="1" lang="en" sz="2400">
                <a:highlight>
                  <a:srgbClr val="FFFFFF"/>
                </a:highlight>
                <a:latin typeface="Happy Monkey"/>
                <a:ea typeface="Happy Monkey"/>
                <a:cs typeface="Happy Monkey"/>
                <a:sym typeface="Happy Monkey"/>
              </a:rPr>
              <a:t>Top 5 Expired Appointment Scripts along with Pricing Expireds to Sell  </a:t>
            </a:r>
          </a:p>
          <a:p>
            <a:pPr lvl="0" rtl="0" algn="ctr">
              <a:spcBef>
                <a:spcPts val="0"/>
              </a:spcBef>
              <a:buNone/>
            </a:pPr>
            <a:r>
              <a:t/>
            </a:r>
            <a:endParaRPr b="1" sz="2400">
              <a:latin typeface="Happy Monkey"/>
              <a:ea typeface="Happy Monkey"/>
              <a:cs typeface="Happy Monkey"/>
              <a:sym typeface="Happy Monkey"/>
            </a:endParaRPr>
          </a:p>
          <a:p>
            <a:pPr lvl="0" rtl="0" algn="ctr">
              <a:spcBef>
                <a:spcPts val="0"/>
              </a:spcBef>
              <a:buNone/>
            </a:pPr>
            <a:r>
              <a:rPr b="1" lang="en" sz="3600">
                <a:latin typeface="Happy Monkey"/>
                <a:ea typeface="Happy Monkey"/>
                <a:cs typeface="Happy Monkey"/>
                <a:sym typeface="Happy Monkey"/>
              </a:rPr>
              <a:t>MustardSeedMethods.com</a:t>
            </a:r>
          </a:p>
          <a:p>
            <a:pPr lvl="0" rtl="0" algn="ctr">
              <a:spcBef>
                <a:spcPts val="0"/>
              </a:spcBef>
              <a:buNone/>
            </a:pPr>
            <a:r>
              <a:t/>
            </a:r>
            <a:endParaRPr b="1" sz="3600">
              <a:latin typeface="Corsiva"/>
              <a:ea typeface="Corsiva"/>
              <a:cs typeface="Corsiva"/>
              <a:sym typeface="Corsiva"/>
            </a:endParaRPr>
          </a:p>
        </p:txBody>
      </p:sp>
      <p:pic>
        <p:nvPicPr>
          <p:cNvPr descr="images.png" id="130" name="Shape 130"/>
          <p:cNvPicPr preferRelativeResize="0"/>
          <p:nvPr/>
        </p:nvPicPr>
        <p:blipFill>
          <a:blip r:embed="rId4">
            <a:alphaModFix/>
          </a:blip>
          <a:stretch>
            <a:fillRect/>
          </a:stretch>
        </p:blipFill>
        <p:spPr>
          <a:xfrm>
            <a:off x="444348" y="3303373"/>
            <a:ext cx="991850" cy="9918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Shape 135"/>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descr="Get a FREE Home Value Report for Your Denton County Home: http://fergusonrealtygroup.com/Sellers/Get-a-Free-Home-Evaluation  Search All Denton County Homes on the MLS: http://fergusonrealtygroup.com/Buyers/Search-Homes-Right-Now  Melanie Ferguson Ferguson Realty Group 102 Clearman Krum, Texas 76249 940-784-3374 melanie@fergusonrealtygroup.com" id="136" name="Shape 136" title="Denton County Real Estate Agent: Expired Client VideoTestimonial">
            <a:hlinkClick r:id="rId4"/>
          </p:cNvPr>
          <p:cNvSpPr/>
          <p:nvPr/>
        </p:nvSpPr>
        <p:spPr>
          <a:xfrm>
            <a:off x="2196649" y="790237"/>
            <a:ext cx="4750700" cy="3563025"/>
          </a:xfrm>
          <a:prstGeom prst="rect">
            <a:avLst/>
          </a:prstGeom>
          <a:blipFill>
            <a:blip r:embed="rId5">
              <a:alphaModFix/>
            </a:blip>
            <a:stretch>
              <a:fillRect/>
            </a:stretch>
          </a:blipFill>
          <a:ln>
            <a:noFill/>
          </a:ln>
        </p:spPr>
      </p:sp>
      <p:sp>
        <p:nvSpPr>
          <p:cNvPr id="137" name="Shape 137"/>
          <p:cNvSpPr txBox="1"/>
          <p:nvPr/>
        </p:nvSpPr>
        <p:spPr>
          <a:xfrm>
            <a:off x="1448850" y="314425"/>
            <a:ext cx="6246300" cy="475800"/>
          </a:xfrm>
          <a:prstGeom prst="rect">
            <a:avLst/>
          </a:prstGeom>
          <a:noFill/>
          <a:ln>
            <a:noFill/>
          </a:ln>
        </p:spPr>
        <p:txBody>
          <a:bodyPr anchorCtr="0" anchor="t" bIns="91425" lIns="91425" rIns="91425" tIns="91425">
            <a:noAutofit/>
          </a:bodyPr>
          <a:lstStyle/>
          <a:p>
            <a:pPr lvl="0" algn="ctr">
              <a:spcBef>
                <a:spcPts val="0"/>
              </a:spcBef>
              <a:buNone/>
            </a:pPr>
            <a:r>
              <a:rPr b="1" lang="en" sz="2400">
                <a:latin typeface="Corsiva"/>
                <a:ea typeface="Corsiva"/>
                <a:cs typeface="Corsiva"/>
                <a:sym typeface="Corsiva"/>
              </a:rPr>
              <a:t>Don’t forget to add Facebook Video Testimonials!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Shape 142"/>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143" name="Shape 143"/>
          <p:cNvSpPr txBox="1"/>
          <p:nvPr/>
        </p:nvSpPr>
        <p:spPr>
          <a:xfrm>
            <a:off x="0" y="1648900"/>
            <a:ext cx="9223200" cy="3364800"/>
          </a:xfrm>
          <a:prstGeom prst="rect">
            <a:avLst/>
          </a:prstGeom>
          <a:noFill/>
          <a:ln>
            <a:noFill/>
          </a:ln>
        </p:spPr>
        <p:txBody>
          <a:bodyPr anchorCtr="0" anchor="t" bIns="91425" lIns="91425" rIns="91425" tIns="91425">
            <a:noAutofit/>
          </a:bodyPr>
          <a:lstStyle/>
          <a:p>
            <a:pPr lvl="0" algn="ctr">
              <a:spcBef>
                <a:spcPts val="0"/>
              </a:spcBef>
              <a:buNone/>
            </a:pPr>
            <a:r>
              <a:rPr b="1" lang="en" sz="3600">
                <a:latin typeface="Happy Monkey"/>
                <a:ea typeface="Happy Monkey"/>
                <a:cs typeface="Happy Monkey"/>
                <a:sym typeface="Happy Monkey"/>
              </a:rPr>
              <a:t>Referrals in the North Texas Area</a:t>
            </a:r>
          </a:p>
          <a:p>
            <a:pPr lvl="0" algn="ctr">
              <a:spcBef>
                <a:spcPts val="0"/>
              </a:spcBef>
              <a:buNone/>
            </a:pPr>
            <a:r>
              <a:rPr b="1" lang="en" sz="3600">
                <a:latin typeface="Corsiva"/>
                <a:ea typeface="Corsiva"/>
                <a:cs typeface="Corsiva"/>
                <a:sym typeface="Corsiva"/>
              </a:rPr>
              <a:t>Melanie Brett Ferguson</a:t>
            </a:r>
          </a:p>
          <a:p>
            <a:pPr lvl="0" rtl="0" algn="ctr">
              <a:spcBef>
                <a:spcPts val="0"/>
              </a:spcBef>
              <a:buNone/>
            </a:pPr>
            <a:r>
              <a:rPr b="1" lang="en" sz="3600">
                <a:latin typeface="Corsiva"/>
                <a:ea typeface="Corsiva"/>
                <a:cs typeface="Corsiva"/>
                <a:sym typeface="Corsiva"/>
              </a:rPr>
              <a:t>972-672-3341 </a:t>
            </a:r>
          </a:p>
          <a:p>
            <a:pPr lvl="0" algn="ctr">
              <a:spcBef>
                <a:spcPts val="0"/>
              </a:spcBef>
              <a:buNone/>
            </a:pPr>
            <a:r>
              <a:t/>
            </a:r>
            <a:endParaRPr b="1" sz="1200">
              <a:latin typeface="Corsiva"/>
              <a:ea typeface="Corsiva"/>
              <a:cs typeface="Corsiva"/>
              <a:sym typeface="Corsiva"/>
            </a:endParaRPr>
          </a:p>
          <a:p>
            <a:pPr lvl="0" algn="ctr">
              <a:spcBef>
                <a:spcPts val="0"/>
              </a:spcBef>
              <a:buNone/>
            </a:pPr>
            <a:r>
              <a:rPr b="1" lang="en" sz="3600">
                <a:latin typeface="Happy Monkey"/>
                <a:ea typeface="Happy Monkey"/>
                <a:cs typeface="Happy Monkey"/>
                <a:sym typeface="Happy Monkey"/>
              </a:rPr>
              <a:t>FergusonRealtyGroup</a:t>
            </a:r>
            <a:r>
              <a:rPr b="1" lang="en" sz="3600">
                <a:latin typeface="Happy Monkey"/>
                <a:ea typeface="Happy Monkey"/>
                <a:cs typeface="Happy Monkey"/>
                <a:sym typeface="Happy Monkey"/>
              </a:rPr>
              <a:t>.com</a:t>
            </a:r>
          </a:p>
        </p:txBody>
      </p:sp>
      <p:pic>
        <p:nvPicPr>
          <p:cNvPr descr="download.png" id="144" name="Shape 144"/>
          <p:cNvPicPr preferRelativeResize="0"/>
          <p:nvPr/>
        </p:nvPicPr>
        <p:blipFill>
          <a:blip r:embed="rId4">
            <a:alphaModFix/>
          </a:blip>
          <a:stretch>
            <a:fillRect/>
          </a:stretch>
        </p:blipFill>
        <p:spPr>
          <a:xfrm>
            <a:off x="7033699" y="2613199"/>
            <a:ext cx="752949" cy="752949"/>
          </a:xfrm>
          <a:prstGeom prst="rect">
            <a:avLst/>
          </a:prstGeom>
          <a:noFill/>
          <a:ln>
            <a:noFill/>
          </a:ln>
        </p:spPr>
      </p:pic>
      <p:pic>
        <p:nvPicPr>
          <p:cNvPr descr="download (2).png" id="145" name="Shape 145"/>
          <p:cNvPicPr preferRelativeResize="0"/>
          <p:nvPr/>
        </p:nvPicPr>
        <p:blipFill>
          <a:blip r:embed="rId5">
            <a:alphaModFix/>
          </a:blip>
          <a:stretch>
            <a:fillRect/>
          </a:stretch>
        </p:blipFill>
        <p:spPr>
          <a:xfrm>
            <a:off x="3893399" y="356595"/>
            <a:ext cx="1357200" cy="12922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61" name="Shape 61"/>
        <p:cNvGrpSpPr/>
        <p:nvPr/>
      </p:nvGrpSpPr>
      <p:grpSpPr>
        <a:xfrm>
          <a:off x="0" y="0"/>
          <a:ext cx="0" cy="0"/>
          <a:chOff x="0" y="0"/>
          <a:chExt cx="0" cy="0"/>
        </a:xfrm>
      </p:grpSpPr>
      <p:sp>
        <p:nvSpPr>
          <p:cNvPr id="62" name="Shape 62"/>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63" name="Shape 63"/>
          <p:cNvSpPr txBox="1"/>
          <p:nvPr/>
        </p:nvSpPr>
        <p:spPr>
          <a:xfrm>
            <a:off x="1085900" y="134650"/>
            <a:ext cx="6810600" cy="4854600"/>
          </a:xfrm>
          <a:prstGeom prst="rect">
            <a:avLst/>
          </a:prstGeom>
          <a:noFill/>
          <a:ln>
            <a:noFill/>
          </a:ln>
        </p:spPr>
        <p:txBody>
          <a:bodyPr anchorCtr="0" anchor="t" bIns="91425" lIns="91425" rIns="91425" tIns="91425">
            <a:noAutofit/>
          </a:bodyPr>
          <a:lstStyle/>
          <a:p>
            <a:pPr lvl="0" rtl="0" algn="ctr">
              <a:spcBef>
                <a:spcPts val="0"/>
              </a:spcBef>
              <a:buNone/>
            </a:pPr>
            <a:r>
              <a:rPr b="1" lang="en" sz="3600">
                <a:latin typeface="Corsiva"/>
                <a:ea typeface="Corsiva"/>
                <a:cs typeface="Corsiva"/>
                <a:sym typeface="Corsiva"/>
              </a:rPr>
              <a:t>Melanie Ferguson</a:t>
            </a:r>
          </a:p>
          <a:p>
            <a:pPr lvl="0" rtl="0" algn="ctr">
              <a:spcBef>
                <a:spcPts val="0"/>
              </a:spcBef>
              <a:buNone/>
            </a:pPr>
            <a:r>
              <a:t/>
            </a:r>
            <a:endParaRPr b="1" sz="3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t/>
            </a:r>
            <a:endParaRPr b="1" sz="600">
              <a:latin typeface="Corsiva"/>
              <a:ea typeface="Corsiva"/>
              <a:cs typeface="Corsiva"/>
              <a:sym typeface="Corsiva"/>
            </a:endParaRPr>
          </a:p>
          <a:p>
            <a:pPr lvl="0" rtl="0" algn="ctr">
              <a:spcBef>
                <a:spcPts val="0"/>
              </a:spcBef>
              <a:buNone/>
            </a:pPr>
            <a:r>
              <a:rPr b="1" lang="en" sz="2200">
                <a:highlight>
                  <a:srgbClr val="FFFFFF"/>
                </a:highlight>
                <a:latin typeface="Happy Monkey"/>
                <a:ea typeface="Happy Monkey"/>
                <a:cs typeface="Happy Monkey"/>
                <a:sym typeface="Happy Monkey"/>
              </a:rPr>
              <a:t>14 years in real estate</a:t>
            </a:r>
          </a:p>
          <a:p>
            <a:pPr lvl="0" rtl="0" algn="ctr">
              <a:spcBef>
                <a:spcPts val="0"/>
              </a:spcBef>
              <a:buNone/>
            </a:pPr>
            <a:r>
              <a:rPr b="1" lang="en" sz="2200">
                <a:highlight>
                  <a:srgbClr val="FFFFFF"/>
                </a:highlight>
                <a:latin typeface="Happy Monkey"/>
                <a:ea typeface="Happy Monkey"/>
                <a:cs typeface="Happy Monkey"/>
                <a:sym typeface="Happy Monkey"/>
              </a:rPr>
              <a:t>CRS since 2006</a:t>
            </a:r>
          </a:p>
          <a:p>
            <a:pPr lvl="0" rtl="0" algn="ctr">
              <a:spcBef>
                <a:spcPts val="0"/>
              </a:spcBef>
              <a:buNone/>
            </a:pPr>
            <a:r>
              <a:rPr b="1" lang="en" sz="2200">
                <a:highlight>
                  <a:srgbClr val="FFFFFF"/>
                </a:highlight>
                <a:latin typeface="Happy Monkey"/>
                <a:ea typeface="Happy Monkey"/>
                <a:cs typeface="Happy Monkey"/>
                <a:sym typeface="Happy Monkey"/>
              </a:rPr>
              <a:t>Co-writer for KW Listing Mastery</a:t>
            </a:r>
          </a:p>
          <a:p>
            <a:pPr lvl="0" rtl="0" algn="ctr">
              <a:spcBef>
                <a:spcPts val="0"/>
              </a:spcBef>
              <a:buNone/>
            </a:pPr>
            <a:r>
              <a:rPr b="1" lang="en" sz="2200">
                <a:highlight>
                  <a:srgbClr val="FFFFFF"/>
                </a:highlight>
                <a:latin typeface="Happy Monkey"/>
                <a:ea typeface="Happy Monkey"/>
                <a:cs typeface="Happy Monkey"/>
                <a:sym typeface="Happy Monkey"/>
              </a:rPr>
              <a:t>Participated in Special Listing Masterminds</a:t>
            </a:r>
          </a:p>
          <a:p>
            <a:pPr lvl="0" rtl="0" algn="ctr">
              <a:spcBef>
                <a:spcPts val="0"/>
              </a:spcBef>
              <a:buNone/>
            </a:pPr>
            <a:r>
              <a:rPr b="1" lang="en" sz="2200">
                <a:highlight>
                  <a:srgbClr val="FFFFFF"/>
                </a:highlight>
                <a:latin typeface="Happy Monkey"/>
                <a:ea typeface="Happy Monkey"/>
                <a:cs typeface="Happy Monkey"/>
                <a:sym typeface="Happy Monkey"/>
              </a:rPr>
              <a:t>Converts 4 out of every 10 expired calls</a:t>
            </a:r>
          </a:p>
          <a:p>
            <a:pPr lvl="0" rtl="0" algn="ctr">
              <a:spcBef>
                <a:spcPts val="0"/>
              </a:spcBef>
              <a:buNone/>
            </a:pPr>
            <a:r>
              <a:rPr b="1" lang="en" sz="2200">
                <a:highlight>
                  <a:srgbClr val="FFFFFF"/>
                </a:highlight>
                <a:latin typeface="Happy Monkey"/>
                <a:ea typeface="Happy Monkey"/>
                <a:cs typeface="Happy Monkey"/>
                <a:sym typeface="Happy Monkey"/>
              </a:rPr>
              <a:t>Average $12million volume every year</a:t>
            </a:r>
          </a:p>
          <a:p>
            <a:pPr lvl="0" rtl="0" algn="ctr">
              <a:spcBef>
                <a:spcPts val="0"/>
              </a:spcBef>
              <a:buNone/>
            </a:pPr>
            <a:r>
              <a:rPr b="1" lang="en" sz="2200">
                <a:highlight>
                  <a:srgbClr val="FFFFFF"/>
                </a:highlight>
                <a:latin typeface="Happy Monkey"/>
                <a:ea typeface="Happy Monkey"/>
                <a:cs typeface="Happy Monkey"/>
                <a:sym typeface="Happy Monkey"/>
              </a:rPr>
              <a:t>Other Businesses</a:t>
            </a:r>
          </a:p>
          <a:p>
            <a:pPr lvl="0" rtl="0" algn="ctr">
              <a:spcBef>
                <a:spcPts val="0"/>
              </a:spcBef>
              <a:buNone/>
            </a:pPr>
            <a:r>
              <a:t/>
            </a:r>
            <a:endParaRPr b="1" sz="2400">
              <a:latin typeface="Happy Monkey"/>
              <a:ea typeface="Happy Monkey"/>
              <a:cs typeface="Happy Monkey"/>
              <a:sym typeface="Happy Monkey"/>
            </a:endParaRPr>
          </a:p>
        </p:txBody>
      </p:sp>
      <p:pic>
        <p:nvPicPr>
          <p:cNvPr descr="IMG_6867.jpg" id="64" name="Shape 64"/>
          <p:cNvPicPr preferRelativeResize="0"/>
          <p:nvPr/>
        </p:nvPicPr>
        <p:blipFill>
          <a:blip r:embed="rId4">
            <a:alphaModFix/>
          </a:blip>
          <a:stretch>
            <a:fillRect/>
          </a:stretch>
        </p:blipFill>
        <p:spPr>
          <a:xfrm>
            <a:off x="3932662" y="881650"/>
            <a:ext cx="1117075" cy="1117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68" name="Shape 68"/>
        <p:cNvGrpSpPr/>
        <p:nvPr/>
      </p:nvGrpSpPr>
      <p:grpSpPr>
        <a:xfrm>
          <a:off x="0" y="0"/>
          <a:ext cx="0" cy="0"/>
          <a:chOff x="0" y="0"/>
          <a:chExt cx="0" cy="0"/>
        </a:xfrm>
      </p:grpSpPr>
      <p:sp>
        <p:nvSpPr>
          <p:cNvPr id="69" name="Shape 69"/>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70" name="Shape 70"/>
          <p:cNvSpPr txBox="1"/>
          <p:nvPr/>
        </p:nvSpPr>
        <p:spPr>
          <a:xfrm>
            <a:off x="1252550" y="1273375"/>
            <a:ext cx="6525600" cy="2695800"/>
          </a:xfrm>
          <a:prstGeom prst="rect">
            <a:avLst/>
          </a:prstGeom>
          <a:noFill/>
          <a:ln>
            <a:noFill/>
          </a:ln>
        </p:spPr>
        <p:txBody>
          <a:bodyPr anchorCtr="0" anchor="t" bIns="91425" lIns="91425" rIns="91425" tIns="91425">
            <a:noAutofit/>
          </a:bodyPr>
          <a:lstStyle/>
          <a:p>
            <a:pPr lvl="0" rtl="0" algn="ctr">
              <a:spcBef>
                <a:spcPts val="0"/>
              </a:spcBef>
              <a:buNone/>
            </a:pPr>
            <a:r>
              <a:rPr b="1" lang="en" sz="4800">
                <a:latin typeface="Corsiva"/>
                <a:ea typeface="Corsiva"/>
                <a:cs typeface="Corsiva"/>
                <a:sym typeface="Corsiva"/>
              </a:rPr>
              <a:t>What is a mustard seed?</a:t>
            </a:r>
          </a:p>
          <a:p>
            <a:pPr lvl="0" rtl="0" algn="ctr">
              <a:spcBef>
                <a:spcPts val="0"/>
              </a:spcBef>
              <a:buNone/>
            </a:pPr>
            <a:r>
              <a:t/>
            </a:r>
            <a:endParaRPr b="1">
              <a:latin typeface="Corsiva"/>
              <a:ea typeface="Corsiva"/>
              <a:cs typeface="Corsiva"/>
              <a:sym typeface="Corsiva"/>
            </a:endParaRPr>
          </a:p>
          <a:p>
            <a:pPr lvl="0" algn="ctr">
              <a:spcBef>
                <a:spcPts val="0"/>
              </a:spcBef>
              <a:buNone/>
            </a:pPr>
            <a:r>
              <a:rPr b="1" lang="en" sz="2400">
                <a:solidFill>
                  <a:srgbClr val="222222"/>
                </a:solidFill>
                <a:highlight>
                  <a:srgbClr val="FFFFFF"/>
                </a:highlight>
                <a:latin typeface="Happy Monkey"/>
                <a:ea typeface="Happy Monkey"/>
                <a:cs typeface="Happy Monkey"/>
                <a:sym typeface="Happy Monkey"/>
              </a:rPr>
              <a:t>Although the mustard seed is one of the smallest seeds in agriculture, it is able to grow into a large tree, sometimes in even the most adverse conditions.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74" name="Shape 74"/>
        <p:cNvGrpSpPr/>
        <p:nvPr/>
      </p:nvGrpSpPr>
      <p:grpSpPr>
        <a:xfrm>
          <a:off x="0" y="0"/>
          <a:ext cx="0" cy="0"/>
          <a:chOff x="0" y="0"/>
          <a:chExt cx="0" cy="0"/>
        </a:xfrm>
      </p:grpSpPr>
      <p:sp>
        <p:nvSpPr>
          <p:cNvPr id="75" name="Shape 75"/>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76" name="Shape 76"/>
          <p:cNvSpPr txBox="1"/>
          <p:nvPr/>
        </p:nvSpPr>
        <p:spPr>
          <a:xfrm>
            <a:off x="1309200" y="1155500"/>
            <a:ext cx="6525600" cy="2632500"/>
          </a:xfrm>
          <a:prstGeom prst="rect">
            <a:avLst/>
          </a:prstGeom>
          <a:noFill/>
          <a:ln>
            <a:noFill/>
          </a:ln>
        </p:spPr>
        <p:txBody>
          <a:bodyPr anchorCtr="0" anchor="t" bIns="91425" lIns="91425" rIns="91425" tIns="91425">
            <a:noAutofit/>
          </a:bodyPr>
          <a:lstStyle/>
          <a:p>
            <a:pPr lvl="0" algn="ctr">
              <a:spcBef>
                <a:spcPts val="0"/>
              </a:spcBef>
              <a:buNone/>
            </a:pPr>
            <a:r>
              <a:rPr b="1" lang="en" sz="4800">
                <a:latin typeface="Corsiva"/>
                <a:ea typeface="Corsiva"/>
                <a:cs typeface="Corsiva"/>
                <a:sym typeface="Corsiva"/>
              </a:rPr>
              <a:t>People do business with people they “FEEL” like they know, like and trust.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80" name="Shape 80"/>
        <p:cNvGrpSpPr/>
        <p:nvPr/>
      </p:nvGrpSpPr>
      <p:grpSpPr>
        <a:xfrm>
          <a:off x="0" y="0"/>
          <a:ext cx="0" cy="0"/>
          <a:chOff x="0" y="0"/>
          <a:chExt cx="0" cy="0"/>
        </a:xfrm>
      </p:grpSpPr>
      <p:sp>
        <p:nvSpPr>
          <p:cNvPr id="81" name="Shape 81"/>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descr="Get a FREE Home Value Report for Your Denton County Home: http://fergusonrealtygroup.com/Sellers/Get-a-Free-Home-Evaluation  Search All Denton County Homes on the MLS: http://fergusonrealtygroup.com/Buyers/Search-Homes-Right-Now  Melanie Ferguson Ferguson Realty Group 102 Clearman Krum, Texas 76249 940-784-3374 melanie@fergusonrealtygroup.com" id="82" name="Shape 82" title="Denton County Real Estate Agent:">
            <a:hlinkClick r:id="rId4"/>
          </p:cNvPr>
          <p:cNvSpPr/>
          <p:nvPr/>
        </p:nvSpPr>
        <p:spPr>
          <a:xfrm>
            <a:off x="2005325" y="873350"/>
            <a:ext cx="4852675" cy="3639500"/>
          </a:xfrm>
          <a:prstGeom prst="rect">
            <a:avLst/>
          </a:prstGeom>
          <a:blipFill>
            <a:blip r:embed="rId5">
              <a:alphaModFix/>
            </a:blip>
            <a:stretch>
              <a:fillRect/>
            </a:stretch>
          </a:blipFill>
          <a:ln>
            <a:noFill/>
          </a:ln>
        </p:spPr>
      </p:sp>
      <p:sp>
        <p:nvSpPr>
          <p:cNvPr id="83" name="Shape 83"/>
          <p:cNvSpPr txBox="1"/>
          <p:nvPr/>
        </p:nvSpPr>
        <p:spPr>
          <a:xfrm>
            <a:off x="2504400" y="241850"/>
            <a:ext cx="4135200" cy="761400"/>
          </a:xfrm>
          <a:prstGeom prst="rect">
            <a:avLst/>
          </a:prstGeom>
          <a:noFill/>
          <a:ln>
            <a:noFill/>
          </a:ln>
        </p:spPr>
        <p:txBody>
          <a:bodyPr anchorCtr="0" anchor="t" bIns="91425" lIns="91425" rIns="91425" tIns="91425">
            <a:noAutofit/>
          </a:bodyPr>
          <a:lstStyle/>
          <a:p>
            <a:pPr lvl="0">
              <a:spcBef>
                <a:spcPts val="0"/>
              </a:spcBef>
              <a:buNone/>
            </a:pPr>
            <a:r>
              <a:rPr b="1" lang="en" sz="3000">
                <a:latin typeface="Corsiva"/>
                <a:ea typeface="Corsiva"/>
                <a:cs typeface="Corsiva"/>
                <a:sym typeface="Corsiva"/>
              </a:rPr>
              <a:t>Silence is the Sunshine!</a:t>
            </a:r>
          </a:p>
          <a:p>
            <a:pPr lvl="0">
              <a:spcBef>
                <a:spcPts val="0"/>
              </a:spcBef>
              <a:buNone/>
            </a:pPr>
            <a:r>
              <a:t/>
            </a:r>
            <a:endParaRPr b="1"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Shape 88"/>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89" name="Shape 89"/>
          <p:cNvSpPr txBox="1"/>
          <p:nvPr/>
        </p:nvSpPr>
        <p:spPr>
          <a:xfrm>
            <a:off x="1127925" y="718250"/>
            <a:ext cx="6525600" cy="3262200"/>
          </a:xfrm>
          <a:prstGeom prst="rect">
            <a:avLst/>
          </a:prstGeom>
          <a:noFill/>
          <a:ln>
            <a:noFill/>
          </a:ln>
        </p:spPr>
        <p:txBody>
          <a:bodyPr anchorCtr="0" anchor="t" bIns="91425" lIns="91425" rIns="91425" tIns="91425">
            <a:noAutofit/>
          </a:bodyPr>
          <a:lstStyle/>
          <a:p>
            <a:pPr lvl="0" algn="ctr">
              <a:spcBef>
                <a:spcPts val="0"/>
              </a:spcBef>
              <a:buNone/>
            </a:pPr>
            <a:r>
              <a:rPr b="1" lang="en" sz="4800">
                <a:latin typeface="Corsiva"/>
                <a:ea typeface="Corsiva"/>
                <a:cs typeface="Corsiva"/>
                <a:sym typeface="Corsiva"/>
              </a:rPr>
              <a:t>If you’ll let them, most prospects will talk themselves right into hiring you!  </a:t>
            </a:r>
            <a:r>
              <a:rPr b="1" lang="en" sz="3000">
                <a:latin typeface="Corsiva"/>
                <a:ea typeface="Corsiva"/>
                <a:cs typeface="Corsiva"/>
                <a:sym typeface="Corsiva"/>
              </a:rPr>
              <a:t>--Melanie Ferguson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Shape 94"/>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95" name="Shape 95"/>
          <p:cNvSpPr txBox="1"/>
          <p:nvPr/>
        </p:nvSpPr>
        <p:spPr>
          <a:xfrm>
            <a:off x="0" y="0"/>
            <a:ext cx="9144000" cy="5143500"/>
          </a:xfrm>
          <a:prstGeom prst="rect">
            <a:avLst/>
          </a:prstGeom>
          <a:noFill/>
          <a:ln>
            <a:noFill/>
          </a:ln>
        </p:spPr>
        <p:txBody>
          <a:bodyPr anchorCtr="0" anchor="t" bIns="91425" lIns="91425" rIns="91425" tIns="91425">
            <a:noAutofit/>
          </a:bodyPr>
          <a:lstStyle/>
          <a:p>
            <a:pPr lvl="0" rtl="0" algn="ctr">
              <a:spcBef>
                <a:spcPts val="0"/>
              </a:spcBef>
              <a:buNone/>
            </a:pPr>
            <a:r>
              <a:t/>
            </a:r>
            <a:endParaRPr b="1" sz="600">
              <a:latin typeface="Economica"/>
              <a:ea typeface="Economica"/>
              <a:cs typeface="Economica"/>
              <a:sym typeface="Economica"/>
            </a:endParaRPr>
          </a:p>
          <a:p>
            <a:pPr lvl="0" rtl="0" algn="ctr">
              <a:spcBef>
                <a:spcPts val="0"/>
              </a:spcBef>
              <a:buNone/>
            </a:pPr>
            <a:r>
              <a:rPr b="1" lang="en" sz="2400">
                <a:latin typeface="Economica"/>
                <a:ea typeface="Economica"/>
                <a:cs typeface="Economica"/>
                <a:sym typeface="Economica"/>
              </a:rPr>
              <a:t>EXPIRED PHONE SCRIPT</a:t>
            </a:r>
          </a:p>
          <a:p>
            <a:pPr lvl="0" rtl="0" algn="ctr">
              <a:spcBef>
                <a:spcPts val="1000"/>
              </a:spcBef>
              <a:buNone/>
            </a:pPr>
            <a:r>
              <a:rPr b="1" lang="en">
                <a:highlight>
                  <a:srgbClr val="FFFFFF"/>
                </a:highlight>
                <a:latin typeface="Open Sans"/>
                <a:ea typeface="Open Sans"/>
                <a:cs typeface="Open Sans"/>
                <a:sym typeface="Open Sans"/>
              </a:rPr>
              <a:t>Hi there!  I’m calling about the home for sale, is this the owner?</a:t>
            </a:r>
            <a:r>
              <a:rPr lang="en">
                <a:highlight>
                  <a:srgbClr val="FFFFFF"/>
                </a:highlight>
                <a:latin typeface="Open Sans"/>
                <a:ea typeface="Open Sans"/>
                <a:cs typeface="Open Sans"/>
                <a:sym typeface="Open Sans"/>
              </a:rPr>
              <a:t>  (Yes#1)</a:t>
            </a:r>
          </a:p>
          <a:p>
            <a:pPr lvl="0" rtl="0" algn="ctr">
              <a:spcBef>
                <a:spcPts val="1000"/>
              </a:spcBef>
              <a:buNone/>
            </a:pPr>
            <a:r>
              <a:rPr i="1" lang="en">
                <a:highlight>
                  <a:srgbClr val="FFFFFF"/>
                </a:highlight>
                <a:latin typeface="Open Sans"/>
                <a:ea typeface="Open Sans"/>
                <a:cs typeface="Open Sans"/>
                <a:sym typeface="Open Sans"/>
              </a:rPr>
              <a:t>(without skipping a beat)</a:t>
            </a:r>
            <a:r>
              <a:rPr lang="en">
                <a:highlight>
                  <a:srgbClr val="FFFFFF"/>
                </a:highlight>
                <a:latin typeface="Open Sans"/>
                <a:ea typeface="Open Sans"/>
                <a:cs typeface="Open Sans"/>
                <a:sym typeface="Open Sans"/>
              </a:rPr>
              <a:t> Great, I’m ________with _________,  I noticed your home is no longer available online and wanted to find out if it had actually </a:t>
            </a:r>
            <a:r>
              <a:rPr b="1" lang="en">
                <a:highlight>
                  <a:srgbClr val="FFFFFF"/>
                </a:highlight>
                <a:latin typeface="Open Sans"/>
                <a:ea typeface="Open Sans"/>
                <a:cs typeface="Open Sans"/>
                <a:sym typeface="Open Sans"/>
              </a:rPr>
              <a:t>SOLD</a:t>
            </a:r>
            <a:r>
              <a:rPr lang="en">
                <a:highlight>
                  <a:srgbClr val="FFFFFF"/>
                </a:highlight>
                <a:latin typeface="Open Sans"/>
                <a:ea typeface="Open Sans"/>
                <a:cs typeface="Open Sans"/>
                <a:sym typeface="Open Sans"/>
              </a:rPr>
              <a:t>??? </a:t>
            </a:r>
            <a:r>
              <a:rPr i="1" lang="en">
                <a:highlight>
                  <a:srgbClr val="FFFFFF"/>
                </a:highlight>
                <a:latin typeface="Open Sans"/>
                <a:ea typeface="Open Sans"/>
                <a:cs typeface="Open Sans"/>
                <a:sym typeface="Open Sans"/>
              </a:rPr>
              <a:t>(leading)</a:t>
            </a:r>
            <a:r>
              <a:rPr lang="en">
                <a:highlight>
                  <a:srgbClr val="FFFFFF"/>
                </a:highlight>
                <a:latin typeface="Open Sans"/>
                <a:ea typeface="Open Sans"/>
                <a:cs typeface="Open Sans"/>
                <a:sym typeface="Open Sans"/>
              </a:rPr>
              <a:t> or if it is still available for offers? (Yes#2)</a:t>
            </a:r>
          </a:p>
          <a:p>
            <a:pPr lvl="0" rtl="0" algn="ctr">
              <a:spcBef>
                <a:spcPts val="1000"/>
              </a:spcBef>
              <a:buNone/>
            </a:pPr>
            <a:r>
              <a:rPr lang="en">
                <a:highlight>
                  <a:srgbClr val="FFFFFF"/>
                </a:highlight>
                <a:latin typeface="Open Sans"/>
                <a:ea typeface="Open Sans"/>
                <a:cs typeface="Open Sans"/>
                <a:sym typeface="Open Sans"/>
              </a:rPr>
              <a:t>From the pictures, it looks like a great property…why do you </a:t>
            </a:r>
            <a:r>
              <a:rPr b="1" lang="en">
                <a:highlight>
                  <a:srgbClr val="FFFFFF"/>
                </a:highlight>
                <a:latin typeface="Open Sans"/>
                <a:ea typeface="Open Sans"/>
                <a:cs typeface="Open Sans"/>
                <a:sym typeface="Open Sans"/>
              </a:rPr>
              <a:t>feel </a:t>
            </a:r>
            <a:r>
              <a:rPr lang="en">
                <a:highlight>
                  <a:srgbClr val="FFFFFF"/>
                </a:highlight>
                <a:latin typeface="Open Sans"/>
                <a:ea typeface="Open Sans"/>
                <a:cs typeface="Open Sans"/>
                <a:sym typeface="Open Sans"/>
              </a:rPr>
              <a:t>it didn’t sell?   (I completely understand..) </a:t>
            </a:r>
          </a:p>
          <a:p>
            <a:pPr lvl="0" rtl="0" algn="ctr">
              <a:spcBef>
                <a:spcPts val="1000"/>
              </a:spcBef>
              <a:buNone/>
            </a:pPr>
            <a:r>
              <a:rPr lang="en">
                <a:highlight>
                  <a:srgbClr val="FFFFFF"/>
                </a:highlight>
                <a:latin typeface="Open Sans"/>
                <a:ea typeface="Open Sans"/>
                <a:cs typeface="Open Sans"/>
                <a:sym typeface="Open Sans"/>
              </a:rPr>
              <a:t>Hmm, Oh, I see…well…If it </a:t>
            </a:r>
            <a:r>
              <a:rPr b="1" lang="en">
                <a:highlight>
                  <a:srgbClr val="FFFFFF"/>
                </a:highlight>
                <a:latin typeface="Open Sans"/>
                <a:ea typeface="Open Sans"/>
                <a:cs typeface="Open Sans"/>
                <a:sym typeface="Open Sans"/>
              </a:rPr>
              <a:t>had </a:t>
            </a:r>
            <a:r>
              <a:rPr lang="en">
                <a:highlight>
                  <a:srgbClr val="FFFFFF"/>
                </a:highlight>
                <a:latin typeface="Open Sans"/>
                <a:ea typeface="Open Sans"/>
                <a:cs typeface="Open Sans"/>
                <a:sym typeface="Open Sans"/>
              </a:rPr>
              <a:t>SOLD… may I ask </a:t>
            </a:r>
            <a:r>
              <a:rPr b="1" lang="en">
                <a:highlight>
                  <a:srgbClr val="FFFFFF"/>
                </a:highlight>
                <a:latin typeface="Open Sans"/>
                <a:ea typeface="Open Sans"/>
                <a:cs typeface="Open Sans"/>
                <a:sym typeface="Open Sans"/>
              </a:rPr>
              <a:t>where </a:t>
            </a:r>
            <a:r>
              <a:rPr lang="en">
                <a:highlight>
                  <a:srgbClr val="FFFFFF"/>
                </a:highlight>
                <a:latin typeface="Open Sans"/>
                <a:ea typeface="Open Sans"/>
                <a:cs typeface="Open Sans"/>
                <a:sym typeface="Open Sans"/>
              </a:rPr>
              <a:t>were you planning to go? </a:t>
            </a:r>
          </a:p>
          <a:p>
            <a:pPr lvl="0" rtl="0" algn="ctr">
              <a:spcBef>
                <a:spcPts val="1000"/>
              </a:spcBef>
              <a:buNone/>
            </a:pPr>
            <a:r>
              <a:rPr lang="en">
                <a:highlight>
                  <a:srgbClr val="FFFFFF"/>
                </a:highlight>
                <a:latin typeface="Open Sans"/>
                <a:ea typeface="Open Sans"/>
                <a:cs typeface="Open Sans"/>
                <a:sym typeface="Open Sans"/>
              </a:rPr>
              <a:t>Great, </a:t>
            </a:r>
            <a:r>
              <a:rPr b="1" lang="en">
                <a:highlight>
                  <a:srgbClr val="FFFFFF"/>
                </a:highlight>
                <a:latin typeface="Open Sans"/>
                <a:ea typeface="Open Sans"/>
                <a:cs typeface="Open Sans"/>
                <a:sym typeface="Open Sans"/>
              </a:rPr>
              <a:t>have </a:t>
            </a:r>
            <a:r>
              <a:rPr lang="en">
                <a:highlight>
                  <a:srgbClr val="FFFFFF"/>
                </a:highlight>
                <a:latin typeface="Open Sans"/>
                <a:ea typeface="Open Sans"/>
                <a:cs typeface="Open Sans"/>
                <a:sym typeface="Open Sans"/>
              </a:rPr>
              <a:t>you chosen another home already?  (Yes #3) </a:t>
            </a:r>
            <a:r>
              <a:rPr b="1" lang="en">
                <a:highlight>
                  <a:srgbClr val="FFFFFF"/>
                </a:highlight>
                <a:latin typeface="Open Sans"/>
                <a:ea typeface="Open Sans"/>
                <a:cs typeface="Open Sans"/>
                <a:sym typeface="Open Sans"/>
              </a:rPr>
              <a:t>When </a:t>
            </a:r>
            <a:r>
              <a:rPr lang="en">
                <a:highlight>
                  <a:srgbClr val="FFFFFF"/>
                </a:highlight>
                <a:latin typeface="Open Sans"/>
                <a:ea typeface="Open Sans"/>
                <a:cs typeface="Open Sans"/>
                <a:sym typeface="Open Sans"/>
              </a:rPr>
              <a:t>would you have </a:t>
            </a:r>
            <a:r>
              <a:rPr b="1" i="1" lang="en">
                <a:highlight>
                  <a:srgbClr val="FFFFFF"/>
                </a:highlight>
                <a:latin typeface="Open Sans"/>
                <a:ea typeface="Open Sans"/>
                <a:cs typeface="Open Sans"/>
                <a:sym typeface="Open Sans"/>
              </a:rPr>
              <a:t>liked </a:t>
            </a:r>
            <a:r>
              <a:rPr lang="en">
                <a:highlight>
                  <a:srgbClr val="FFFFFF"/>
                </a:highlight>
                <a:latin typeface="Open Sans"/>
                <a:ea typeface="Open Sans"/>
                <a:cs typeface="Open Sans"/>
                <a:sym typeface="Open Sans"/>
              </a:rPr>
              <a:t>to be moved?</a:t>
            </a:r>
          </a:p>
          <a:p>
            <a:pPr lvl="0" rtl="0" algn="ctr">
              <a:spcBef>
                <a:spcPts val="1000"/>
              </a:spcBef>
              <a:buNone/>
            </a:pPr>
            <a:r>
              <a:rPr lang="en">
                <a:highlight>
                  <a:srgbClr val="FFFFFF"/>
                </a:highlight>
                <a:latin typeface="Open Sans"/>
                <a:ea typeface="Open Sans"/>
                <a:cs typeface="Open Sans"/>
                <a:sym typeface="Open Sans"/>
              </a:rPr>
              <a:t>So then, </a:t>
            </a:r>
            <a:r>
              <a:rPr b="1" lang="en">
                <a:highlight>
                  <a:srgbClr val="FFFFFF"/>
                </a:highlight>
                <a:latin typeface="Open Sans"/>
                <a:ea typeface="Open Sans"/>
                <a:cs typeface="Open Sans"/>
                <a:sym typeface="Open Sans"/>
              </a:rPr>
              <a:t>how </a:t>
            </a:r>
            <a:r>
              <a:rPr lang="en">
                <a:highlight>
                  <a:srgbClr val="FFFFFF"/>
                </a:highlight>
                <a:latin typeface="Open Sans"/>
                <a:ea typeface="Open Sans"/>
                <a:cs typeface="Open Sans"/>
                <a:sym typeface="Open Sans"/>
              </a:rPr>
              <a:t>soon could you give possession of the home to a buyer?  _____________________</a:t>
            </a:r>
          </a:p>
          <a:p>
            <a:pPr lvl="0" rtl="0" algn="ctr">
              <a:spcBef>
                <a:spcPts val="1000"/>
              </a:spcBef>
              <a:buNone/>
            </a:pPr>
            <a:r>
              <a:rPr lang="en">
                <a:highlight>
                  <a:srgbClr val="FFFFFF"/>
                </a:highlight>
                <a:latin typeface="Open Sans"/>
                <a:ea typeface="Open Sans"/>
                <a:cs typeface="Open Sans"/>
                <a:sym typeface="Open Sans"/>
              </a:rPr>
              <a:t>Sounds like a  great plan!</a:t>
            </a:r>
            <a:r>
              <a:rPr b="1" lang="en">
                <a:highlight>
                  <a:srgbClr val="FFFFFF"/>
                </a:highlight>
                <a:latin typeface="Open Sans"/>
                <a:ea typeface="Open Sans"/>
                <a:cs typeface="Open Sans"/>
                <a:sym typeface="Open Sans"/>
              </a:rPr>
              <a:t> </a:t>
            </a:r>
            <a:r>
              <a:rPr lang="en">
                <a:highlight>
                  <a:srgbClr val="FFFFFF"/>
                </a:highlight>
                <a:latin typeface="Open Sans"/>
                <a:ea typeface="Open Sans"/>
                <a:cs typeface="Open Sans"/>
                <a:sym typeface="Open Sans"/>
              </a:rPr>
              <a:t>(Whisper)  Now </a:t>
            </a:r>
            <a:r>
              <a:rPr b="1" lang="en">
                <a:highlight>
                  <a:srgbClr val="FFFFFF"/>
                </a:highlight>
                <a:latin typeface="Open Sans"/>
                <a:ea typeface="Open Sans"/>
                <a:cs typeface="Open Sans"/>
                <a:sym typeface="Open Sans"/>
              </a:rPr>
              <a:t>what </a:t>
            </a:r>
            <a:r>
              <a:rPr lang="en">
                <a:highlight>
                  <a:srgbClr val="FFFFFF"/>
                </a:highlight>
                <a:latin typeface="Open Sans"/>
                <a:ea typeface="Open Sans"/>
                <a:cs typeface="Open Sans"/>
                <a:sym typeface="Open Sans"/>
              </a:rPr>
              <a:t>happens if this home is not sold by then, </a:t>
            </a:r>
            <a:r>
              <a:rPr b="1" lang="en">
                <a:highlight>
                  <a:srgbClr val="FFFFFF"/>
                </a:highlight>
                <a:latin typeface="Open Sans"/>
                <a:ea typeface="Open Sans"/>
                <a:cs typeface="Open Sans"/>
                <a:sym typeface="Open Sans"/>
              </a:rPr>
              <a:t>what </a:t>
            </a:r>
            <a:r>
              <a:rPr lang="en">
                <a:highlight>
                  <a:srgbClr val="FFFFFF"/>
                </a:highlight>
                <a:latin typeface="Open Sans"/>
                <a:ea typeface="Open Sans"/>
                <a:cs typeface="Open Sans"/>
                <a:sym typeface="Open Sans"/>
              </a:rPr>
              <a:t>will you do?  </a:t>
            </a:r>
            <a:r>
              <a:rPr b="1" lang="en">
                <a:highlight>
                  <a:srgbClr val="FFFFFF"/>
                </a:highlight>
                <a:latin typeface="Open Sans"/>
                <a:ea typeface="Open Sans"/>
                <a:cs typeface="Open Sans"/>
                <a:sym typeface="Open Sans"/>
              </a:rPr>
              <a:t>how </a:t>
            </a:r>
            <a:r>
              <a:rPr lang="en">
                <a:highlight>
                  <a:srgbClr val="FFFFFF"/>
                </a:highlight>
                <a:latin typeface="Open Sans"/>
                <a:ea typeface="Open Sans"/>
                <a:cs typeface="Open Sans"/>
                <a:sym typeface="Open Sans"/>
              </a:rPr>
              <a:t>will you feel?  So, would it actually be in your best interest to have the home sold in the next say 30-60-90 days?  (Yes #4) </a:t>
            </a:r>
          </a:p>
          <a:p>
            <a:pPr lvl="0" rtl="0" algn="ctr">
              <a:spcBef>
                <a:spcPts val="1000"/>
              </a:spcBef>
              <a:buNone/>
            </a:pPr>
            <a:r>
              <a:rPr b="1" lang="en">
                <a:solidFill>
                  <a:srgbClr val="5CC32F"/>
                </a:solidFill>
                <a:highlight>
                  <a:srgbClr val="FFFFFF"/>
                </a:highlight>
                <a:latin typeface="Economica"/>
                <a:ea typeface="Economica"/>
                <a:cs typeface="Economica"/>
                <a:sym typeface="Economica"/>
              </a:rPr>
              <a:t>Close:  </a:t>
            </a:r>
            <a:r>
              <a:rPr b="1" lang="en">
                <a:solidFill>
                  <a:srgbClr val="5CC32F"/>
                </a:solidFill>
                <a:highlight>
                  <a:srgbClr val="FFFFFF"/>
                </a:highlight>
                <a:latin typeface="Open Sans"/>
                <a:ea typeface="Open Sans"/>
                <a:cs typeface="Open Sans"/>
                <a:sym typeface="Open Sans"/>
              </a:rPr>
              <a:t>Yes:</a:t>
            </a:r>
            <a:r>
              <a:rPr b="1" lang="en">
                <a:solidFill>
                  <a:srgbClr val="38761D"/>
                </a:solidFill>
                <a:highlight>
                  <a:srgbClr val="FFFFFF"/>
                </a:highlight>
                <a:latin typeface="Open Sans"/>
                <a:ea typeface="Open Sans"/>
                <a:cs typeface="Open Sans"/>
                <a:sym typeface="Open Sans"/>
              </a:rPr>
              <a:t>  </a:t>
            </a:r>
            <a:r>
              <a:rPr lang="en">
                <a:highlight>
                  <a:srgbClr val="FFFFFF"/>
                </a:highlight>
                <a:latin typeface="Open Sans"/>
                <a:ea typeface="Open Sans"/>
                <a:cs typeface="Open Sans"/>
                <a:sym typeface="Open Sans"/>
              </a:rPr>
              <a:t>Great, Hmm, then I’m glad I called…you see, we </a:t>
            </a:r>
            <a:r>
              <a:rPr b="1" lang="en">
                <a:highlight>
                  <a:srgbClr val="FFFFFF"/>
                </a:highlight>
                <a:latin typeface="Open Sans"/>
                <a:ea typeface="Open Sans"/>
                <a:cs typeface="Open Sans"/>
                <a:sym typeface="Open Sans"/>
              </a:rPr>
              <a:t>specialize </a:t>
            </a:r>
            <a:r>
              <a:rPr lang="en">
                <a:highlight>
                  <a:srgbClr val="FFFFFF"/>
                </a:highlight>
                <a:latin typeface="Open Sans"/>
                <a:ea typeface="Open Sans"/>
                <a:cs typeface="Open Sans"/>
                <a:sym typeface="Open Sans"/>
              </a:rPr>
              <a:t>in homes </a:t>
            </a:r>
            <a:r>
              <a:rPr b="1" lang="en">
                <a:highlight>
                  <a:srgbClr val="FFFFFF"/>
                </a:highlight>
                <a:latin typeface="Open Sans"/>
                <a:ea typeface="Open Sans"/>
                <a:cs typeface="Open Sans"/>
                <a:sym typeface="Open Sans"/>
              </a:rPr>
              <a:t>just </a:t>
            </a:r>
            <a:r>
              <a:rPr lang="en">
                <a:highlight>
                  <a:srgbClr val="FFFFFF"/>
                </a:highlight>
                <a:latin typeface="Open Sans"/>
                <a:ea typeface="Open Sans"/>
                <a:cs typeface="Open Sans"/>
                <a:sym typeface="Open Sans"/>
              </a:rPr>
              <a:t>like yours that </a:t>
            </a:r>
            <a:r>
              <a:rPr b="1" lang="en">
                <a:highlight>
                  <a:srgbClr val="FFFFFF"/>
                </a:highlight>
                <a:latin typeface="Open Sans"/>
                <a:ea typeface="Open Sans"/>
                <a:cs typeface="Open Sans"/>
                <a:sym typeface="Open Sans"/>
              </a:rPr>
              <a:t>should </a:t>
            </a:r>
            <a:r>
              <a:rPr lang="en">
                <a:highlight>
                  <a:srgbClr val="FFFFFF"/>
                </a:highlight>
                <a:latin typeface="Open Sans"/>
                <a:ea typeface="Open Sans"/>
                <a:cs typeface="Open Sans"/>
                <a:sym typeface="Open Sans"/>
              </a:rPr>
              <a:t>have SOLD but </a:t>
            </a:r>
            <a:r>
              <a:rPr b="1" lang="en">
                <a:highlight>
                  <a:srgbClr val="FFFFFF"/>
                </a:highlight>
                <a:latin typeface="Open Sans"/>
                <a:ea typeface="Open Sans"/>
                <a:cs typeface="Open Sans"/>
                <a:sym typeface="Open Sans"/>
              </a:rPr>
              <a:t>didn’t </a:t>
            </a:r>
            <a:r>
              <a:rPr lang="en">
                <a:highlight>
                  <a:srgbClr val="FFFFFF"/>
                </a:highlight>
                <a:latin typeface="Open Sans"/>
                <a:ea typeface="Open Sans"/>
                <a:cs typeface="Open Sans"/>
                <a:sym typeface="Open Sans"/>
              </a:rPr>
              <a:t>and it would only take me a few minutes to see </a:t>
            </a:r>
            <a:r>
              <a:rPr b="1" lang="en">
                <a:highlight>
                  <a:srgbClr val="FFFFFF"/>
                </a:highlight>
                <a:latin typeface="Open Sans"/>
                <a:ea typeface="Open Sans"/>
                <a:cs typeface="Open Sans"/>
                <a:sym typeface="Open Sans"/>
              </a:rPr>
              <a:t>enough </a:t>
            </a:r>
            <a:r>
              <a:rPr lang="en">
                <a:highlight>
                  <a:srgbClr val="FFFFFF"/>
                </a:highlight>
                <a:latin typeface="Open Sans"/>
                <a:ea typeface="Open Sans"/>
                <a:cs typeface="Open Sans"/>
                <a:sym typeface="Open Sans"/>
              </a:rPr>
              <a:t>of your home to tell my buyers about it, what time works best for you, ____ or____?  I’m excited to meet you and see the home!</a:t>
            </a:r>
          </a:p>
          <a:p>
            <a:pPr lvl="0" rtl="0" algn="ctr">
              <a:spcBef>
                <a:spcPts val="1000"/>
              </a:spcBef>
              <a:buNone/>
            </a:pPr>
            <a:r>
              <a:rPr b="1" lang="en">
                <a:solidFill>
                  <a:srgbClr val="980000"/>
                </a:solidFill>
                <a:highlight>
                  <a:srgbClr val="FFFFFF"/>
                </a:highlight>
                <a:latin typeface="Open Sans"/>
                <a:ea typeface="Open Sans"/>
                <a:cs typeface="Open Sans"/>
                <a:sym typeface="Open Sans"/>
              </a:rPr>
              <a:t>No: </a:t>
            </a:r>
            <a:r>
              <a:rPr lang="en">
                <a:highlight>
                  <a:srgbClr val="FFFFFF"/>
                </a:highlight>
                <a:latin typeface="Open Sans"/>
                <a:ea typeface="Open Sans"/>
                <a:cs typeface="Open Sans"/>
                <a:sym typeface="Open Sans"/>
              </a:rPr>
              <a:t>Bless them and move on!</a:t>
            </a:r>
          </a:p>
          <a:p>
            <a:pPr lvl="0" algn="ctr">
              <a:spcBef>
                <a:spcPts val="0"/>
              </a:spcBef>
              <a:buNone/>
            </a:pPr>
            <a:r>
              <a:t/>
            </a:r>
            <a:endParaRPr b="1" sz="4800">
              <a:latin typeface="Corsiva"/>
              <a:ea typeface="Corsiva"/>
              <a:cs typeface="Corsiva"/>
              <a:sym typeface="Corsiv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99" name="Shape 99"/>
        <p:cNvGrpSpPr/>
        <p:nvPr/>
      </p:nvGrpSpPr>
      <p:grpSpPr>
        <a:xfrm>
          <a:off x="0" y="0"/>
          <a:ext cx="0" cy="0"/>
          <a:chOff x="0" y="0"/>
          <a:chExt cx="0" cy="0"/>
        </a:xfrm>
      </p:grpSpPr>
      <p:sp>
        <p:nvSpPr>
          <p:cNvPr id="100" name="Shape 100"/>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descr="Get a FREE Home Value Report for Your Denton County Home: http://fergusonrealtygroup.com/Sellers/Get-a-Free-Home-Evaluation  Search All Denton County Homes on the MLS: http://fergusonrealtygroup.com/Buyers/Search-Homes-Right-Now  Melanie Ferguson Ferguson Realty Group 102 Clearman Krum, Texas 76249 940-784-3374 melanie@fergusonrealtygroup.com" id="101" name="Shape 101" title="Denton County Real Estate Agent: Expired Listing Appointment">
            <a:hlinkClick r:id="rId4"/>
          </p:cNvPr>
          <p:cNvSpPr/>
          <p:nvPr/>
        </p:nvSpPr>
        <p:spPr>
          <a:xfrm>
            <a:off x="2016650" y="873325"/>
            <a:ext cx="4852675" cy="3639500"/>
          </a:xfrm>
          <a:prstGeom prst="rect">
            <a:avLst/>
          </a:prstGeom>
          <a:blipFill>
            <a:blip r:embed="rId5">
              <a:alphaModFix/>
            </a:blip>
            <a:stretch>
              <a:fillRect/>
            </a:stretch>
          </a:blipFill>
          <a:ln>
            <a:noFill/>
          </a:ln>
        </p:spPr>
      </p:sp>
      <p:sp>
        <p:nvSpPr>
          <p:cNvPr id="102" name="Shape 102"/>
          <p:cNvSpPr txBox="1"/>
          <p:nvPr/>
        </p:nvSpPr>
        <p:spPr>
          <a:xfrm>
            <a:off x="2503825" y="298500"/>
            <a:ext cx="4101300" cy="574800"/>
          </a:xfrm>
          <a:prstGeom prst="rect">
            <a:avLst/>
          </a:prstGeom>
          <a:noFill/>
          <a:ln>
            <a:noFill/>
          </a:ln>
        </p:spPr>
        <p:txBody>
          <a:bodyPr anchorCtr="0" anchor="t" bIns="91425" lIns="91425" rIns="91425" tIns="91425">
            <a:noAutofit/>
          </a:bodyPr>
          <a:lstStyle/>
          <a:p>
            <a:pPr lvl="0" algn="ctr">
              <a:spcBef>
                <a:spcPts val="0"/>
              </a:spcBef>
              <a:buNone/>
            </a:pPr>
            <a:r>
              <a:rPr b="1" lang="en" sz="2400">
                <a:latin typeface="Corsiva"/>
                <a:ea typeface="Corsiva"/>
                <a:cs typeface="Corsiva"/>
                <a:sym typeface="Corsiva"/>
              </a:rPr>
              <a:t>Expired Meeting Excitement!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106" name="Shape 106"/>
        <p:cNvGrpSpPr/>
        <p:nvPr/>
      </p:nvGrpSpPr>
      <p:grpSpPr>
        <a:xfrm>
          <a:off x="0" y="0"/>
          <a:ext cx="0" cy="0"/>
          <a:chOff x="0" y="0"/>
          <a:chExt cx="0" cy="0"/>
        </a:xfrm>
      </p:grpSpPr>
      <p:sp>
        <p:nvSpPr>
          <p:cNvPr id="107" name="Shape 107"/>
          <p:cNvSpPr txBox="1"/>
          <p:nvPr/>
        </p:nvSpPr>
        <p:spPr>
          <a:xfrm>
            <a:off x="6274075" y="4570925"/>
            <a:ext cx="2272200" cy="418200"/>
          </a:xfrm>
          <a:prstGeom prst="rect">
            <a:avLst/>
          </a:prstGeom>
          <a:noFill/>
          <a:ln>
            <a:noFill/>
          </a:ln>
        </p:spPr>
        <p:txBody>
          <a:bodyPr anchorCtr="0" anchor="t" bIns="91425" lIns="91425" rIns="91425" tIns="91425">
            <a:noAutofit/>
          </a:bodyPr>
          <a:lstStyle/>
          <a:p>
            <a:pPr lvl="0" rtl="0">
              <a:spcBef>
                <a:spcPts val="0"/>
              </a:spcBef>
              <a:buNone/>
            </a:pPr>
            <a:r>
              <a:rPr lang="en">
                <a:latin typeface="Corsiva"/>
                <a:ea typeface="Corsiva"/>
                <a:cs typeface="Corsiva"/>
                <a:sym typeface="Corsiva"/>
              </a:rPr>
              <a:t>Mustard Seed Methods, LLC.</a:t>
            </a:r>
          </a:p>
        </p:txBody>
      </p:sp>
      <p:sp>
        <p:nvSpPr>
          <p:cNvPr id="108" name="Shape 108"/>
          <p:cNvSpPr txBox="1"/>
          <p:nvPr/>
        </p:nvSpPr>
        <p:spPr>
          <a:xfrm>
            <a:off x="0" y="114125"/>
            <a:ext cx="9144000" cy="5143500"/>
          </a:xfrm>
          <a:prstGeom prst="rect">
            <a:avLst/>
          </a:prstGeom>
          <a:noFill/>
          <a:ln>
            <a:noFill/>
          </a:ln>
        </p:spPr>
        <p:txBody>
          <a:bodyPr anchorCtr="0" anchor="t" bIns="91425" lIns="91425" rIns="91425" tIns="91425">
            <a:noAutofit/>
          </a:bodyPr>
          <a:lstStyle/>
          <a:p>
            <a:pPr lvl="0" rtl="0" algn="ctr">
              <a:spcBef>
                <a:spcPts val="0"/>
              </a:spcBef>
              <a:buNone/>
            </a:pPr>
            <a:r>
              <a:rPr b="1" lang="en" sz="6000">
                <a:latin typeface="Corsiva"/>
                <a:ea typeface="Corsiva"/>
                <a:cs typeface="Corsiva"/>
                <a:sym typeface="Corsiva"/>
              </a:rPr>
              <a:t>Leverage Yourself!</a:t>
            </a:r>
          </a:p>
          <a:p>
            <a:pPr lvl="0" rtl="0" algn="ctr">
              <a:spcBef>
                <a:spcPts val="0"/>
              </a:spcBef>
              <a:buNone/>
            </a:pPr>
            <a:r>
              <a:rPr b="1" lang="en" sz="3000">
                <a:latin typeface="Happy Monkey"/>
                <a:ea typeface="Happy Monkey"/>
                <a:cs typeface="Happy Monkey"/>
                <a:sym typeface="Happy Monkey"/>
              </a:rPr>
              <a:t>How Do I Find Expireds?</a:t>
            </a:r>
          </a:p>
          <a:p>
            <a:pPr lvl="0" rtl="0" algn="ctr">
              <a:spcBef>
                <a:spcPts val="0"/>
              </a:spcBef>
              <a:buNone/>
            </a:pPr>
            <a:r>
              <a:rPr b="1" lang="en" sz="2400">
                <a:latin typeface="Happy Monkey"/>
                <a:ea typeface="Happy Monkey"/>
                <a:cs typeface="Happy Monkey"/>
                <a:sym typeface="Happy Monkey"/>
              </a:rPr>
              <a:t>What about the DNC?</a:t>
            </a:r>
          </a:p>
          <a:p>
            <a:pPr lvl="0" rtl="0" algn="ctr">
              <a:spcBef>
                <a:spcPts val="0"/>
              </a:spcBef>
              <a:buNone/>
            </a:pPr>
            <a:r>
              <a:t/>
            </a:r>
            <a:endParaRPr b="1" sz="2400">
              <a:latin typeface="Happy Monkey"/>
              <a:ea typeface="Happy Monkey"/>
              <a:cs typeface="Happy Monkey"/>
              <a:sym typeface="Happy Monkey"/>
            </a:endParaRPr>
          </a:p>
          <a:p>
            <a:pPr lvl="0" rtl="0" algn="ctr">
              <a:spcBef>
                <a:spcPts val="0"/>
              </a:spcBef>
              <a:buNone/>
            </a:pPr>
            <a:r>
              <a:t/>
            </a:r>
            <a:endParaRPr b="1" sz="2400">
              <a:latin typeface="Happy Monkey"/>
              <a:ea typeface="Happy Monkey"/>
              <a:cs typeface="Happy Monkey"/>
              <a:sym typeface="Happy Monkey"/>
            </a:endParaRPr>
          </a:p>
          <a:p>
            <a:pPr lvl="0" rtl="0" algn="ctr">
              <a:spcBef>
                <a:spcPts val="0"/>
              </a:spcBef>
              <a:buNone/>
            </a:pPr>
            <a:r>
              <a:t/>
            </a:r>
            <a:endParaRPr b="1" sz="2400">
              <a:latin typeface="Happy Monkey"/>
              <a:ea typeface="Happy Monkey"/>
              <a:cs typeface="Happy Monkey"/>
              <a:sym typeface="Happy Monkey"/>
            </a:endParaRPr>
          </a:p>
          <a:p>
            <a:pPr lvl="0" rtl="0" algn="ctr">
              <a:spcBef>
                <a:spcPts val="0"/>
              </a:spcBef>
              <a:buNone/>
            </a:pPr>
            <a:r>
              <a:t/>
            </a:r>
            <a:endParaRPr b="1" sz="2400">
              <a:latin typeface="Happy Monkey"/>
              <a:ea typeface="Happy Monkey"/>
              <a:cs typeface="Happy Monkey"/>
              <a:sym typeface="Happy Monkey"/>
            </a:endParaRPr>
          </a:p>
          <a:p>
            <a:pPr lvl="0" rtl="0" algn="ctr">
              <a:spcBef>
                <a:spcPts val="0"/>
              </a:spcBef>
              <a:buNone/>
            </a:pPr>
            <a:r>
              <a:t/>
            </a:r>
            <a:endParaRPr b="1" sz="2400">
              <a:latin typeface="Happy Monkey"/>
              <a:ea typeface="Happy Monkey"/>
              <a:cs typeface="Happy Monkey"/>
              <a:sym typeface="Happy Monkey"/>
            </a:endParaRPr>
          </a:p>
          <a:p>
            <a:pPr lvl="0" rtl="0" algn="ctr">
              <a:spcBef>
                <a:spcPts val="0"/>
              </a:spcBef>
              <a:buNone/>
            </a:pPr>
            <a:r>
              <a:t/>
            </a:r>
            <a:endParaRPr b="1" sz="1200">
              <a:latin typeface="Happy Monkey"/>
              <a:ea typeface="Happy Monkey"/>
              <a:cs typeface="Happy Monkey"/>
              <a:sym typeface="Happy Monkey"/>
            </a:endParaRPr>
          </a:p>
          <a:p>
            <a:pPr lvl="0" rtl="0" algn="ctr">
              <a:spcBef>
                <a:spcPts val="0"/>
              </a:spcBef>
              <a:buNone/>
            </a:pPr>
            <a:r>
              <a:rPr b="1" lang="en" sz="3600">
                <a:latin typeface="Happy Monkey"/>
                <a:ea typeface="Happy Monkey"/>
                <a:cs typeface="Happy Monkey"/>
                <a:sym typeface="Happy Monkey"/>
              </a:rPr>
              <a:t>vulcan7.com/mustardseedmethods</a:t>
            </a:r>
          </a:p>
          <a:p>
            <a:pPr lvl="0" rtl="0" algn="ctr">
              <a:spcBef>
                <a:spcPts val="0"/>
              </a:spcBef>
              <a:buNone/>
            </a:pPr>
            <a:r>
              <a:t/>
            </a:r>
            <a:endParaRPr b="1" sz="2400">
              <a:latin typeface="Happy Monkey"/>
              <a:ea typeface="Happy Monkey"/>
              <a:cs typeface="Happy Monkey"/>
              <a:sym typeface="Happy Monkey"/>
            </a:endParaRPr>
          </a:p>
        </p:txBody>
      </p:sp>
      <p:pic>
        <p:nvPicPr>
          <p:cNvPr descr="vulcan-7-logo.png" id="109" name="Shape 109"/>
          <p:cNvPicPr preferRelativeResize="0"/>
          <p:nvPr/>
        </p:nvPicPr>
        <p:blipFill>
          <a:blip r:embed="rId4">
            <a:alphaModFix/>
          </a:blip>
          <a:stretch>
            <a:fillRect/>
          </a:stretch>
        </p:blipFill>
        <p:spPr>
          <a:xfrm>
            <a:off x="3541200" y="2056600"/>
            <a:ext cx="1807750" cy="1807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