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FF3EC-6B0C-344D-812F-D0AAD62A0AE4}"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DC401-C70C-0742-B1F9-025FECD175CE}" type="slidenum">
              <a:rPr lang="en-US" smtClean="0"/>
              <a:t>‹#›</a:t>
            </a:fld>
            <a:endParaRPr lang="en-US"/>
          </a:p>
        </p:txBody>
      </p:sp>
    </p:spTree>
    <p:extLst>
      <p:ext uri="{BB962C8B-B14F-4D97-AF65-F5344CB8AC3E}">
        <p14:creationId xmlns:p14="http://schemas.microsoft.com/office/powerpoint/2010/main" val="396242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223D-778A-C146-9057-90C1BE69A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200C1E-3BBB-4B46-AE57-4E8437E89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63648-3C6F-2240-A970-B8694E847351}"/>
              </a:ext>
            </a:extLst>
          </p:cNvPr>
          <p:cNvSpPr>
            <a:spLocks noGrp="1"/>
          </p:cNvSpPr>
          <p:nvPr>
            <p:ph type="dt" sz="half" idx="10"/>
          </p:nvPr>
        </p:nvSpPr>
        <p:spPr/>
        <p:txBody>
          <a:bodyPr/>
          <a:lstStyle/>
          <a:p>
            <a:fld id="{1453999B-ACEB-C54E-9896-B1DED401EB76}" type="datetime1">
              <a:rPr lang="en-US" smtClean="0"/>
              <a:t>12/20/23</a:t>
            </a:fld>
            <a:endParaRPr lang="en-US"/>
          </a:p>
        </p:txBody>
      </p:sp>
      <p:sp>
        <p:nvSpPr>
          <p:cNvPr id="5" name="Footer Placeholder 4">
            <a:extLst>
              <a:ext uri="{FF2B5EF4-FFF2-40B4-BE49-F238E27FC236}">
                <a16:creationId xmlns:a16="http://schemas.microsoft.com/office/drawing/2014/main" id="{9B3D09A0-33C6-9348-821B-BEF6B4C69D34}"/>
              </a:ext>
            </a:extLst>
          </p:cNvPr>
          <p:cNvSpPr>
            <a:spLocks noGrp="1"/>
          </p:cNvSpPr>
          <p:nvPr>
            <p:ph type="ftr" sz="quarter" idx="11"/>
          </p:nvPr>
        </p:nvSpPr>
        <p:spPr/>
        <p:txBody>
          <a:bodyPr/>
          <a:lstStyle/>
          <a:p>
            <a:r>
              <a:rPr lang="en-US"/>
              <a:t>©The Marketing Animals 2023</a:t>
            </a:r>
          </a:p>
        </p:txBody>
      </p:sp>
      <p:sp>
        <p:nvSpPr>
          <p:cNvPr id="6" name="Slide Number Placeholder 5">
            <a:extLst>
              <a:ext uri="{FF2B5EF4-FFF2-40B4-BE49-F238E27FC236}">
                <a16:creationId xmlns:a16="http://schemas.microsoft.com/office/drawing/2014/main" id="{6196EE27-A973-194D-B3A9-5CEAEA8DC0DD}"/>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329251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0408-B7A3-204E-950B-C80539960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3A1BD-2142-1C4D-80C6-5FA9702B0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EE7C8-93B7-424A-9144-B68FCFA3C092}"/>
              </a:ext>
            </a:extLst>
          </p:cNvPr>
          <p:cNvSpPr>
            <a:spLocks noGrp="1"/>
          </p:cNvSpPr>
          <p:nvPr>
            <p:ph type="dt" sz="half" idx="10"/>
          </p:nvPr>
        </p:nvSpPr>
        <p:spPr/>
        <p:txBody>
          <a:bodyPr/>
          <a:lstStyle/>
          <a:p>
            <a:fld id="{33372C86-8B47-D74F-BD2D-A991636B73D1}" type="datetime1">
              <a:rPr lang="en-US" smtClean="0"/>
              <a:t>12/20/23</a:t>
            </a:fld>
            <a:endParaRPr lang="en-US"/>
          </a:p>
        </p:txBody>
      </p:sp>
      <p:sp>
        <p:nvSpPr>
          <p:cNvPr id="5" name="Footer Placeholder 4">
            <a:extLst>
              <a:ext uri="{FF2B5EF4-FFF2-40B4-BE49-F238E27FC236}">
                <a16:creationId xmlns:a16="http://schemas.microsoft.com/office/drawing/2014/main" id="{FA3D35E1-65A7-2E41-8546-184BC43117D2}"/>
              </a:ext>
            </a:extLst>
          </p:cNvPr>
          <p:cNvSpPr>
            <a:spLocks noGrp="1"/>
          </p:cNvSpPr>
          <p:nvPr>
            <p:ph type="ftr" sz="quarter" idx="11"/>
          </p:nvPr>
        </p:nvSpPr>
        <p:spPr/>
        <p:txBody>
          <a:bodyPr/>
          <a:lstStyle/>
          <a:p>
            <a:r>
              <a:rPr lang="en-US"/>
              <a:t>©The Marketing Animals 2023</a:t>
            </a:r>
          </a:p>
        </p:txBody>
      </p:sp>
      <p:sp>
        <p:nvSpPr>
          <p:cNvPr id="6" name="Slide Number Placeholder 5">
            <a:extLst>
              <a:ext uri="{FF2B5EF4-FFF2-40B4-BE49-F238E27FC236}">
                <a16:creationId xmlns:a16="http://schemas.microsoft.com/office/drawing/2014/main" id="{99E060C1-ECCD-864A-BC55-5FC1FC498D2B}"/>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112907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6D16B-539A-1F4C-A165-72C6B3C59D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753DB-DF06-AF45-A681-FDAA57660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51D3C-D03C-D844-B3D4-EE2FF9D6DAA0}"/>
              </a:ext>
            </a:extLst>
          </p:cNvPr>
          <p:cNvSpPr>
            <a:spLocks noGrp="1"/>
          </p:cNvSpPr>
          <p:nvPr>
            <p:ph type="dt" sz="half" idx="10"/>
          </p:nvPr>
        </p:nvSpPr>
        <p:spPr/>
        <p:txBody>
          <a:bodyPr/>
          <a:lstStyle/>
          <a:p>
            <a:fld id="{5ABE0B65-F47C-F242-A251-62C6D98CEE63}" type="datetime1">
              <a:rPr lang="en-US" smtClean="0"/>
              <a:t>12/20/23</a:t>
            </a:fld>
            <a:endParaRPr lang="en-US"/>
          </a:p>
        </p:txBody>
      </p:sp>
      <p:sp>
        <p:nvSpPr>
          <p:cNvPr id="5" name="Footer Placeholder 4">
            <a:extLst>
              <a:ext uri="{FF2B5EF4-FFF2-40B4-BE49-F238E27FC236}">
                <a16:creationId xmlns:a16="http://schemas.microsoft.com/office/drawing/2014/main" id="{8EC7A4EE-48F6-F348-9E9E-12F0534DF320}"/>
              </a:ext>
            </a:extLst>
          </p:cNvPr>
          <p:cNvSpPr>
            <a:spLocks noGrp="1"/>
          </p:cNvSpPr>
          <p:nvPr>
            <p:ph type="ftr" sz="quarter" idx="11"/>
          </p:nvPr>
        </p:nvSpPr>
        <p:spPr/>
        <p:txBody>
          <a:bodyPr/>
          <a:lstStyle/>
          <a:p>
            <a:r>
              <a:rPr lang="en-US"/>
              <a:t>©The Marketing Animals 2023</a:t>
            </a:r>
          </a:p>
        </p:txBody>
      </p:sp>
      <p:sp>
        <p:nvSpPr>
          <p:cNvPr id="6" name="Slide Number Placeholder 5">
            <a:extLst>
              <a:ext uri="{FF2B5EF4-FFF2-40B4-BE49-F238E27FC236}">
                <a16:creationId xmlns:a16="http://schemas.microsoft.com/office/drawing/2014/main" id="{33EFDFBA-D8A0-C644-ACDA-5CD1ADF69DAF}"/>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50012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E973-3227-0345-96CA-3C5C8C53E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4FCD3-6998-CA4A-AC67-67301A69DB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4AB09-B543-6448-B2CF-94DF9490EF10}"/>
              </a:ext>
            </a:extLst>
          </p:cNvPr>
          <p:cNvSpPr>
            <a:spLocks noGrp="1"/>
          </p:cNvSpPr>
          <p:nvPr>
            <p:ph type="dt" sz="half" idx="10"/>
          </p:nvPr>
        </p:nvSpPr>
        <p:spPr/>
        <p:txBody>
          <a:bodyPr/>
          <a:lstStyle/>
          <a:p>
            <a:fld id="{06C4231C-6423-094E-A581-261C8E37FC26}" type="datetime1">
              <a:rPr lang="en-US" smtClean="0"/>
              <a:t>12/20/23</a:t>
            </a:fld>
            <a:endParaRPr lang="en-US"/>
          </a:p>
        </p:txBody>
      </p:sp>
      <p:sp>
        <p:nvSpPr>
          <p:cNvPr id="5" name="Footer Placeholder 4">
            <a:extLst>
              <a:ext uri="{FF2B5EF4-FFF2-40B4-BE49-F238E27FC236}">
                <a16:creationId xmlns:a16="http://schemas.microsoft.com/office/drawing/2014/main" id="{F0863D0E-C59B-F247-8E40-6CB702FD39F1}"/>
              </a:ext>
            </a:extLst>
          </p:cNvPr>
          <p:cNvSpPr>
            <a:spLocks noGrp="1"/>
          </p:cNvSpPr>
          <p:nvPr>
            <p:ph type="ftr" sz="quarter" idx="11"/>
          </p:nvPr>
        </p:nvSpPr>
        <p:spPr/>
        <p:txBody>
          <a:bodyPr/>
          <a:lstStyle/>
          <a:p>
            <a:r>
              <a:rPr lang="en-US"/>
              <a:t>©The Marketing Animals 2023</a:t>
            </a:r>
          </a:p>
        </p:txBody>
      </p:sp>
      <p:sp>
        <p:nvSpPr>
          <p:cNvPr id="6" name="Slide Number Placeholder 5">
            <a:extLst>
              <a:ext uri="{FF2B5EF4-FFF2-40B4-BE49-F238E27FC236}">
                <a16:creationId xmlns:a16="http://schemas.microsoft.com/office/drawing/2014/main" id="{83C0E5C6-F038-8E4E-8EAA-D2F1E3665E8C}"/>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118476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68A0-BB38-2E49-A19A-A3BE32A17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95E5A-4968-674B-80FA-9A83A2D6B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F9049-C9F1-1948-ACAB-666D02FD5BF6}"/>
              </a:ext>
            </a:extLst>
          </p:cNvPr>
          <p:cNvSpPr>
            <a:spLocks noGrp="1"/>
          </p:cNvSpPr>
          <p:nvPr>
            <p:ph type="dt" sz="half" idx="10"/>
          </p:nvPr>
        </p:nvSpPr>
        <p:spPr/>
        <p:txBody>
          <a:bodyPr/>
          <a:lstStyle/>
          <a:p>
            <a:fld id="{907EE558-0B85-5C47-BBF7-BEDE20792E1D}" type="datetime1">
              <a:rPr lang="en-US" smtClean="0"/>
              <a:t>12/20/23</a:t>
            </a:fld>
            <a:endParaRPr lang="en-US"/>
          </a:p>
        </p:txBody>
      </p:sp>
      <p:sp>
        <p:nvSpPr>
          <p:cNvPr id="5" name="Footer Placeholder 4">
            <a:extLst>
              <a:ext uri="{FF2B5EF4-FFF2-40B4-BE49-F238E27FC236}">
                <a16:creationId xmlns:a16="http://schemas.microsoft.com/office/drawing/2014/main" id="{E8B89E59-4AF4-0049-BC79-0D9E7C164DA7}"/>
              </a:ext>
            </a:extLst>
          </p:cNvPr>
          <p:cNvSpPr>
            <a:spLocks noGrp="1"/>
          </p:cNvSpPr>
          <p:nvPr>
            <p:ph type="ftr" sz="quarter" idx="11"/>
          </p:nvPr>
        </p:nvSpPr>
        <p:spPr/>
        <p:txBody>
          <a:bodyPr/>
          <a:lstStyle/>
          <a:p>
            <a:r>
              <a:rPr lang="en-US"/>
              <a:t>©The Marketing Animals 2023</a:t>
            </a:r>
          </a:p>
        </p:txBody>
      </p:sp>
      <p:sp>
        <p:nvSpPr>
          <p:cNvPr id="6" name="Slide Number Placeholder 5">
            <a:extLst>
              <a:ext uri="{FF2B5EF4-FFF2-40B4-BE49-F238E27FC236}">
                <a16:creationId xmlns:a16="http://schemas.microsoft.com/office/drawing/2014/main" id="{F4BF799C-0F0C-8E45-8E49-9FC533192D33}"/>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27953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979-A1A1-FE47-8291-CB47F6228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19DD7-8EAA-A94E-8EBF-977C97F6AD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FBBD11-1AE4-E440-AF2C-24E8727E3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09C265-5AF9-8447-BEAE-7C62049D03D2}"/>
              </a:ext>
            </a:extLst>
          </p:cNvPr>
          <p:cNvSpPr>
            <a:spLocks noGrp="1"/>
          </p:cNvSpPr>
          <p:nvPr>
            <p:ph type="dt" sz="half" idx="10"/>
          </p:nvPr>
        </p:nvSpPr>
        <p:spPr/>
        <p:txBody>
          <a:bodyPr/>
          <a:lstStyle/>
          <a:p>
            <a:fld id="{A5E59D10-6E2D-9741-8D2E-25D6380D3E74}" type="datetime1">
              <a:rPr lang="en-US" smtClean="0"/>
              <a:t>12/20/23</a:t>
            </a:fld>
            <a:endParaRPr lang="en-US"/>
          </a:p>
        </p:txBody>
      </p:sp>
      <p:sp>
        <p:nvSpPr>
          <p:cNvPr id="6" name="Footer Placeholder 5">
            <a:extLst>
              <a:ext uri="{FF2B5EF4-FFF2-40B4-BE49-F238E27FC236}">
                <a16:creationId xmlns:a16="http://schemas.microsoft.com/office/drawing/2014/main" id="{043A2008-3FBF-7A43-B5DB-A2ED88B58DBE}"/>
              </a:ext>
            </a:extLst>
          </p:cNvPr>
          <p:cNvSpPr>
            <a:spLocks noGrp="1"/>
          </p:cNvSpPr>
          <p:nvPr>
            <p:ph type="ftr" sz="quarter" idx="11"/>
          </p:nvPr>
        </p:nvSpPr>
        <p:spPr/>
        <p:txBody>
          <a:bodyPr/>
          <a:lstStyle/>
          <a:p>
            <a:r>
              <a:rPr lang="en-US"/>
              <a:t>©The Marketing Animals 2023</a:t>
            </a:r>
          </a:p>
        </p:txBody>
      </p:sp>
      <p:sp>
        <p:nvSpPr>
          <p:cNvPr id="7" name="Slide Number Placeholder 6">
            <a:extLst>
              <a:ext uri="{FF2B5EF4-FFF2-40B4-BE49-F238E27FC236}">
                <a16:creationId xmlns:a16="http://schemas.microsoft.com/office/drawing/2014/main" id="{FEEF2827-C22C-114B-BDBE-B25C9A1B2DA5}"/>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49749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F5E-58DF-0944-946C-D5AA465765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49831-B573-3B41-9AC9-196B5CEBB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E8EEC6-9311-6242-BE8F-95CE8E4ED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7C9F4B-7B6B-1F45-A5DB-FE5EFD15B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9E68A-EAEF-D040-8329-10DE27232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35233-F87B-E24C-971A-1863582F0F89}"/>
              </a:ext>
            </a:extLst>
          </p:cNvPr>
          <p:cNvSpPr>
            <a:spLocks noGrp="1"/>
          </p:cNvSpPr>
          <p:nvPr>
            <p:ph type="dt" sz="half" idx="10"/>
          </p:nvPr>
        </p:nvSpPr>
        <p:spPr/>
        <p:txBody>
          <a:bodyPr/>
          <a:lstStyle/>
          <a:p>
            <a:fld id="{686FA020-36A1-B841-B0DD-A844D1E19AAB}" type="datetime1">
              <a:rPr lang="en-US" smtClean="0"/>
              <a:t>12/20/23</a:t>
            </a:fld>
            <a:endParaRPr lang="en-US"/>
          </a:p>
        </p:txBody>
      </p:sp>
      <p:sp>
        <p:nvSpPr>
          <p:cNvPr id="8" name="Footer Placeholder 7">
            <a:extLst>
              <a:ext uri="{FF2B5EF4-FFF2-40B4-BE49-F238E27FC236}">
                <a16:creationId xmlns:a16="http://schemas.microsoft.com/office/drawing/2014/main" id="{812D8B4B-760C-F641-8410-8F7CED39F15E}"/>
              </a:ext>
            </a:extLst>
          </p:cNvPr>
          <p:cNvSpPr>
            <a:spLocks noGrp="1"/>
          </p:cNvSpPr>
          <p:nvPr>
            <p:ph type="ftr" sz="quarter" idx="11"/>
          </p:nvPr>
        </p:nvSpPr>
        <p:spPr/>
        <p:txBody>
          <a:bodyPr/>
          <a:lstStyle/>
          <a:p>
            <a:r>
              <a:rPr lang="en-US"/>
              <a:t>©The Marketing Animals 2023</a:t>
            </a:r>
          </a:p>
        </p:txBody>
      </p:sp>
      <p:sp>
        <p:nvSpPr>
          <p:cNvPr id="9" name="Slide Number Placeholder 8">
            <a:extLst>
              <a:ext uri="{FF2B5EF4-FFF2-40B4-BE49-F238E27FC236}">
                <a16:creationId xmlns:a16="http://schemas.microsoft.com/office/drawing/2014/main" id="{18D09FE9-B77E-AE42-8E59-5C573B74C46B}"/>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410493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D928-1C9B-B343-A3C8-D0FF10AE9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98A96-0773-1C46-8163-027272BB1C54}"/>
              </a:ext>
            </a:extLst>
          </p:cNvPr>
          <p:cNvSpPr>
            <a:spLocks noGrp="1"/>
          </p:cNvSpPr>
          <p:nvPr>
            <p:ph type="dt" sz="half" idx="10"/>
          </p:nvPr>
        </p:nvSpPr>
        <p:spPr/>
        <p:txBody>
          <a:bodyPr/>
          <a:lstStyle/>
          <a:p>
            <a:fld id="{2980E99D-FC18-D34C-9F8C-E910AB2DAFAA}" type="datetime1">
              <a:rPr lang="en-US" smtClean="0"/>
              <a:t>12/20/23</a:t>
            </a:fld>
            <a:endParaRPr lang="en-US"/>
          </a:p>
        </p:txBody>
      </p:sp>
      <p:sp>
        <p:nvSpPr>
          <p:cNvPr id="4" name="Footer Placeholder 3">
            <a:extLst>
              <a:ext uri="{FF2B5EF4-FFF2-40B4-BE49-F238E27FC236}">
                <a16:creationId xmlns:a16="http://schemas.microsoft.com/office/drawing/2014/main" id="{656DB7DF-FD57-864B-A4E5-F562EEB41B68}"/>
              </a:ext>
            </a:extLst>
          </p:cNvPr>
          <p:cNvSpPr>
            <a:spLocks noGrp="1"/>
          </p:cNvSpPr>
          <p:nvPr>
            <p:ph type="ftr" sz="quarter" idx="11"/>
          </p:nvPr>
        </p:nvSpPr>
        <p:spPr/>
        <p:txBody>
          <a:bodyPr/>
          <a:lstStyle/>
          <a:p>
            <a:r>
              <a:rPr lang="en-US"/>
              <a:t>©The Marketing Animals 2023</a:t>
            </a:r>
          </a:p>
        </p:txBody>
      </p:sp>
      <p:sp>
        <p:nvSpPr>
          <p:cNvPr id="5" name="Slide Number Placeholder 4">
            <a:extLst>
              <a:ext uri="{FF2B5EF4-FFF2-40B4-BE49-F238E27FC236}">
                <a16:creationId xmlns:a16="http://schemas.microsoft.com/office/drawing/2014/main" id="{63987C4B-BFAF-9048-876C-DF17C89339BE}"/>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255373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6DDFD-F30C-254A-9484-26AF151F67BB}"/>
              </a:ext>
            </a:extLst>
          </p:cNvPr>
          <p:cNvSpPr>
            <a:spLocks noGrp="1"/>
          </p:cNvSpPr>
          <p:nvPr>
            <p:ph type="dt" sz="half" idx="10"/>
          </p:nvPr>
        </p:nvSpPr>
        <p:spPr/>
        <p:txBody>
          <a:bodyPr/>
          <a:lstStyle/>
          <a:p>
            <a:fld id="{0638879E-E24D-5B44-A6FE-CA44225B7F69}" type="datetime1">
              <a:rPr lang="en-US" smtClean="0"/>
              <a:t>12/20/23</a:t>
            </a:fld>
            <a:endParaRPr lang="en-US"/>
          </a:p>
        </p:txBody>
      </p:sp>
      <p:sp>
        <p:nvSpPr>
          <p:cNvPr id="3" name="Footer Placeholder 2">
            <a:extLst>
              <a:ext uri="{FF2B5EF4-FFF2-40B4-BE49-F238E27FC236}">
                <a16:creationId xmlns:a16="http://schemas.microsoft.com/office/drawing/2014/main" id="{C0ABE47B-0882-2043-B56D-4EEB03E0950B}"/>
              </a:ext>
            </a:extLst>
          </p:cNvPr>
          <p:cNvSpPr>
            <a:spLocks noGrp="1"/>
          </p:cNvSpPr>
          <p:nvPr>
            <p:ph type="ftr" sz="quarter" idx="11"/>
          </p:nvPr>
        </p:nvSpPr>
        <p:spPr/>
        <p:txBody>
          <a:bodyPr/>
          <a:lstStyle/>
          <a:p>
            <a:r>
              <a:rPr lang="en-US"/>
              <a:t>©The Marketing Animals 2023</a:t>
            </a:r>
          </a:p>
        </p:txBody>
      </p:sp>
      <p:sp>
        <p:nvSpPr>
          <p:cNvPr id="4" name="Slide Number Placeholder 3">
            <a:extLst>
              <a:ext uri="{FF2B5EF4-FFF2-40B4-BE49-F238E27FC236}">
                <a16:creationId xmlns:a16="http://schemas.microsoft.com/office/drawing/2014/main" id="{5457B3C3-439A-DE44-A1EF-DE8BD6858BD7}"/>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415111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CE71-D9B3-624F-91F5-8D5DAC958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83DB8-BD95-CC4A-B009-8356888E2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49EAC-6139-A543-84AE-4E1B192EA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63CA7-7214-C947-B895-A41C958BF369}"/>
              </a:ext>
            </a:extLst>
          </p:cNvPr>
          <p:cNvSpPr>
            <a:spLocks noGrp="1"/>
          </p:cNvSpPr>
          <p:nvPr>
            <p:ph type="dt" sz="half" idx="10"/>
          </p:nvPr>
        </p:nvSpPr>
        <p:spPr/>
        <p:txBody>
          <a:bodyPr/>
          <a:lstStyle/>
          <a:p>
            <a:fld id="{154B2B2E-8BBB-0A4C-BD6E-642E8FBEC26B}" type="datetime1">
              <a:rPr lang="en-US" smtClean="0"/>
              <a:t>12/20/23</a:t>
            </a:fld>
            <a:endParaRPr lang="en-US"/>
          </a:p>
        </p:txBody>
      </p:sp>
      <p:sp>
        <p:nvSpPr>
          <p:cNvPr id="6" name="Footer Placeholder 5">
            <a:extLst>
              <a:ext uri="{FF2B5EF4-FFF2-40B4-BE49-F238E27FC236}">
                <a16:creationId xmlns:a16="http://schemas.microsoft.com/office/drawing/2014/main" id="{1F443119-A2A5-6C44-8888-9B5F7142536E}"/>
              </a:ext>
            </a:extLst>
          </p:cNvPr>
          <p:cNvSpPr>
            <a:spLocks noGrp="1"/>
          </p:cNvSpPr>
          <p:nvPr>
            <p:ph type="ftr" sz="quarter" idx="11"/>
          </p:nvPr>
        </p:nvSpPr>
        <p:spPr/>
        <p:txBody>
          <a:bodyPr/>
          <a:lstStyle/>
          <a:p>
            <a:r>
              <a:rPr lang="en-US"/>
              <a:t>©The Marketing Animals 2023</a:t>
            </a:r>
          </a:p>
        </p:txBody>
      </p:sp>
      <p:sp>
        <p:nvSpPr>
          <p:cNvPr id="7" name="Slide Number Placeholder 6">
            <a:extLst>
              <a:ext uri="{FF2B5EF4-FFF2-40B4-BE49-F238E27FC236}">
                <a16:creationId xmlns:a16="http://schemas.microsoft.com/office/drawing/2014/main" id="{F64F3923-0C7E-204D-8B11-51800D5CF64E}"/>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258673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9010-5C18-B641-B89F-CA1700A36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795D2E-79C4-F647-96B1-8E61A35A7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BC97-CF95-9E41-9E74-BBAD2FFDB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05001-341E-E746-804B-C01816160689}"/>
              </a:ext>
            </a:extLst>
          </p:cNvPr>
          <p:cNvSpPr>
            <a:spLocks noGrp="1"/>
          </p:cNvSpPr>
          <p:nvPr>
            <p:ph type="dt" sz="half" idx="10"/>
          </p:nvPr>
        </p:nvSpPr>
        <p:spPr/>
        <p:txBody>
          <a:bodyPr/>
          <a:lstStyle/>
          <a:p>
            <a:fld id="{CF900C81-184F-AC4E-ADF0-585552C6F891}" type="datetime1">
              <a:rPr lang="en-US" smtClean="0"/>
              <a:t>12/20/23</a:t>
            </a:fld>
            <a:endParaRPr lang="en-US"/>
          </a:p>
        </p:txBody>
      </p:sp>
      <p:sp>
        <p:nvSpPr>
          <p:cNvPr id="6" name="Footer Placeholder 5">
            <a:extLst>
              <a:ext uri="{FF2B5EF4-FFF2-40B4-BE49-F238E27FC236}">
                <a16:creationId xmlns:a16="http://schemas.microsoft.com/office/drawing/2014/main" id="{CE12A5FA-1DF9-AC45-AF33-4BFBD508B0C4}"/>
              </a:ext>
            </a:extLst>
          </p:cNvPr>
          <p:cNvSpPr>
            <a:spLocks noGrp="1"/>
          </p:cNvSpPr>
          <p:nvPr>
            <p:ph type="ftr" sz="quarter" idx="11"/>
          </p:nvPr>
        </p:nvSpPr>
        <p:spPr/>
        <p:txBody>
          <a:bodyPr/>
          <a:lstStyle/>
          <a:p>
            <a:r>
              <a:rPr lang="en-US"/>
              <a:t>©The Marketing Animals 2023</a:t>
            </a:r>
          </a:p>
        </p:txBody>
      </p:sp>
      <p:sp>
        <p:nvSpPr>
          <p:cNvPr id="7" name="Slide Number Placeholder 6">
            <a:extLst>
              <a:ext uri="{FF2B5EF4-FFF2-40B4-BE49-F238E27FC236}">
                <a16:creationId xmlns:a16="http://schemas.microsoft.com/office/drawing/2014/main" id="{65BE96A8-8E03-3943-9A96-756CEB041C79}"/>
              </a:ext>
            </a:extLst>
          </p:cNvPr>
          <p:cNvSpPr>
            <a:spLocks noGrp="1"/>
          </p:cNvSpPr>
          <p:nvPr>
            <p:ph type="sldNum" sz="quarter" idx="12"/>
          </p:nvPr>
        </p:nvSpPr>
        <p:spPr/>
        <p:txBody>
          <a:bodyPr/>
          <a:lstStyle/>
          <a:p>
            <a:fld id="{EFBDDBB1-9E7D-4148-B441-0B0D883AA12D}" type="slidenum">
              <a:rPr lang="en-US" smtClean="0"/>
              <a:t>‹#›</a:t>
            </a:fld>
            <a:endParaRPr lang="en-US"/>
          </a:p>
        </p:txBody>
      </p:sp>
    </p:spTree>
    <p:extLst>
      <p:ext uri="{BB962C8B-B14F-4D97-AF65-F5344CB8AC3E}">
        <p14:creationId xmlns:p14="http://schemas.microsoft.com/office/powerpoint/2010/main" val="20154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8A6B49-3A0D-0A49-AFD8-55FAF9307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558D2-1318-1C44-8BDC-D468E8C22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E5D3E-E053-5341-A2D1-F241C6BDD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ED1F8-1789-0B4D-B49A-1BBA2CF2F891}" type="datetime1">
              <a:rPr lang="en-US" smtClean="0"/>
              <a:t>12/20/23</a:t>
            </a:fld>
            <a:endParaRPr lang="en-US"/>
          </a:p>
        </p:txBody>
      </p:sp>
      <p:sp>
        <p:nvSpPr>
          <p:cNvPr id="5" name="Footer Placeholder 4">
            <a:extLst>
              <a:ext uri="{FF2B5EF4-FFF2-40B4-BE49-F238E27FC236}">
                <a16:creationId xmlns:a16="http://schemas.microsoft.com/office/drawing/2014/main" id="{61BFC03E-EE66-4A4E-A6E6-0CE028A95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Marketing Animals 2023</a:t>
            </a:r>
          </a:p>
        </p:txBody>
      </p:sp>
      <p:sp>
        <p:nvSpPr>
          <p:cNvPr id="6" name="Slide Number Placeholder 5">
            <a:extLst>
              <a:ext uri="{FF2B5EF4-FFF2-40B4-BE49-F238E27FC236}">
                <a16:creationId xmlns:a16="http://schemas.microsoft.com/office/drawing/2014/main" id="{E710F37A-7E58-4C41-8D63-6E4C773E4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DDBB1-9E7D-4148-B441-0B0D883AA12D}" type="slidenum">
              <a:rPr lang="en-US" smtClean="0"/>
              <a:t>‹#›</a:t>
            </a:fld>
            <a:endParaRPr lang="en-US"/>
          </a:p>
        </p:txBody>
      </p:sp>
    </p:spTree>
    <p:extLst>
      <p:ext uri="{BB962C8B-B14F-4D97-AF65-F5344CB8AC3E}">
        <p14:creationId xmlns:p14="http://schemas.microsoft.com/office/powerpoint/2010/main" val="354729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6B090-BB13-D44C-A834-E19E37C70977}"/>
              </a:ext>
            </a:extLst>
          </p:cNvPr>
          <p:cNvSpPr>
            <a:spLocks noGrp="1"/>
          </p:cNvSpPr>
          <p:nvPr>
            <p:ph type="ctrTitle"/>
          </p:nvPr>
        </p:nvSpPr>
        <p:spPr>
          <a:xfrm>
            <a:off x="890338" y="640080"/>
            <a:ext cx="3734014" cy="3566160"/>
          </a:xfrm>
        </p:spPr>
        <p:txBody>
          <a:bodyPr anchor="b">
            <a:normAutofit/>
          </a:bodyPr>
          <a:lstStyle/>
          <a:p>
            <a:pPr algn="l"/>
            <a:r>
              <a:rPr lang="en-US" sz="4600" dirty="0"/>
              <a:t>9 Strategies to Get More Listing’s in a Low Inventory Environment</a:t>
            </a:r>
          </a:p>
        </p:txBody>
      </p:sp>
      <p:sp>
        <p:nvSpPr>
          <p:cNvPr id="3" name="Subtitle 2">
            <a:extLst>
              <a:ext uri="{FF2B5EF4-FFF2-40B4-BE49-F238E27FC236}">
                <a16:creationId xmlns:a16="http://schemas.microsoft.com/office/drawing/2014/main" id="{41D746D0-8637-D643-BE59-A0F2E1FB3EC2}"/>
              </a:ext>
            </a:extLst>
          </p:cNvPr>
          <p:cNvSpPr>
            <a:spLocks noGrp="1"/>
          </p:cNvSpPr>
          <p:nvPr>
            <p:ph type="subTitle" idx="1"/>
          </p:nvPr>
        </p:nvSpPr>
        <p:spPr>
          <a:xfrm>
            <a:off x="890339" y="4636008"/>
            <a:ext cx="3734014" cy="1572768"/>
          </a:xfrm>
        </p:spPr>
        <p:txBody>
          <a:bodyPr>
            <a:normAutofit/>
          </a:bodyPr>
          <a:lstStyle/>
          <a:p>
            <a:pPr algn="l"/>
            <a:endParaRPr lang="en-US" dirty="0"/>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odel suburban house with for sale sign">
            <a:extLst>
              <a:ext uri="{FF2B5EF4-FFF2-40B4-BE49-F238E27FC236}">
                <a16:creationId xmlns:a16="http://schemas.microsoft.com/office/drawing/2014/main" id="{3FEC6354-316B-8CEF-55CD-0410BFD0A730}"/>
              </a:ext>
            </a:extLst>
          </p:cNvPr>
          <p:cNvPicPr>
            <a:picLocks noChangeAspect="1"/>
          </p:cNvPicPr>
          <p:nvPr/>
        </p:nvPicPr>
        <p:blipFill rotWithShape="1">
          <a:blip r:embed="rId2"/>
          <a:srcRect t="3345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CA4C00FF-E582-6248-4702-CBED0BCCA99D}"/>
              </a:ext>
            </a:extLst>
          </p:cNvPr>
          <p:cNvSpPr>
            <a:spLocks noGrp="1"/>
          </p:cNvSpPr>
          <p:nvPr>
            <p:ph type="ftr" sz="quarter" idx="11"/>
          </p:nvPr>
        </p:nvSpPr>
        <p:spPr/>
        <p:txBody>
          <a:bodyPr/>
          <a:lstStyle/>
          <a:p>
            <a:r>
              <a:rPr lang="en-US" dirty="0"/>
              <a:t>©The Marketing Animals 2023</a:t>
            </a:r>
          </a:p>
        </p:txBody>
      </p:sp>
    </p:spTree>
    <p:extLst>
      <p:ext uri="{BB962C8B-B14F-4D97-AF65-F5344CB8AC3E}">
        <p14:creationId xmlns:p14="http://schemas.microsoft.com/office/powerpoint/2010/main" val="35174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DB20-D3CF-4148-BA59-790A2F661366}"/>
              </a:ext>
            </a:extLst>
          </p:cNvPr>
          <p:cNvSpPr>
            <a:spLocks noGrp="1"/>
          </p:cNvSpPr>
          <p:nvPr>
            <p:ph type="title"/>
          </p:nvPr>
        </p:nvSpPr>
        <p:spPr>
          <a:xfrm>
            <a:off x="1006900" y="1188637"/>
            <a:ext cx="3141430" cy="4480726"/>
          </a:xfrm>
        </p:spPr>
        <p:txBody>
          <a:bodyPr>
            <a:normAutofit/>
          </a:bodyPr>
          <a:lstStyle/>
          <a:p>
            <a:pPr algn="r"/>
            <a:r>
              <a:rPr lang="en-US" sz="6600" dirty="0"/>
              <a:t> #9 Past Buyers	</a:t>
            </a:r>
          </a:p>
        </p:txBody>
      </p:sp>
      <p:sp>
        <p:nvSpPr>
          <p:cNvPr id="3" name="Content Placeholder 2">
            <a:extLst>
              <a:ext uri="{FF2B5EF4-FFF2-40B4-BE49-F238E27FC236}">
                <a16:creationId xmlns:a16="http://schemas.microsoft.com/office/drawing/2014/main" id="{6C9B01AF-F0F7-FA46-A9FC-7C9E674431D6}"/>
              </a:ext>
            </a:extLst>
          </p:cNvPr>
          <p:cNvSpPr>
            <a:spLocks noGrp="1"/>
          </p:cNvSpPr>
          <p:nvPr>
            <p:ph idx="1"/>
          </p:nvPr>
        </p:nvSpPr>
        <p:spPr>
          <a:xfrm>
            <a:off x="4500563" y="471488"/>
            <a:ext cx="7158037" cy="6015037"/>
          </a:xfrm>
        </p:spPr>
        <p:txBody>
          <a:bodyPr anchor="ctr">
            <a:normAutofit/>
          </a:bodyPr>
          <a:lstStyle/>
          <a:p>
            <a:r>
              <a:rPr lang="en-US" dirty="0"/>
              <a:t>Don’t overlook the people you have sold to in the past because they already know, like and trust you. It’s an easy check-in call to find out whether they still love the home. This gives us the opportunity to find out if they are considering selling now or in the future.  Call once a quarter or so.</a:t>
            </a:r>
          </a:p>
          <a:p>
            <a:r>
              <a:rPr lang="en-US" dirty="0"/>
              <a:t>Equally as important, stay in touch with people you have done listing presentations for or shown houses to!  The money is in the follow-up!</a:t>
            </a:r>
          </a:p>
          <a:p>
            <a:pPr marL="0" indent="0">
              <a:buNone/>
            </a:pPr>
            <a:endParaRPr lang="en-US" dirty="0"/>
          </a:p>
        </p:txBody>
      </p:sp>
      <p:sp>
        <p:nvSpPr>
          <p:cNvPr id="4" name="Footer Placeholder 3">
            <a:extLst>
              <a:ext uri="{FF2B5EF4-FFF2-40B4-BE49-F238E27FC236}">
                <a16:creationId xmlns:a16="http://schemas.microsoft.com/office/drawing/2014/main" id="{93162B7F-BDF5-6DF7-F49E-CE9805CD566B}"/>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51287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3CB3-A455-174A-8242-5CA4C03ACA71}"/>
              </a:ext>
            </a:extLst>
          </p:cNvPr>
          <p:cNvSpPr>
            <a:spLocks noGrp="1"/>
          </p:cNvSpPr>
          <p:nvPr>
            <p:ph type="title"/>
          </p:nvPr>
        </p:nvSpPr>
        <p:spPr>
          <a:xfrm>
            <a:off x="1171434" y="265747"/>
            <a:ext cx="9367203" cy="1188720"/>
          </a:xfrm>
        </p:spPr>
        <p:txBody>
          <a:bodyPr>
            <a:normAutofit/>
          </a:bodyPr>
          <a:lstStyle/>
          <a:p>
            <a:r>
              <a:rPr lang="en-US" dirty="0"/>
              <a:t>#1 Expired Listings</a:t>
            </a:r>
          </a:p>
        </p:txBody>
      </p:sp>
      <p:sp>
        <p:nvSpPr>
          <p:cNvPr id="3" name="Content Placeholder 2">
            <a:extLst>
              <a:ext uri="{FF2B5EF4-FFF2-40B4-BE49-F238E27FC236}">
                <a16:creationId xmlns:a16="http://schemas.microsoft.com/office/drawing/2014/main" id="{F6601BF8-3F00-424D-B8C3-55E4299A43EF}"/>
              </a:ext>
            </a:extLst>
          </p:cNvPr>
          <p:cNvSpPr>
            <a:spLocks noGrp="1"/>
          </p:cNvSpPr>
          <p:nvPr>
            <p:ph idx="1"/>
          </p:nvPr>
        </p:nvSpPr>
        <p:spPr>
          <a:xfrm>
            <a:off x="1171433" y="1261872"/>
            <a:ext cx="9367204" cy="5004816"/>
          </a:xfrm>
        </p:spPr>
        <p:txBody>
          <a:bodyPr anchor="t">
            <a:noAutofit/>
          </a:bodyPr>
          <a:lstStyle/>
          <a:p>
            <a:pPr marL="0" indent="0">
              <a:buNone/>
            </a:pPr>
            <a:r>
              <a:rPr lang="en-US" sz="2400" dirty="0"/>
              <a:t>The minute a homeowner’s house expires in MLS they are flooded with calls. Agents scramble for the opportunity to relist the recent expired listings.</a:t>
            </a:r>
          </a:p>
          <a:p>
            <a:pPr marL="0" indent="0">
              <a:buNone/>
            </a:pPr>
            <a:endParaRPr lang="en-US" sz="2400" dirty="0"/>
          </a:p>
          <a:p>
            <a:pPr marL="0" indent="0">
              <a:buNone/>
            </a:pPr>
            <a:r>
              <a:rPr lang="en-US" sz="2400" dirty="0"/>
              <a:t>After a few weeks, if the sellers do not relist their home, agents move on to the next batch of freshly expired listings. In the 3-12 months after the listing expires, the opportunity zone widens with less competition and a high probability of a willing seller collides. </a:t>
            </a:r>
          </a:p>
          <a:p>
            <a:pPr marL="0" indent="0">
              <a:buNone/>
            </a:pPr>
            <a:endParaRPr lang="en-US" sz="2400" dirty="0"/>
          </a:p>
          <a:p>
            <a:pPr marL="0" indent="0">
              <a:buNone/>
            </a:pPr>
            <a:r>
              <a:rPr lang="en-US" sz="2400" dirty="0"/>
              <a:t>No matter the reason it expired, they are generally still interested in selling. Now, we have a window to provide value to these owners by updating them about the market or sharing an updated evaluation and finding out their plans for the property </a:t>
            </a:r>
          </a:p>
          <a:p>
            <a:endParaRPr lang="en-US" sz="2400" dirty="0"/>
          </a:p>
        </p:txBody>
      </p:sp>
      <p:sp>
        <p:nvSpPr>
          <p:cNvPr id="4" name="Footer Placeholder 3">
            <a:extLst>
              <a:ext uri="{FF2B5EF4-FFF2-40B4-BE49-F238E27FC236}">
                <a16:creationId xmlns:a16="http://schemas.microsoft.com/office/drawing/2014/main" id="{CB5FC04B-2468-BC34-8E7B-A5A300662CB5}"/>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53636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D78F-BB24-5F48-8AB9-CFECE9675B48}"/>
              </a:ext>
            </a:extLst>
          </p:cNvPr>
          <p:cNvSpPr>
            <a:spLocks noGrp="1"/>
          </p:cNvSpPr>
          <p:nvPr>
            <p:ph type="title"/>
          </p:nvPr>
        </p:nvSpPr>
        <p:spPr>
          <a:xfrm>
            <a:off x="643467" y="321734"/>
            <a:ext cx="10905066" cy="1135737"/>
          </a:xfrm>
        </p:spPr>
        <p:txBody>
          <a:bodyPr>
            <a:normAutofit/>
          </a:bodyPr>
          <a:lstStyle/>
          <a:p>
            <a:r>
              <a:rPr lang="en-US" dirty="0"/>
              <a:t>#2 Leverage Social Media</a:t>
            </a:r>
          </a:p>
        </p:txBody>
      </p:sp>
      <p:sp>
        <p:nvSpPr>
          <p:cNvPr id="3" name="Content Placeholder 2">
            <a:extLst>
              <a:ext uri="{FF2B5EF4-FFF2-40B4-BE49-F238E27FC236}">
                <a16:creationId xmlns:a16="http://schemas.microsoft.com/office/drawing/2014/main" id="{D88D51BD-E66E-2E45-BEDD-6B542DD27CF7}"/>
              </a:ext>
            </a:extLst>
          </p:cNvPr>
          <p:cNvSpPr>
            <a:spLocks noGrp="1"/>
          </p:cNvSpPr>
          <p:nvPr>
            <p:ph idx="1"/>
          </p:nvPr>
        </p:nvSpPr>
        <p:spPr>
          <a:xfrm>
            <a:off x="643467" y="1782981"/>
            <a:ext cx="10905066" cy="4393982"/>
          </a:xfrm>
        </p:spPr>
        <p:txBody>
          <a:bodyPr>
            <a:noAutofit/>
          </a:bodyPr>
          <a:lstStyle/>
          <a:p>
            <a:pPr marL="0" indent="0">
              <a:buNone/>
            </a:pPr>
            <a:r>
              <a:rPr lang="en-US" sz="2400" dirty="0"/>
              <a:t>We all are working with buyers who are struggling to find the right home. Make a post in social media to leverage the opportunity of connecting with others that can help us find the perfect property. </a:t>
            </a:r>
          </a:p>
          <a:p>
            <a:pPr marL="0" indent="0">
              <a:buNone/>
            </a:pPr>
            <a:endParaRPr lang="en-US" sz="2400" dirty="0"/>
          </a:p>
          <a:p>
            <a:pPr marL="0" indent="0">
              <a:buNone/>
            </a:pPr>
            <a:r>
              <a:rPr lang="en-US" sz="2400" dirty="0"/>
              <a:t>Try posting something like this: </a:t>
            </a:r>
          </a:p>
          <a:p>
            <a:pPr marL="0" indent="0">
              <a:buNone/>
            </a:pPr>
            <a:r>
              <a:rPr lang="en-US" sz="2400" i="1" dirty="0"/>
              <a:t>“I’m working with a couple looking for a two -bedroom, two-bath condo in [your city], and I’d really appreciate it if you’d let me know about anyone who is considering selling in the coming months. Thanks in advance for helping me find the perfect place for this great couple.” </a:t>
            </a:r>
          </a:p>
          <a:p>
            <a:pPr marL="0" indent="0">
              <a:buNone/>
            </a:pPr>
            <a:endParaRPr lang="en-US" sz="2400" dirty="0"/>
          </a:p>
          <a:p>
            <a:pPr marL="0" indent="0">
              <a:buNone/>
            </a:pPr>
            <a:r>
              <a:rPr lang="en-US" sz="2400" dirty="0"/>
              <a:t>Share this type of post with your network and watch how this strategy attracts listing opportunities. </a:t>
            </a:r>
          </a:p>
          <a:p>
            <a:endParaRPr lang="en-US" sz="2400" dirty="0"/>
          </a:p>
        </p:txBody>
      </p:sp>
      <p:sp>
        <p:nvSpPr>
          <p:cNvPr id="4" name="Footer Placeholder 3">
            <a:extLst>
              <a:ext uri="{FF2B5EF4-FFF2-40B4-BE49-F238E27FC236}">
                <a16:creationId xmlns:a16="http://schemas.microsoft.com/office/drawing/2014/main" id="{915B456F-2A85-67DC-6D96-BC1862F88CF3}"/>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70389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7493-6C91-664E-9B6E-2430AC08DDBD}"/>
              </a:ext>
            </a:extLst>
          </p:cNvPr>
          <p:cNvSpPr>
            <a:spLocks noGrp="1"/>
          </p:cNvSpPr>
          <p:nvPr>
            <p:ph type="title"/>
          </p:nvPr>
        </p:nvSpPr>
        <p:spPr>
          <a:xfrm>
            <a:off x="975754" y="728404"/>
            <a:ext cx="2988234" cy="4480726"/>
          </a:xfrm>
        </p:spPr>
        <p:txBody>
          <a:bodyPr>
            <a:normAutofit/>
          </a:bodyPr>
          <a:lstStyle/>
          <a:p>
            <a:r>
              <a:rPr lang="en-US" sz="6600" dirty="0"/>
              <a:t>#3 Farming</a:t>
            </a:r>
          </a:p>
        </p:txBody>
      </p:sp>
      <p:sp>
        <p:nvSpPr>
          <p:cNvPr id="3" name="Content Placeholder 2">
            <a:extLst>
              <a:ext uri="{FF2B5EF4-FFF2-40B4-BE49-F238E27FC236}">
                <a16:creationId xmlns:a16="http://schemas.microsoft.com/office/drawing/2014/main" id="{9D8C9DAF-84F9-5747-9BDC-B2757C912E82}"/>
              </a:ext>
            </a:extLst>
          </p:cNvPr>
          <p:cNvSpPr>
            <a:spLocks noGrp="1"/>
          </p:cNvSpPr>
          <p:nvPr>
            <p:ph idx="1"/>
          </p:nvPr>
        </p:nvSpPr>
        <p:spPr>
          <a:xfrm>
            <a:off x="5354956" y="1477162"/>
            <a:ext cx="5746115" cy="4309018"/>
          </a:xfrm>
        </p:spPr>
        <p:txBody>
          <a:bodyPr anchor="ctr">
            <a:noAutofit/>
          </a:bodyPr>
          <a:lstStyle/>
          <a:p>
            <a:pPr marL="0" indent="0">
              <a:buNone/>
            </a:pPr>
            <a:r>
              <a:rPr lang="en-US" sz="2400" dirty="0"/>
              <a:t>Identifying a neighborhood or area where you will be known as the expert is critical to an agent’s success. A systematic approach of calls, direct mail and e-mail (when possible), to your targeted farm will create listing opportunities. This is one of the most fundamental ways to generate listings and is very successful with a consistent and persistent system. </a:t>
            </a:r>
          </a:p>
          <a:p>
            <a:pPr marL="0" indent="0">
              <a:buNone/>
            </a:pPr>
            <a:endParaRPr lang="en-US" sz="2400" dirty="0"/>
          </a:p>
        </p:txBody>
      </p:sp>
      <p:sp>
        <p:nvSpPr>
          <p:cNvPr id="4" name="Footer Placeholder 3">
            <a:extLst>
              <a:ext uri="{FF2B5EF4-FFF2-40B4-BE49-F238E27FC236}">
                <a16:creationId xmlns:a16="http://schemas.microsoft.com/office/drawing/2014/main" id="{AADCE8C4-91CF-E68A-C570-B77B36D3A688}"/>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28534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26B1-4C79-5449-ADFA-084CAF42D55E}"/>
              </a:ext>
            </a:extLst>
          </p:cNvPr>
          <p:cNvSpPr>
            <a:spLocks noGrp="1"/>
          </p:cNvSpPr>
          <p:nvPr>
            <p:ph type="title"/>
          </p:nvPr>
        </p:nvSpPr>
        <p:spPr>
          <a:xfrm>
            <a:off x="519111" y="160019"/>
            <a:ext cx="9367203" cy="1188720"/>
          </a:xfrm>
        </p:spPr>
        <p:txBody>
          <a:bodyPr>
            <a:normAutofit/>
          </a:bodyPr>
          <a:lstStyle/>
          <a:p>
            <a:r>
              <a:rPr lang="en-US" dirty="0"/>
              <a:t>#4 Door Knocking	</a:t>
            </a:r>
          </a:p>
        </p:txBody>
      </p:sp>
      <p:sp>
        <p:nvSpPr>
          <p:cNvPr id="3" name="Content Placeholder 2">
            <a:extLst>
              <a:ext uri="{FF2B5EF4-FFF2-40B4-BE49-F238E27FC236}">
                <a16:creationId xmlns:a16="http://schemas.microsoft.com/office/drawing/2014/main" id="{5AFA1C65-E9BD-B74C-8972-B090B9643B3D}"/>
              </a:ext>
            </a:extLst>
          </p:cNvPr>
          <p:cNvSpPr>
            <a:spLocks noGrp="1"/>
          </p:cNvSpPr>
          <p:nvPr>
            <p:ph idx="1"/>
          </p:nvPr>
        </p:nvSpPr>
        <p:spPr>
          <a:xfrm>
            <a:off x="519111" y="1348739"/>
            <a:ext cx="10501454" cy="5149216"/>
          </a:xfrm>
        </p:spPr>
        <p:txBody>
          <a:bodyPr anchor="t">
            <a:normAutofit/>
          </a:bodyPr>
          <a:lstStyle/>
          <a:p>
            <a:pPr marL="0" indent="0">
              <a:buNone/>
            </a:pPr>
            <a:r>
              <a:rPr lang="en-US" sz="2000" dirty="0"/>
              <a:t>If it’s possible in your area, door-knocking is extremely effective. Most homeowners are glad to know about upcoming open houses, new listings or listings that have received multiple offers. Keeping them ‘in the know’ makes them feel connected and special. </a:t>
            </a:r>
          </a:p>
          <a:p>
            <a:pPr marL="0" indent="0">
              <a:buNone/>
            </a:pPr>
            <a:r>
              <a:rPr lang="en-US" sz="2000" dirty="0"/>
              <a:t>The script would be something like this: </a:t>
            </a:r>
          </a:p>
          <a:p>
            <a:pPr marL="0" indent="0">
              <a:buNone/>
            </a:pPr>
            <a:r>
              <a:rPr lang="en-US" sz="2000" dirty="0"/>
              <a:t>“Hi, I’m (Your name) with (Your Firm), and we are letting the neighbors know that the house around the corner came on the market a week ago, and it had nine offers within 24 hours. </a:t>
            </a:r>
          </a:p>
          <a:p>
            <a:pPr marL="0" indent="0">
              <a:buNone/>
            </a:pPr>
            <a:r>
              <a:rPr lang="en-US" sz="2000" dirty="0"/>
              <a:t>Here is a sheet with details of that home. We are letting the neighbors know because we have ten potential buyers who missed out on that house who might now be willing to pay a premium for a house in this neighborhood. Have you heard of any of your neighbors who might consider selling?” </a:t>
            </a:r>
          </a:p>
          <a:p>
            <a:pPr marL="0" indent="0">
              <a:buNone/>
            </a:pPr>
            <a:r>
              <a:rPr lang="en-US" sz="2000" dirty="0"/>
              <a:t>(We don’t ask them if they are considering selling their home because if they are, they will let you know.) If their home does not come up, we can end the conversation with the following: </a:t>
            </a:r>
          </a:p>
          <a:p>
            <a:pPr marL="0" indent="0">
              <a:buNone/>
            </a:pPr>
            <a:r>
              <a:rPr lang="en-US" sz="2000" dirty="0"/>
              <a:t>“I would be the worst real estate professional in the world if I didn’t at least ask you if there is a price where you might consider selling your home.” </a:t>
            </a:r>
          </a:p>
          <a:p>
            <a:pPr marL="0" indent="0">
              <a:buNone/>
            </a:pPr>
            <a:r>
              <a:rPr lang="en-US" sz="2000" dirty="0"/>
              <a:t>This is absolutely one of the most effective ways to connect with people, and if we can get face-to-face with them, it’s a great chance to find out whether they have ever considered selling. </a:t>
            </a:r>
          </a:p>
          <a:p>
            <a:pPr marL="0" indent="0">
              <a:buNone/>
            </a:pPr>
            <a:endParaRPr lang="en-US" sz="2000" dirty="0"/>
          </a:p>
        </p:txBody>
      </p:sp>
      <p:sp>
        <p:nvSpPr>
          <p:cNvPr id="4" name="Footer Placeholder 3">
            <a:extLst>
              <a:ext uri="{FF2B5EF4-FFF2-40B4-BE49-F238E27FC236}">
                <a16:creationId xmlns:a16="http://schemas.microsoft.com/office/drawing/2014/main" id="{56B9AF82-E796-28BC-FFEF-C31911D34369}"/>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3001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D946-DF7F-AA48-AAD0-2F05C74F0700}"/>
              </a:ext>
            </a:extLst>
          </p:cNvPr>
          <p:cNvSpPr>
            <a:spLocks noGrp="1"/>
          </p:cNvSpPr>
          <p:nvPr>
            <p:ph type="title"/>
          </p:nvPr>
        </p:nvSpPr>
        <p:spPr>
          <a:xfrm>
            <a:off x="643467" y="1040946"/>
            <a:ext cx="3962061" cy="4516360"/>
          </a:xfrm>
        </p:spPr>
        <p:txBody>
          <a:bodyPr anchor="ctr">
            <a:normAutofit/>
          </a:bodyPr>
          <a:lstStyle/>
          <a:p>
            <a:r>
              <a:rPr lang="en-US" sz="4800" dirty="0"/>
              <a:t>#5 </a:t>
            </a:r>
            <a:br>
              <a:rPr lang="en-US" sz="4800" dirty="0"/>
            </a:br>
            <a:r>
              <a:rPr lang="en-US" sz="4800" dirty="0"/>
              <a:t>Circle Prospecting	</a:t>
            </a:r>
          </a:p>
        </p:txBody>
      </p:sp>
      <p:sp>
        <p:nvSpPr>
          <p:cNvPr id="3" name="Content Placeholder 2">
            <a:extLst>
              <a:ext uri="{FF2B5EF4-FFF2-40B4-BE49-F238E27FC236}">
                <a16:creationId xmlns:a16="http://schemas.microsoft.com/office/drawing/2014/main" id="{1D0C0664-2D9C-224C-A281-98A8A76FD813}"/>
              </a:ext>
            </a:extLst>
          </p:cNvPr>
          <p:cNvSpPr>
            <a:spLocks noGrp="1"/>
          </p:cNvSpPr>
          <p:nvPr>
            <p:ph idx="1"/>
          </p:nvPr>
        </p:nvSpPr>
        <p:spPr>
          <a:xfrm>
            <a:off x="5070020" y="214313"/>
            <a:ext cx="6478513" cy="6400799"/>
          </a:xfrm>
        </p:spPr>
        <p:txBody>
          <a:bodyPr>
            <a:noAutofit/>
          </a:bodyPr>
          <a:lstStyle/>
          <a:p>
            <a:pPr marL="0" indent="0">
              <a:buNone/>
            </a:pPr>
            <a:r>
              <a:rPr lang="en-US" sz="2000" dirty="0"/>
              <a:t>A house going under contract or holding an open house gives you the opportunity to contact those that live near the house. You can contact at least 10 people that live across from the house and then five on either side of it. </a:t>
            </a:r>
          </a:p>
          <a:p>
            <a:pPr marL="0" indent="0">
              <a:buNone/>
            </a:pPr>
            <a:r>
              <a:rPr lang="en-US" sz="2000" dirty="0"/>
              <a:t>You can say something like: </a:t>
            </a:r>
          </a:p>
          <a:p>
            <a:pPr marL="0" indent="0">
              <a:buNone/>
            </a:pPr>
            <a:r>
              <a:rPr lang="en-US" sz="2000" i="1" dirty="0"/>
              <a:t>“This is (Your Name) with (Your Firm), and I wanted to let you know that we just listed the house down the street from you, and it will be going on the market next week. We wanted to make sure you knew so you have the opportunity to choose your next neighbor.  Do you know of someone who is looking to move into your neighborhood?” </a:t>
            </a:r>
            <a:endParaRPr lang="en-US" sz="2000" dirty="0"/>
          </a:p>
          <a:p>
            <a:pPr marL="0" indent="0">
              <a:buNone/>
            </a:pPr>
            <a:r>
              <a:rPr lang="en-US" sz="2000" dirty="0"/>
              <a:t>You can invite them to preview the open house.  </a:t>
            </a:r>
          </a:p>
          <a:p>
            <a:pPr marL="0" indent="0">
              <a:buNone/>
            </a:pPr>
            <a:r>
              <a:rPr lang="en-US" sz="2000" dirty="0"/>
              <a:t>You can even close out the conversation with the people in those circles by mentioning that they will likely see a lot of activity at the property and asking them whether there is a price at which they would consider selling their own house. </a:t>
            </a:r>
          </a:p>
          <a:p>
            <a:pPr marL="0" indent="0">
              <a:buNone/>
            </a:pPr>
            <a:r>
              <a:rPr lang="en-US" sz="2000" dirty="0"/>
              <a:t>This creates an opportunity to uncover additional listing opportunities as well. </a:t>
            </a:r>
          </a:p>
          <a:p>
            <a:endParaRPr lang="en-US" sz="2000" dirty="0"/>
          </a:p>
        </p:txBody>
      </p:sp>
      <p:sp>
        <p:nvSpPr>
          <p:cNvPr id="4" name="Footer Placeholder 3">
            <a:extLst>
              <a:ext uri="{FF2B5EF4-FFF2-40B4-BE49-F238E27FC236}">
                <a16:creationId xmlns:a16="http://schemas.microsoft.com/office/drawing/2014/main" id="{068E8DF5-F4BD-D7DE-79D2-DA242DF3B7D9}"/>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66213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62E3-42F9-CF48-9169-A8A24663D2EB}"/>
              </a:ext>
            </a:extLst>
          </p:cNvPr>
          <p:cNvSpPr>
            <a:spLocks noGrp="1"/>
          </p:cNvSpPr>
          <p:nvPr>
            <p:ph type="title"/>
          </p:nvPr>
        </p:nvSpPr>
        <p:spPr>
          <a:xfrm>
            <a:off x="278238" y="1188637"/>
            <a:ext cx="3141430" cy="4480726"/>
          </a:xfrm>
        </p:spPr>
        <p:txBody>
          <a:bodyPr>
            <a:normAutofit/>
          </a:bodyPr>
          <a:lstStyle/>
          <a:p>
            <a:pPr algn="r"/>
            <a:r>
              <a:rPr lang="en-US" sz="6600" dirty="0"/>
              <a:t>#6 Open Houses</a:t>
            </a:r>
          </a:p>
        </p:txBody>
      </p:sp>
      <p:sp>
        <p:nvSpPr>
          <p:cNvPr id="3" name="Content Placeholder 2">
            <a:extLst>
              <a:ext uri="{FF2B5EF4-FFF2-40B4-BE49-F238E27FC236}">
                <a16:creationId xmlns:a16="http://schemas.microsoft.com/office/drawing/2014/main" id="{2DF292F8-595B-9346-8A2F-28BF82E2F6F5}"/>
              </a:ext>
            </a:extLst>
          </p:cNvPr>
          <p:cNvSpPr>
            <a:spLocks noGrp="1"/>
          </p:cNvSpPr>
          <p:nvPr>
            <p:ph idx="1"/>
          </p:nvPr>
        </p:nvSpPr>
        <p:spPr>
          <a:xfrm>
            <a:off x="4000500" y="966978"/>
            <a:ext cx="7913262" cy="5571934"/>
          </a:xfrm>
        </p:spPr>
        <p:txBody>
          <a:bodyPr anchor="ctr">
            <a:noAutofit/>
          </a:bodyPr>
          <a:lstStyle/>
          <a:p>
            <a:r>
              <a:rPr lang="en-US" sz="2400" dirty="0"/>
              <a:t>It’s no secret that in the current market, open houses do a great job of helping us sell homes, but they also help neighbors figure out what their own houses are worth. Many times, the people around the property will stop in to find out the list price of the home and to see how their own home compares. </a:t>
            </a:r>
          </a:p>
          <a:p>
            <a:r>
              <a:rPr lang="en-US" sz="2400" dirty="0"/>
              <a:t>Have an industry partner help manage the registration for you so you can be the host or hostess working the open house as you like. (Or get a product like </a:t>
            </a:r>
            <a:r>
              <a:rPr lang="en-US" sz="2400" dirty="0" err="1"/>
              <a:t>MoveTube</a:t>
            </a:r>
            <a:r>
              <a:rPr lang="en-US" sz="2400" dirty="0"/>
              <a:t>)  They can have attendees register by having them sign in and they can note whether the visitors already own a home in the neighborhood. As a follow up, send a handwritten note to everyone who stops in, and offer a no-obligation update on his or her home’s value.</a:t>
            </a:r>
          </a:p>
          <a:p>
            <a:r>
              <a:rPr lang="en-US" sz="2400" dirty="0"/>
              <a:t>Let them know that the sale of this house will impact the home values in the neighborhood, and offer to help them determine their home’s value </a:t>
            </a:r>
          </a:p>
          <a:p>
            <a:endParaRPr lang="en-US" sz="2400" dirty="0"/>
          </a:p>
          <a:p>
            <a:endParaRPr lang="en-US" sz="2400" dirty="0"/>
          </a:p>
        </p:txBody>
      </p:sp>
      <p:sp>
        <p:nvSpPr>
          <p:cNvPr id="4" name="Footer Placeholder 3">
            <a:extLst>
              <a:ext uri="{FF2B5EF4-FFF2-40B4-BE49-F238E27FC236}">
                <a16:creationId xmlns:a16="http://schemas.microsoft.com/office/drawing/2014/main" id="{BE2D9E9B-29F8-E398-40E5-F2A7E48A81BD}"/>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26603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8C43-BC27-D941-9E31-574FB4695229}"/>
              </a:ext>
            </a:extLst>
          </p:cNvPr>
          <p:cNvSpPr>
            <a:spLocks noGrp="1"/>
          </p:cNvSpPr>
          <p:nvPr>
            <p:ph type="title"/>
          </p:nvPr>
        </p:nvSpPr>
        <p:spPr>
          <a:xfrm>
            <a:off x="628016" y="278891"/>
            <a:ext cx="8074815" cy="1618489"/>
          </a:xfrm>
        </p:spPr>
        <p:txBody>
          <a:bodyPr anchor="ctr">
            <a:normAutofit/>
          </a:bodyPr>
          <a:lstStyle/>
          <a:p>
            <a:r>
              <a:rPr lang="en-US" sz="6100" dirty="0"/>
              <a:t>#7  Video CMA’S</a:t>
            </a:r>
          </a:p>
        </p:txBody>
      </p:sp>
      <p:sp>
        <p:nvSpPr>
          <p:cNvPr id="3" name="Content Placeholder 2">
            <a:extLst>
              <a:ext uri="{FF2B5EF4-FFF2-40B4-BE49-F238E27FC236}">
                <a16:creationId xmlns:a16="http://schemas.microsoft.com/office/drawing/2014/main" id="{53113D8B-DD05-6D4A-9CA1-4340D1CAD701}"/>
              </a:ext>
            </a:extLst>
          </p:cNvPr>
          <p:cNvSpPr>
            <a:spLocks noGrp="1"/>
          </p:cNvSpPr>
          <p:nvPr>
            <p:ph idx="1"/>
          </p:nvPr>
        </p:nvSpPr>
        <p:spPr>
          <a:xfrm>
            <a:off x="538162" y="1880235"/>
            <a:ext cx="11115675" cy="4650296"/>
          </a:xfrm>
        </p:spPr>
        <p:txBody>
          <a:bodyPr anchor="t">
            <a:noAutofit/>
          </a:bodyPr>
          <a:lstStyle/>
          <a:p>
            <a:r>
              <a:rPr lang="en-US" sz="2400" dirty="0"/>
              <a:t>Bringing value to past clients without them asking is always a good idea. The unsolicited video CMA is simply recording a video of your screen using a tool, such as </a:t>
            </a:r>
            <a:r>
              <a:rPr lang="en-US" sz="2400" dirty="0" err="1"/>
              <a:t>BombBomb</a:t>
            </a:r>
            <a:r>
              <a:rPr lang="en-US" sz="2400" dirty="0"/>
              <a:t> or Zoom, as you go through the active, pending and sold comparable homes and then end with a current value range for the owner’s home. </a:t>
            </a:r>
          </a:p>
          <a:p>
            <a:r>
              <a:rPr lang="en-US" sz="2400" dirty="0"/>
              <a:t>Provide a range of value, and simply say: </a:t>
            </a:r>
          </a:p>
          <a:p>
            <a:r>
              <a:rPr lang="en-US" sz="2400" i="1" dirty="0"/>
              <a:t>“This is a ‘range’ due to me not seeing the inside of your home for a while. If you are curious about what it would sell for in today’s market, let me know, and I can give you that number after a quick 5-minute walk-through of your home.” </a:t>
            </a:r>
            <a:endParaRPr lang="en-US" sz="2400" dirty="0"/>
          </a:p>
          <a:p>
            <a:r>
              <a:rPr lang="en-US" sz="2400" dirty="0"/>
              <a:t>Recording the screen demonstrates that your data is only 10 minutes old, and you can send this unsolicited valuation analysis to people that you know. This could be past buyers, people who visited an open house, or owners in the neighborhood that you farm. (A service like </a:t>
            </a:r>
            <a:r>
              <a:rPr lang="en-US" sz="2400" dirty="0" err="1"/>
              <a:t>HomeBot</a:t>
            </a:r>
            <a:r>
              <a:rPr lang="en-US" sz="2400" dirty="0"/>
              <a:t> can help with this!)</a:t>
            </a:r>
          </a:p>
          <a:p>
            <a:endParaRPr lang="en-US" sz="2400" dirty="0"/>
          </a:p>
        </p:txBody>
      </p:sp>
      <p:sp>
        <p:nvSpPr>
          <p:cNvPr id="4" name="Footer Placeholder 3">
            <a:extLst>
              <a:ext uri="{FF2B5EF4-FFF2-40B4-BE49-F238E27FC236}">
                <a16:creationId xmlns:a16="http://schemas.microsoft.com/office/drawing/2014/main" id="{4EBAFD85-0AB4-38F7-F3A6-9BB8C79897FA}"/>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88447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E8B2-C95E-2346-BF95-63553AE4E702}"/>
              </a:ext>
            </a:extLst>
          </p:cNvPr>
          <p:cNvSpPr>
            <a:spLocks noGrp="1"/>
          </p:cNvSpPr>
          <p:nvPr>
            <p:ph type="title"/>
          </p:nvPr>
        </p:nvSpPr>
        <p:spPr>
          <a:xfrm>
            <a:off x="457730" y="1069521"/>
            <a:ext cx="4171420" cy="4516360"/>
          </a:xfrm>
        </p:spPr>
        <p:txBody>
          <a:bodyPr anchor="ctr">
            <a:normAutofit/>
          </a:bodyPr>
          <a:lstStyle/>
          <a:p>
            <a:r>
              <a:rPr lang="en-US" sz="4800" dirty="0"/>
              <a:t>#8 Orphaned Neighborhoods</a:t>
            </a:r>
          </a:p>
        </p:txBody>
      </p:sp>
      <p:sp>
        <p:nvSpPr>
          <p:cNvPr id="3" name="Content Placeholder 2">
            <a:extLst>
              <a:ext uri="{FF2B5EF4-FFF2-40B4-BE49-F238E27FC236}">
                <a16:creationId xmlns:a16="http://schemas.microsoft.com/office/drawing/2014/main" id="{8E01F126-62B0-9B41-8B29-F67578453C83}"/>
              </a:ext>
            </a:extLst>
          </p:cNvPr>
          <p:cNvSpPr>
            <a:spLocks noGrp="1"/>
          </p:cNvSpPr>
          <p:nvPr>
            <p:ph idx="1"/>
          </p:nvPr>
        </p:nvSpPr>
        <p:spPr>
          <a:xfrm>
            <a:off x="4854225" y="704322"/>
            <a:ext cx="6598350" cy="5449356"/>
          </a:xfrm>
        </p:spPr>
        <p:txBody>
          <a:bodyPr>
            <a:noAutofit/>
          </a:bodyPr>
          <a:lstStyle/>
          <a:p>
            <a:r>
              <a:rPr lang="en-US" sz="2400" dirty="0"/>
              <a:t>Neighborhoods that feature 3- to 5-year-old, track-built homes by national builders are ripe for sales. These are neighborhoods where national builders had their own sales teams that have moved on to the next neighborhood once they sold the last home. </a:t>
            </a:r>
          </a:p>
          <a:p>
            <a:r>
              <a:rPr lang="en-US" sz="2400" dirty="0"/>
              <a:t>As a result, these homeowners are often left without an expert agent for the neighborhood, so we have a great opportunity to follow up with them in anticipation of a sale. </a:t>
            </a:r>
          </a:p>
          <a:p>
            <a:r>
              <a:rPr lang="en-US" sz="2400" dirty="0"/>
              <a:t>Establish yourself as the expert in these neighborhoods, which typically rotate after about three to five years. Even if nothing has sold recently, once one house sells, others will, too. </a:t>
            </a:r>
          </a:p>
        </p:txBody>
      </p:sp>
      <p:sp>
        <p:nvSpPr>
          <p:cNvPr id="4" name="Footer Placeholder 3">
            <a:extLst>
              <a:ext uri="{FF2B5EF4-FFF2-40B4-BE49-F238E27FC236}">
                <a16:creationId xmlns:a16="http://schemas.microsoft.com/office/drawing/2014/main" id="{FFB849C7-F541-60F6-2643-417012968A42}"/>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00347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1584</TotalTime>
  <Words>1428</Words>
  <Application>Microsoft Macintosh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9 Strategies to Get More Listing’s in a Low Inventory Environment</vt:lpstr>
      <vt:lpstr>#1 Expired Listings</vt:lpstr>
      <vt:lpstr>#2 Leverage Social Media</vt:lpstr>
      <vt:lpstr>#3 Farming</vt:lpstr>
      <vt:lpstr>#4 Door Knocking </vt:lpstr>
      <vt:lpstr>#5  Circle Prospecting </vt:lpstr>
      <vt:lpstr>#6 Open Houses</vt:lpstr>
      <vt:lpstr>#7  Video CMA’S</vt:lpstr>
      <vt:lpstr>#8 Orphaned Neighborhoods</vt:lpstr>
      <vt:lpstr> #9 Past Buyers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Strategies to get More Listing’s in a Low Inventory Environment</dc:title>
  <dc:subject/>
  <dc:creator>Steve Kyles</dc:creator>
  <cp:keywords/>
  <dc:description/>
  <cp:lastModifiedBy>Tammy Schneider</cp:lastModifiedBy>
  <cp:revision>11</cp:revision>
  <dcterms:created xsi:type="dcterms:W3CDTF">2021-05-26T14:08:29Z</dcterms:created>
  <dcterms:modified xsi:type="dcterms:W3CDTF">2023-12-21T17:15:22Z</dcterms:modified>
  <cp:category/>
</cp:coreProperties>
</file>