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119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D5A98F5-1C7E-E74A-9725-C77841A9F7CA}"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5A98F5-1C7E-E74A-9725-C77841A9F7CA}"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5A98F5-1C7E-E74A-9725-C77841A9F7CA}"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5A98F5-1C7E-E74A-9725-C77841A9F7CA}"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5A98F5-1C7E-E74A-9725-C77841A9F7CA}"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D5A98F5-1C7E-E74A-9725-C77841A9F7CA}"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5A98F5-1C7E-E74A-9725-C77841A9F7CA}"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A98F5-1C7E-E74A-9725-C77841A9F7CA}"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98F5-1C7E-E74A-9725-C77841A9F7CA}"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D5A98F5-1C7E-E74A-9725-C77841A9F7CA}"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F98C-86A0-4D4B-96FF-A964E69B8E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0D5A98F5-1C7E-E74A-9725-C77841A9F7CA}" type="datetimeFigureOut">
              <a:rPr lang="en-US" smtClean="0"/>
              <a:t>9/30/2014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9C60F98C-86A0-4D4B-96FF-A964E69B8E0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3999"/>
            <a:ext cx="7772400" cy="1470025"/>
          </a:xfrm>
        </p:spPr>
        <p:txBody>
          <a:bodyPr/>
          <a:lstStyle/>
          <a:p>
            <a:r>
              <a:rPr lang="en-US" dirty="0" smtClean="0"/>
              <a:t>How to Use Digital Business Cards to Build Referral Network</a:t>
            </a:r>
            <a:endParaRPr lang="en-US" dirty="0"/>
          </a:p>
        </p:txBody>
      </p:sp>
      <p:pic>
        <p:nvPicPr>
          <p:cNvPr id="4" name="Picture 3" descr="sc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5131379"/>
            <a:ext cx="2032000" cy="635000"/>
          </a:xfrm>
          <a:prstGeom prst="rect">
            <a:avLst/>
          </a:prstGeom>
        </p:spPr>
      </p:pic>
    </p:spTree>
    <p:extLst>
      <p:ext uri="{BB962C8B-B14F-4D97-AF65-F5344CB8AC3E}">
        <p14:creationId xmlns:p14="http://schemas.microsoft.com/office/powerpoint/2010/main" val="285168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Buttons</a:t>
            </a:r>
            <a:endParaRPr lang="en-US" dirty="0"/>
          </a:p>
        </p:txBody>
      </p:sp>
      <p:sp>
        <p:nvSpPr>
          <p:cNvPr id="3" name="TextBox 2"/>
          <p:cNvSpPr txBox="1"/>
          <p:nvPr/>
        </p:nvSpPr>
        <p:spPr>
          <a:xfrm>
            <a:off x="6507655" y="1410138"/>
            <a:ext cx="2391104" cy="3693319"/>
          </a:xfrm>
          <a:prstGeom prst="rect">
            <a:avLst/>
          </a:prstGeom>
          <a:noFill/>
        </p:spPr>
        <p:txBody>
          <a:bodyPr wrap="square" rtlCol="0">
            <a:spAutoFit/>
          </a:bodyPr>
          <a:lstStyle/>
          <a:p>
            <a:pPr marL="342900" indent="-342900">
              <a:buFont typeface="+mj-lt"/>
              <a:buAutoNum type="arabicPeriod"/>
            </a:pPr>
            <a:r>
              <a:rPr lang="en-US" dirty="0" smtClean="0"/>
              <a:t>Click the Buttons Tab</a:t>
            </a:r>
          </a:p>
          <a:p>
            <a:endParaRPr lang="en-US" dirty="0" smtClean="0"/>
          </a:p>
          <a:p>
            <a:pPr marL="342900" indent="-342900">
              <a:buFont typeface="+mj-lt"/>
              <a:buAutoNum type="arabicPeriod"/>
            </a:pPr>
            <a:r>
              <a:rPr lang="en-US" dirty="0" smtClean="0"/>
              <a:t>Then choose a button style</a:t>
            </a:r>
          </a:p>
          <a:p>
            <a:endParaRPr lang="en-US" dirty="0"/>
          </a:p>
          <a:p>
            <a:pPr marL="342900" indent="-342900">
              <a:buFont typeface="+mj-lt"/>
              <a:buAutoNum type="arabicPeriod"/>
            </a:pPr>
            <a:r>
              <a:rPr lang="en-US" dirty="0" smtClean="0"/>
              <a:t>Click “SAVE”</a:t>
            </a:r>
          </a:p>
          <a:p>
            <a:pPr marL="342900" indent="-342900">
              <a:buFont typeface="+mj-lt"/>
              <a:buAutoNum type="arabicPeriod"/>
            </a:pPr>
            <a:endParaRPr lang="en-US" dirty="0"/>
          </a:p>
          <a:p>
            <a:pPr marL="342900" indent="-342900">
              <a:buFont typeface="+mj-lt"/>
              <a:buAutoNum type="arabicPeriod"/>
            </a:pPr>
            <a:r>
              <a:rPr lang="en-US" dirty="0" smtClean="0"/>
              <a:t>Remember you must save your changes each time you modify an individual button</a:t>
            </a:r>
            <a:endParaRPr lang="en-US" dirty="0"/>
          </a:p>
        </p:txBody>
      </p:sp>
      <p:pic>
        <p:nvPicPr>
          <p:cNvPr id="5" name="Picture 4" descr="buttonta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26" y="1138620"/>
            <a:ext cx="5839980" cy="5516157"/>
          </a:xfrm>
          <a:prstGeom prst="rect">
            <a:avLst/>
          </a:prstGeom>
        </p:spPr>
      </p:pic>
      <p:sp>
        <p:nvSpPr>
          <p:cNvPr id="6" name="Rectangle 5"/>
          <p:cNvSpPr/>
          <p:nvPr/>
        </p:nvSpPr>
        <p:spPr>
          <a:xfrm>
            <a:off x="4055241" y="4642069"/>
            <a:ext cx="726966" cy="36786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56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Buttons</a:t>
            </a:r>
            <a:endParaRPr lang="en-US" dirty="0"/>
          </a:p>
        </p:txBody>
      </p:sp>
      <p:sp>
        <p:nvSpPr>
          <p:cNvPr id="3" name="TextBox 2"/>
          <p:cNvSpPr txBox="1"/>
          <p:nvPr/>
        </p:nvSpPr>
        <p:spPr>
          <a:xfrm>
            <a:off x="6507655" y="1410138"/>
            <a:ext cx="2391104" cy="4524316"/>
          </a:xfrm>
          <a:prstGeom prst="rect">
            <a:avLst/>
          </a:prstGeom>
          <a:noFill/>
        </p:spPr>
        <p:txBody>
          <a:bodyPr wrap="square" rtlCol="0">
            <a:spAutoFit/>
          </a:bodyPr>
          <a:lstStyle/>
          <a:p>
            <a:pPr marL="342900" indent="-342900">
              <a:buFont typeface="+mj-lt"/>
              <a:buAutoNum type="arabicPeriod"/>
            </a:pPr>
            <a:r>
              <a:rPr lang="en-US" dirty="0" smtClean="0"/>
              <a:t>Click each button that you would like to have added as needed</a:t>
            </a:r>
          </a:p>
          <a:p>
            <a:endParaRPr lang="en-US" dirty="0" smtClean="0"/>
          </a:p>
          <a:p>
            <a:pPr marL="342900" indent="-342900">
              <a:buFont typeface="+mj-lt"/>
              <a:buAutoNum type="arabicPeriod"/>
            </a:pPr>
            <a:r>
              <a:rPr lang="en-US" dirty="0" smtClean="0"/>
              <a:t>Then click “Yes, show this button on my card”</a:t>
            </a:r>
          </a:p>
          <a:p>
            <a:endParaRPr lang="en-US" dirty="0"/>
          </a:p>
          <a:p>
            <a:pPr marL="342900" indent="-342900">
              <a:buFont typeface="+mj-lt"/>
              <a:buAutoNum type="arabicPeriod"/>
            </a:pPr>
            <a:r>
              <a:rPr lang="en-US" dirty="0" smtClean="0"/>
              <a:t>Click “SAVE”</a:t>
            </a:r>
          </a:p>
          <a:p>
            <a:pPr marL="342900" indent="-342900">
              <a:buFont typeface="+mj-lt"/>
              <a:buAutoNum type="arabicPeriod"/>
            </a:pPr>
            <a:endParaRPr lang="en-US" dirty="0"/>
          </a:p>
          <a:p>
            <a:pPr marL="342900" indent="-342900">
              <a:buFont typeface="+mj-lt"/>
              <a:buAutoNum type="arabicPeriod"/>
            </a:pPr>
            <a:r>
              <a:rPr lang="en-US" dirty="0" smtClean="0"/>
              <a:t>Remember you must save your changes each time you modify an individual button</a:t>
            </a:r>
            <a:endParaRPr lang="en-US" dirty="0"/>
          </a:p>
        </p:txBody>
      </p:sp>
      <p:pic>
        <p:nvPicPr>
          <p:cNvPr id="4" name="Picture 3" descr="buttonta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73" y="1086068"/>
            <a:ext cx="6266310" cy="5596759"/>
          </a:xfrm>
          <a:prstGeom prst="rect">
            <a:avLst/>
          </a:prstGeom>
        </p:spPr>
      </p:pic>
    </p:spTree>
    <p:extLst>
      <p:ext uri="{BB962C8B-B14F-4D97-AF65-F5344CB8AC3E}">
        <p14:creationId xmlns:p14="http://schemas.microsoft.com/office/powerpoint/2010/main" val="316657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Buttons</a:t>
            </a:r>
            <a:endParaRPr lang="en-US" dirty="0"/>
          </a:p>
        </p:txBody>
      </p:sp>
      <p:sp>
        <p:nvSpPr>
          <p:cNvPr id="3" name="TextBox 2"/>
          <p:cNvSpPr txBox="1"/>
          <p:nvPr/>
        </p:nvSpPr>
        <p:spPr>
          <a:xfrm>
            <a:off x="6507655" y="1410138"/>
            <a:ext cx="2391104" cy="4247317"/>
          </a:xfrm>
          <a:prstGeom prst="rect">
            <a:avLst/>
          </a:prstGeom>
          <a:noFill/>
        </p:spPr>
        <p:txBody>
          <a:bodyPr wrap="square" rtlCol="0">
            <a:spAutoFit/>
          </a:bodyPr>
          <a:lstStyle/>
          <a:p>
            <a:pPr marL="342900" indent="-342900">
              <a:buFont typeface="+mj-lt"/>
              <a:buAutoNum type="arabicPeriod"/>
            </a:pPr>
            <a:r>
              <a:rPr lang="en-US" dirty="0" smtClean="0"/>
              <a:t>Add as much information to each button as you can.  </a:t>
            </a:r>
          </a:p>
          <a:p>
            <a:endParaRPr lang="en-US" dirty="0" smtClean="0"/>
          </a:p>
          <a:p>
            <a:pPr marL="342900" indent="-342900">
              <a:buFont typeface="+mj-lt"/>
              <a:buAutoNum type="arabicPeriod"/>
            </a:pPr>
            <a:r>
              <a:rPr lang="en-US" dirty="0" smtClean="0"/>
              <a:t>The More information &amp; education you can share with potential client is better.</a:t>
            </a:r>
          </a:p>
          <a:p>
            <a:pPr marL="342900" indent="-342900">
              <a:buFont typeface="+mj-lt"/>
              <a:buAutoNum type="arabicPeriod"/>
            </a:pPr>
            <a:endParaRPr lang="en-US" dirty="0"/>
          </a:p>
          <a:p>
            <a:pPr marL="342900" indent="-342900">
              <a:buFont typeface="+mj-lt"/>
              <a:buAutoNum type="arabicPeriod"/>
            </a:pPr>
            <a:r>
              <a:rPr lang="en-US" dirty="0" smtClean="0"/>
              <a:t>Examples of information &amp; Education</a:t>
            </a:r>
          </a:p>
        </p:txBody>
      </p:sp>
      <p:pic>
        <p:nvPicPr>
          <p:cNvPr id="5" name="Picture 4" descr="buttontab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6" y="1127519"/>
            <a:ext cx="6119355" cy="5535447"/>
          </a:xfrm>
          <a:prstGeom prst="rect">
            <a:avLst/>
          </a:prstGeom>
        </p:spPr>
      </p:pic>
    </p:spTree>
    <p:extLst>
      <p:ext uri="{BB962C8B-B14F-4D97-AF65-F5344CB8AC3E}">
        <p14:creationId xmlns:p14="http://schemas.microsoft.com/office/powerpoint/2010/main" val="134752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Icon</a:t>
            </a:r>
            <a:endParaRPr lang="en-US" dirty="0"/>
          </a:p>
        </p:txBody>
      </p:sp>
      <p:sp>
        <p:nvSpPr>
          <p:cNvPr id="3" name="TextBox 2"/>
          <p:cNvSpPr txBox="1"/>
          <p:nvPr/>
        </p:nvSpPr>
        <p:spPr>
          <a:xfrm>
            <a:off x="6507655" y="1410138"/>
            <a:ext cx="2391104" cy="3693319"/>
          </a:xfrm>
          <a:prstGeom prst="rect">
            <a:avLst/>
          </a:prstGeom>
          <a:noFill/>
        </p:spPr>
        <p:txBody>
          <a:bodyPr wrap="square" rtlCol="0">
            <a:spAutoFit/>
          </a:bodyPr>
          <a:lstStyle/>
          <a:p>
            <a:pPr marL="342900" indent="-342900">
              <a:buFont typeface="+mj-lt"/>
              <a:buAutoNum type="arabicPeriod"/>
            </a:pPr>
            <a:r>
              <a:rPr lang="en-US" dirty="0" smtClean="0"/>
              <a:t>Click on the Icon tab</a:t>
            </a:r>
          </a:p>
          <a:p>
            <a:endParaRPr lang="en-US" dirty="0" smtClean="0"/>
          </a:p>
          <a:p>
            <a:pPr marL="342900" indent="-342900">
              <a:buFont typeface="+mj-lt"/>
              <a:buAutoNum type="arabicPeriod"/>
            </a:pPr>
            <a:r>
              <a:rPr lang="en-US" dirty="0" smtClean="0"/>
              <a:t>The Icon is picture that will show on the clients smartphone.  It is best to have something that represents you and that people will recognize.  </a:t>
            </a:r>
          </a:p>
          <a:p>
            <a:endParaRPr lang="en-US" dirty="0"/>
          </a:p>
        </p:txBody>
      </p:sp>
      <p:pic>
        <p:nvPicPr>
          <p:cNvPr id="4" name="Picture 3" descr="iconta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28" y="1410138"/>
            <a:ext cx="5727003" cy="5281448"/>
          </a:xfrm>
          <a:prstGeom prst="rect">
            <a:avLst/>
          </a:prstGeom>
        </p:spPr>
      </p:pic>
    </p:spTree>
    <p:extLst>
      <p:ext uri="{BB962C8B-B14F-4D97-AF65-F5344CB8AC3E}">
        <p14:creationId xmlns:p14="http://schemas.microsoft.com/office/powerpoint/2010/main" val="117699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Settings</a:t>
            </a:r>
            <a:endParaRPr lang="en-US" dirty="0"/>
          </a:p>
        </p:txBody>
      </p:sp>
      <p:sp>
        <p:nvSpPr>
          <p:cNvPr id="3" name="TextBox 2"/>
          <p:cNvSpPr txBox="1"/>
          <p:nvPr/>
        </p:nvSpPr>
        <p:spPr>
          <a:xfrm>
            <a:off x="6507655" y="1410138"/>
            <a:ext cx="2391104" cy="5078314"/>
          </a:xfrm>
          <a:prstGeom prst="rect">
            <a:avLst/>
          </a:prstGeom>
          <a:noFill/>
        </p:spPr>
        <p:txBody>
          <a:bodyPr wrap="square" rtlCol="0">
            <a:spAutoFit/>
          </a:bodyPr>
          <a:lstStyle/>
          <a:p>
            <a:pPr marL="342900" indent="-342900">
              <a:buFont typeface="+mj-lt"/>
              <a:buAutoNum type="arabicPeriod"/>
            </a:pPr>
            <a:r>
              <a:rPr lang="en-US" dirty="0" smtClean="0"/>
              <a:t>Click on the Settings tab</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Name your card something that represents you and your business</a:t>
            </a:r>
          </a:p>
          <a:p>
            <a:pPr marL="342900" indent="-342900">
              <a:buFont typeface="+mj-lt"/>
              <a:buAutoNum type="arabicPeriod"/>
            </a:pPr>
            <a:endParaRPr lang="en-US" dirty="0"/>
          </a:p>
          <a:p>
            <a:pPr marL="342900" indent="-342900">
              <a:buFont typeface="+mj-lt"/>
              <a:buAutoNum type="arabicPeriod"/>
            </a:pPr>
            <a:r>
              <a:rPr lang="en-US" dirty="0" smtClean="0"/>
              <a:t>Click Save</a:t>
            </a:r>
          </a:p>
          <a:p>
            <a:pPr marL="342900" indent="-342900">
              <a:buFont typeface="+mj-lt"/>
              <a:buAutoNum type="arabicPeriod"/>
            </a:pPr>
            <a:endParaRPr lang="en-US" dirty="0"/>
          </a:p>
          <a:p>
            <a:pPr marL="342900" indent="-342900">
              <a:buFont typeface="+mj-lt"/>
              <a:buAutoNum type="arabicPeriod"/>
            </a:pPr>
            <a:r>
              <a:rPr lang="en-US" dirty="0" smtClean="0"/>
              <a:t>Check the “Listed” button.  You want your card to appear in card finder where others can search for you</a:t>
            </a:r>
          </a:p>
          <a:p>
            <a:pPr marL="342900" indent="-342900">
              <a:buFont typeface="+mj-lt"/>
              <a:buAutoNum type="arabicPeriod"/>
            </a:pPr>
            <a:r>
              <a:rPr lang="en-US" dirty="0" smtClean="0"/>
              <a:t>Click Save</a:t>
            </a:r>
          </a:p>
        </p:txBody>
      </p:sp>
      <p:pic>
        <p:nvPicPr>
          <p:cNvPr id="5" name="Picture 4" descr="setting ta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80" y="1051035"/>
            <a:ext cx="6184740" cy="5623034"/>
          </a:xfrm>
          <a:prstGeom prst="rect">
            <a:avLst/>
          </a:prstGeom>
        </p:spPr>
      </p:pic>
    </p:spTree>
    <p:extLst>
      <p:ext uri="{BB962C8B-B14F-4D97-AF65-F5344CB8AC3E}">
        <p14:creationId xmlns:p14="http://schemas.microsoft.com/office/powerpoint/2010/main" val="222917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80" y="-36808"/>
            <a:ext cx="8191883" cy="840258"/>
          </a:xfrm>
        </p:spPr>
        <p:txBody>
          <a:bodyPr/>
          <a:lstStyle/>
          <a:p>
            <a:r>
              <a:rPr lang="en-US" dirty="0" smtClean="0"/>
              <a:t>Step By Step - Marketing</a:t>
            </a:r>
            <a:endParaRPr lang="en-US" dirty="0"/>
          </a:p>
        </p:txBody>
      </p:sp>
      <p:sp>
        <p:nvSpPr>
          <p:cNvPr id="3" name="TextBox 2"/>
          <p:cNvSpPr txBox="1"/>
          <p:nvPr/>
        </p:nvSpPr>
        <p:spPr>
          <a:xfrm>
            <a:off x="6507655" y="1410138"/>
            <a:ext cx="2391104" cy="3416320"/>
          </a:xfrm>
          <a:prstGeom prst="rect">
            <a:avLst/>
          </a:prstGeom>
          <a:noFill/>
        </p:spPr>
        <p:txBody>
          <a:bodyPr wrap="square" rtlCol="0">
            <a:spAutoFit/>
          </a:bodyPr>
          <a:lstStyle/>
          <a:p>
            <a:pPr marL="342900" indent="-342900">
              <a:buFont typeface="+mj-lt"/>
              <a:buAutoNum type="arabicPeriod"/>
            </a:pPr>
            <a:r>
              <a:rPr lang="en-US" dirty="0" smtClean="0"/>
              <a:t>Click on the Marketing tab</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You can generate a signature to use on email signature line</a:t>
            </a:r>
          </a:p>
          <a:p>
            <a:pPr marL="342900" indent="-342900">
              <a:buFont typeface="+mj-lt"/>
              <a:buAutoNum type="arabicPeriod"/>
            </a:pPr>
            <a:endParaRPr lang="en-US" dirty="0"/>
          </a:p>
          <a:p>
            <a:pPr marL="342900" indent="-342900">
              <a:buFont typeface="+mj-lt"/>
              <a:buAutoNum type="arabicPeriod"/>
            </a:pPr>
            <a:r>
              <a:rPr lang="en-US" dirty="0" smtClean="0"/>
              <a:t>You can use the QR code on business cards and </a:t>
            </a:r>
            <a:r>
              <a:rPr lang="en-US" dirty="0"/>
              <a:t>p</a:t>
            </a:r>
            <a:r>
              <a:rPr lang="en-US" dirty="0" smtClean="0"/>
              <a:t>rint marketing. </a:t>
            </a:r>
          </a:p>
          <a:p>
            <a:pPr marL="342900" indent="-342900">
              <a:buFont typeface="+mj-lt"/>
              <a:buAutoNum type="arabicPeriod"/>
            </a:pPr>
            <a:endParaRPr lang="en-US" dirty="0"/>
          </a:p>
        </p:txBody>
      </p:sp>
      <p:pic>
        <p:nvPicPr>
          <p:cNvPr id="4" name="Picture 3" descr="Marketingta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138"/>
            <a:ext cx="6226112" cy="4782209"/>
          </a:xfrm>
          <a:prstGeom prst="rect">
            <a:avLst/>
          </a:prstGeom>
        </p:spPr>
      </p:pic>
    </p:spTree>
    <p:extLst>
      <p:ext uri="{BB962C8B-B14F-4D97-AF65-F5344CB8AC3E}">
        <p14:creationId xmlns:p14="http://schemas.microsoft.com/office/powerpoint/2010/main" val="373242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80" y="-36808"/>
            <a:ext cx="8191883" cy="840258"/>
          </a:xfrm>
        </p:spPr>
        <p:txBody>
          <a:bodyPr/>
          <a:lstStyle/>
          <a:p>
            <a:r>
              <a:rPr lang="en-US" dirty="0" smtClean="0"/>
              <a:t>Step By Step - Marketing</a:t>
            </a:r>
            <a:endParaRPr lang="en-US" dirty="0"/>
          </a:p>
        </p:txBody>
      </p:sp>
      <p:sp>
        <p:nvSpPr>
          <p:cNvPr id="3" name="TextBox 2"/>
          <p:cNvSpPr txBox="1"/>
          <p:nvPr/>
        </p:nvSpPr>
        <p:spPr>
          <a:xfrm>
            <a:off x="6507655" y="1410138"/>
            <a:ext cx="2391104" cy="4524316"/>
          </a:xfrm>
          <a:prstGeom prst="rect">
            <a:avLst/>
          </a:prstGeom>
          <a:noFill/>
        </p:spPr>
        <p:txBody>
          <a:bodyPr wrap="square" rtlCol="0">
            <a:spAutoFit/>
          </a:bodyPr>
          <a:lstStyle/>
          <a:p>
            <a:pPr marL="342900" indent="-342900">
              <a:buFont typeface="+mj-lt"/>
              <a:buAutoNum type="arabicPeriod"/>
            </a:pPr>
            <a:r>
              <a:rPr lang="en-US" dirty="0" smtClean="0"/>
              <a:t>Click on Search Engine Optimization</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Fill in Title Tag, Description, and Keywords that you want to represent you.  These terms will be indexed by search engines and help with overall SEO</a:t>
            </a:r>
          </a:p>
          <a:p>
            <a:pPr marL="342900" indent="-342900">
              <a:buFont typeface="+mj-lt"/>
              <a:buAutoNum type="arabicPeriod"/>
            </a:pPr>
            <a:endParaRPr lang="en-US" dirty="0"/>
          </a:p>
          <a:p>
            <a:pPr marL="342900" indent="-342900">
              <a:buFont typeface="+mj-lt"/>
              <a:buAutoNum type="arabicPeriod"/>
            </a:pPr>
            <a:r>
              <a:rPr lang="en-US" dirty="0" smtClean="0"/>
              <a:t>Click SAVE</a:t>
            </a:r>
          </a:p>
          <a:p>
            <a:pPr marL="342900" indent="-342900">
              <a:buFont typeface="+mj-lt"/>
              <a:buAutoNum type="arabicPeriod"/>
            </a:pPr>
            <a:endParaRPr lang="en-US" dirty="0"/>
          </a:p>
        </p:txBody>
      </p:sp>
      <p:pic>
        <p:nvPicPr>
          <p:cNvPr id="5" name="Picture 4" descr="Marketingta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6" y="1100681"/>
            <a:ext cx="6399206" cy="5144216"/>
          </a:xfrm>
          <a:prstGeom prst="rect">
            <a:avLst/>
          </a:prstGeom>
        </p:spPr>
      </p:pic>
      <p:sp>
        <p:nvSpPr>
          <p:cNvPr id="6" name="TextBox 5"/>
          <p:cNvSpPr txBox="1"/>
          <p:nvPr/>
        </p:nvSpPr>
        <p:spPr>
          <a:xfrm>
            <a:off x="9713310" y="48347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9489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80" y="-36808"/>
            <a:ext cx="8191883" cy="840258"/>
          </a:xfrm>
        </p:spPr>
        <p:txBody>
          <a:bodyPr/>
          <a:lstStyle/>
          <a:p>
            <a:r>
              <a:rPr lang="en-US" dirty="0" smtClean="0"/>
              <a:t>Step By Step - Publish</a:t>
            </a:r>
            <a:endParaRPr lang="en-US" dirty="0"/>
          </a:p>
        </p:txBody>
      </p:sp>
      <p:sp>
        <p:nvSpPr>
          <p:cNvPr id="3" name="TextBox 2"/>
          <p:cNvSpPr txBox="1"/>
          <p:nvPr/>
        </p:nvSpPr>
        <p:spPr>
          <a:xfrm>
            <a:off x="6446345" y="1410138"/>
            <a:ext cx="2452414" cy="2308324"/>
          </a:xfrm>
          <a:prstGeom prst="rect">
            <a:avLst/>
          </a:prstGeom>
          <a:noFill/>
        </p:spPr>
        <p:txBody>
          <a:bodyPr wrap="square" rtlCol="0">
            <a:spAutoFit/>
          </a:bodyPr>
          <a:lstStyle/>
          <a:p>
            <a:pPr marL="342900" indent="-342900">
              <a:buFont typeface="+mj-lt"/>
              <a:buAutoNum type="arabicPeriod"/>
            </a:pPr>
            <a:r>
              <a:rPr lang="en-US" dirty="0" smtClean="0"/>
              <a:t>Click on Publish Tab</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Publish to share to social media site</a:t>
            </a:r>
          </a:p>
          <a:p>
            <a:pPr marL="342900" indent="-342900">
              <a:buFont typeface="+mj-lt"/>
              <a:buAutoNum type="arabicPeriod"/>
            </a:pPr>
            <a:endParaRPr lang="en-US" dirty="0"/>
          </a:p>
          <a:p>
            <a:pPr marL="342900" indent="-342900">
              <a:buFont typeface="+mj-lt"/>
              <a:buAutoNum type="arabicPeriod"/>
            </a:pPr>
            <a:r>
              <a:rPr lang="en-US" dirty="0" smtClean="0"/>
              <a:t>Click Go to my cards now</a:t>
            </a:r>
          </a:p>
          <a:p>
            <a:pPr marL="342900" indent="-342900">
              <a:buFont typeface="+mj-lt"/>
              <a:buAutoNum type="arabicPeriod"/>
            </a:pPr>
            <a:endParaRPr lang="en-US" dirty="0"/>
          </a:p>
        </p:txBody>
      </p:sp>
      <p:sp>
        <p:nvSpPr>
          <p:cNvPr id="6" name="TextBox 5"/>
          <p:cNvSpPr txBox="1"/>
          <p:nvPr/>
        </p:nvSpPr>
        <p:spPr>
          <a:xfrm>
            <a:off x="9713310" y="4834759"/>
            <a:ext cx="184666" cy="369332"/>
          </a:xfrm>
          <a:prstGeom prst="rect">
            <a:avLst/>
          </a:prstGeom>
          <a:noFill/>
        </p:spPr>
        <p:txBody>
          <a:bodyPr wrap="none" rtlCol="0">
            <a:spAutoFit/>
          </a:bodyPr>
          <a:lstStyle/>
          <a:p>
            <a:endParaRPr lang="en-US" dirty="0"/>
          </a:p>
        </p:txBody>
      </p:sp>
      <p:pic>
        <p:nvPicPr>
          <p:cNvPr id="4" name="Picture 3" descr="publishTa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80" y="1086068"/>
            <a:ext cx="5965811" cy="5377793"/>
          </a:xfrm>
          <a:prstGeom prst="rect">
            <a:avLst/>
          </a:prstGeom>
        </p:spPr>
      </p:pic>
    </p:spTree>
    <p:extLst>
      <p:ext uri="{BB962C8B-B14F-4D97-AF65-F5344CB8AC3E}">
        <p14:creationId xmlns:p14="http://schemas.microsoft.com/office/powerpoint/2010/main" val="247797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80" y="-36808"/>
            <a:ext cx="8191883" cy="840258"/>
          </a:xfrm>
        </p:spPr>
        <p:txBody>
          <a:bodyPr/>
          <a:lstStyle/>
          <a:p>
            <a:r>
              <a:rPr lang="en-US" dirty="0" smtClean="0"/>
              <a:t>Step By Step - Final</a:t>
            </a:r>
            <a:endParaRPr lang="en-US" dirty="0"/>
          </a:p>
        </p:txBody>
      </p:sp>
      <p:sp>
        <p:nvSpPr>
          <p:cNvPr id="6" name="TextBox 5"/>
          <p:cNvSpPr txBox="1"/>
          <p:nvPr/>
        </p:nvSpPr>
        <p:spPr>
          <a:xfrm>
            <a:off x="9713310" y="4834759"/>
            <a:ext cx="184666" cy="369332"/>
          </a:xfrm>
          <a:prstGeom prst="rect">
            <a:avLst/>
          </a:prstGeom>
          <a:noFill/>
        </p:spPr>
        <p:txBody>
          <a:bodyPr wrap="none" rtlCol="0">
            <a:spAutoFit/>
          </a:bodyPr>
          <a:lstStyle/>
          <a:p>
            <a:endParaRPr lang="en-US" dirty="0"/>
          </a:p>
        </p:txBody>
      </p:sp>
      <p:pic>
        <p:nvPicPr>
          <p:cNvPr id="5" name="Picture 4" descr="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842" y="1033517"/>
            <a:ext cx="3494690" cy="5824483"/>
          </a:xfrm>
          <a:prstGeom prst="rect">
            <a:avLst/>
          </a:prstGeom>
        </p:spPr>
      </p:pic>
    </p:spTree>
    <p:extLst>
      <p:ext uri="{BB962C8B-B14F-4D97-AF65-F5344CB8AC3E}">
        <p14:creationId xmlns:p14="http://schemas.microsoft.com/office/powerpoint/2010/main" val="98416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80" y="-36808"/>
            <a:ext cx="8191883" cy="840258"/>
          </a:xfrm>
        </p:spPr>
        <p:txBody>
          <a:bodyPr/>
          <a:lstStyle/>
          <a:p>
            <a:r>
              <a:rPr lang="en-US" dirty="0" smtClean="0"/>
              <a:t>Discussion</a:t>
            </a:r>
            <a:endParaRPr lang="en-US" dirty="0"/>
          </a:p>
        </p:txBody>
      </p:sp>
      <p:sp>
        <p:nvSpPr>
          <p:cNvPr id="6" name="TextBox 5"/>
          <p:cNvSpPr txBox="1"/>
          <p:nvPr/>
        </p:nvSpPr>
        <p:spPr>
          <a:xfrm>
            <a:off x="9713310" y="4834759"/>
            <a:ext cx="184666" cy="369332"/>
          </a:xfrm>
          <a:prstGeom prst="rect">
            <a:avLst/>
          </a:prstGeom>
          <a:noFill/>
        </p:spPr>
        <p:txBody>
          <a:bodyPr wrap="none" rtlCol="0">
            <a:spAutoFit/>
          </a:bodyPr>
          <a:lstStyle/>
          <a:p>
            <a:endParaRPr lang="en-US" dirty="0"/>
          </a:p>
        </p:txBody>
      </p:sp>
      <p:pic>
        <p:nvPicPr>
          <p:cNvPr id="5" name="Picture 4" descr="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22" y="954689"/>
            <a:ext cx="3494690" cy="5824483"/>
          </a:xfrm>
          <a:prstGeom prst="rect">
            <a:avLst/>
          </a:prstGeom>
        </p:spPr>
      </p:pic>
      <p:sp>
        <p:nvSpPr>
          <p:cNvPr id="3" name="Rectangle 2"/>
          <p:cNvSpPr/>
          <p:nvPr/>
        </p:nvSpPr>
        <p:spPr>
          <a:xfrm>
            <a:off x="4380187" y="1033517"/>
            <a:ext cx="4572000" cy="4801315"/>
          </a:xfrm>
          <a:prstGeom prst="rect">
            <a:avLst/>
          </a:prstGeom>
        </p:spPr>
        <p:txBody>
          <a:bodyPr>
            <a:spAutoFit/>
          </a:bodyPr>
          <a:lstStyle/>
          <a:p>
            <a:r>
              <a:rPr lang="en-US" dirty="0"/>
              <a:t>Use </a:t>
            </a:r>
            <a:r>
              <a:rPr lang="en-US" dirty="0" err="1"/>
              <a:t>SavvyCards</a:t>
            </a:r>
            <a:r>
              <a:rPr lang="en-US" dirty="0"/>
              <a:t> to Market Your Business</a:t>
            </a:r>
          </a:p>
          <a:p>
            <a:endParaRPr lang="en-US" dirty="0"/>
          </a:p>
          <a:p>
            <a:r>
              <a:rPr lang="en-US" dirty="0" smtClean="0"/>
              <a:t>Following </a:t>
            </a:r>
            <a:r>
              <a:rPr lang="en-US" dirty="0"/>
              <a:t>are some ideas for how to use </a:t>
            </a:r>
            <a:r>
              <a:rPr lang="en-US" dirty="0" err="1"/>
              <a:t>SavvyCards</a:t>
            </a:r>
            <a:r>
              <a:rPr lang="en-US" dirty="0"/>
              <a:t> to enhance marketing programs for your business.</a:t>
            </a:r>
          </a:p>
          <a:p>
            <a:endParaRPr lang="en-US" dirty="0"/>
          </a:p>
          <a:p>
            <a:r>
              <a:rPr lang="en-US" dirty="0"/>
              <a:t>  -  Branding</a:t>
            </a:r>
          </a:p>
          <a:p>
            <a:endParaRPr lang="en-US" dirty="0"/>
          </a:p>
          <a:p>
            <a:r>
              <a:rPr lang="en-US" dirty="0"/>
              <a:t>  -  Sharing</a:t>
            </a:r>
          </a:p>
          <a:p>
            <a:endParaRPr lang="en-US" dirty="0"/>
          </a:p>
          <a:p>
            <a:r>
              <a:rPr lang="en-US" dirty="0"/>
              <a:t>  -  QR Codes</a:t>
            </a:r>
          </a:p>
          <a:p>
            <a:endParaRPr lang="en-US" dirty="0"/>
          </a:p>
          <a:p>
            <a:r>
              <a:rPr lang="en-US" dirty="0"/>
              <a:t>  -  Email Signature</a:t>
            </a:r>
          </a:p>
          <a:p>
            <a:endParaRPr lang="en-US" dirty="0"/>
          </a:p>
          <a:p>
            <a:r>
              <a:rPr lang="en-US" dirty="0"/>
              <a:t>  -  Web Links</a:t>
            </a:r>
          </a:p>
          <a:p>
            <a:endParaRPr lang="en-US" dirty="0"/>
          </a:p>
          <a:p>
            <a:r>
              <a:rPr lang="en-US" dirty="0"/>
              <a:t>  -  Green Marketing</a:t>
            </a:r>
          </a:p>
        </p:txBody>
      </p:sp>
    </p:spTree>
    <p:extLst>
      <p:ext uri="{BB962C8B-B14F-4D97-AF65-F5344CB8AC3E}">
        <p14:creationId xmlns:p14="http://schemas.microsoft.com/office/powerpoint/2010/main" val="47450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Savvy Card</a:t>
            </a:r>
            <a:endParaRPr lang="en-US" dirty="0"/>
          </a:p>
        </p:txBody>
      </p:sp>
      <p:sp>
        <p:nvSpPr>
          <p:cNvPr id="5" name="TextBox 4"/>
          <p:cNvSpPr txBox="1"/>
          <p:nvPr/>
        </p:nvSpPr>
        <p:spPr>
          <a:xfrm>
            <a:off x="457200" y="1619601"/>
            <a:ext cx="8156496" cy="4524316"/>
          </a:xfrm>
          <a:prstGeom prst="rect">
            <a:avLst/>
          </a:prstGeom>
          <a:noFill/>
        </p:spPr>
        <p:txBody>
          <a:bodyPr wrap="square" rtlCol="0">
            <a:spAutoFit/>
          </a:bodyPr>
          <a:lstStyle/>
          <a:p>
            <a:r>
              <a:rPr lang="en-US" b="1" dirty="0" smtClean="0"/>
              <a:t>FOR INDIVIDUALS</a:t>
            </a:r>
          </a:p>
          <a:p>
            <a:r>
              <a:rPr lang="en-US" dirty="0" err="1" smtClean="0"/>
              <a:t>SavvyCard</a:t>
            </a:r>
            <a:r>
              <a:rPr lang="en-US" dirty="0" smtClean="0"/>
              <a:t> is the free business referral system where everybody works for you.</a:t>
            </a:r>
          </a:p>
          <a:p>
            <a:r>
              <a:rPr lang="en-US" dirty="0" smtClean="0"/>
              <a:t>You create your free </a:t>
            </a:r>
            <a:r>
              <a:rPr lang="en-US" dirty="0" err="1" smtClean="0"/>
              <a:t>SavvyCard</a:t>
            </a:r>
            <a:r>
              <a:rPr lang="en-US" dirty="0" smtClean="0"/>
              <a:t> in minutes with our easy to use Card Builder, customize it as little or as much as you’d like and share it with everyone you know so they can pass you referrals.</a:t>
            </a:r>
          </a:p>
          <a:p>
            <a:endParaRPr lang="en-US" dirty="0" smtClean="0"/>
          </a:p>
          <a:p>
            <a:r>
              <a:rPr lang="en-US" dirty="0" smtClean="0"/>
              <a:t>Each </a:t>
            </a:r>
            <a:r>
              <a:rPr lang="en-US" dirty="0" err="1" smtClean="0"/>
              <a:t>SavvyCard</a:t>
            </a:r>
            <a:r>
              <a:rPr lang="en-US" dirty="0" smtClean="0"/>
              <a:t> includes:</a:t>
            </a:r>
          </a:p>
          <a:p>
            <a:pPr marL="285750" indent="-285750">
              <a:buFont typeface="Arial"/>
              <a:buChar char="•"/>
            </a:pPr>
            <a:r>
              <a:rPr lang="en-US" dirty="0" smtClean="0"/>
              <a:t>Share button so people can refer you by text, email and QR code </a:t>
            </a:r>
          </a:p>
          <a:p>
            <a:pPr marL="285750" indent="-285750">
              <a:buFont typeface="Arial"/>
              <a:buChar char="•"/>
            </a:pPr>
            <a:r>
              <a:rPr lang="en-US" dirty="0" smtClean="0"/>
              <a:t>Call, Text and Email buttons so people can easily contact you </a:t>
            </a:r>
          </a:p>
          <a:p>
            <a:pPr marL="285750" indent="-285750">
              <a:buFont typeface="Arial"/>
              <a:buChar char="•"/>
            </a:pPr>
            <a:r>
              <a:rPr lang="en-US" dirty="0" smtClean="0"/>
              <a:t>Find button so people can get turn by turn directions to your place of business </a:t>
            </a:r>
          </a:p>
          <a:p>
            <a:pPr marL="285750" indent="-285750">
              <a:buFont typeface="Arial"/>
              <a:buChar char="•"/>
            </a:pPr>
            <a:r>
              <a:rPr lang="en-US" dirty="0" smtClean="0"/>
              <a:t>Personal Profile and Organization buttons so people can learn about what you do </a:t>
            </a:r>
          </a:p>
          <a:p>
            <a:pPr marL="285750" indent="-285750">
              <a:buFont typeface="Arial"/>
              <a:buChar char="•"/>
            </a:pPr>
            <a:r>
              <a:rPr lang="en-US" dirty="0" smtClean="0"/>
              <a:t>My Sites and Social buttons to link to your existing websites and social accounts </a:t>
            </a:r>
          </a:p>
          <a:p>
            <a:pPr marL="285750" indent="-285750">
              <a:buFont typeface="Arial"/>
              <a:buChar char="•"/>
            </a:pPr>
            <a:r>
              <a:rPr lang="en-US" dirty="0" err="1" smtClean="0"/>
              <a:t>SavvyCards</a:t>
            </a:r>
            <a:r>
              <a:rPr lang="en-US" dirty="0" smtClean="0"/>
              <a:t> aren’t meant to replace your existing business cards, but they are an awesome complement to them. Like peanut butter and chocolate. Or bacon and... more bacon.</a:t>
            </a:r>
          </a:p>
          <a:p>
            <a:pPr marL="285750" indent="-285750">
              <a:buFont typeface="Arial"/>
              <a:buChar char="•"/>
            </a:pPr>
            <a:r>
              <a:rPr lang="en-US" dirty="0" smtClean="0"/>
              <a:t>For times when you can’t give out a paper business card, use </a:t>
            </a:r>
            <a:r>
              <a:rPr lang="en-US" dirty="0" err="1" smtClean="0"/>
              <a:t>SavvyCard</a:t>
            </a:r>
            <a:r>
              <a:rPr lang="en-US" dirty="0" smtClean="0"/>
              <a:t> instead.</a:t>
            </a:r>
          </a:p>
        </p:txBody>
      </p:sp>
    </p:spTree>
    <p:extLst>
      <p:ext uri="{BB962C8B-B14F-4D97-AF65-F5344CB8AC3E}">
        <p14:creationId xmlns:p14="http://schemas.microsoft.com/office/powerpoint/2010/main" val="77745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840258"/>
          </a:xfrm>
        </p:spPr>
        <p:txBody>
          <a:bodyPr/>
          <a:lstStyle/>
          <a:p>
            <a:r>
              <a:rPr lang="en-US" dirty="0" smtClean="0"/>
              <a:t>What is Savvy Card</a:t>
            </a:r>
            <a:endParaRPr lang="en-US" dirty="0"/>
          </a:p>
        </p:txBody>
      </p:sp>
      <p:sp>
        <p:nvSpPr>
          <p:cNvPr id="5" name="TextBox 4"/>
          <p:cNvSpPr txBox="1"/>
          <p:nvPr/>
        </p:nvSpPr>
        <p:spPr>
          <a:xfrm>
            <a:off x="202459" y="1030655"/>
            <a:ext cx="8742533" cy="5663089"/>
          </a:xfrm>
          <a:prstGeom prst="rect">
            <a:avLst/>
          </a:prstGeom>
          <a:noFill/>
        </p:spPr>
        <p:txBody>
          <a:bodyPr wrap="square" rtlCol="0">
            <a:spAutoFit/>
          </a:bodyPr>
          <a:lstStyle/>
          <a:p>
            <a:r>
              <a:rPr lang="en-US" b="1" dirty="0" smtClean="0"/>
              <a:t>Business Referrals</a:t>
            </a:r>
          </a:p>
          <a:p>
            <a:r>
              <a:rPr lang="en-US" sz="1600" dirty="0" smtClean="0"/>
              <a:t>You can’t give everyone you know a stack of your business cards (and they probably wouldn’t carry them around everywhere even if you did!). Email or text your </a:t>
            </a:r>
            <a:r>
              <a:rPr lang="en-US" sz="1600" dirty="0" err="1" smtClean="0"/>
              <a:t>SavvyCard</a:t>
            </a:r>
            <a:r>
              <a:rPr lang="en-US" sz="1600" dirty="0" smtClean="0"/>
              <a:t> to your friends, family, employees and clients so that they can use it to refer you to the people they know.</a:t>
            </a:r>
          </a:p>
          <a:p>
            <a:endParaRPr lang="en-US" sz="1600" dirty="0" smtClean="0"/>
          </a:p>
          <a:p>
            <a:r>
              <a:rPr lang="en-US" sz="1600" dirty="0" smtClean="0"/>
              <a:t>The </a:t>
            </a:r>
            <a:r>
              <a:rPr lang="en-US" sz="1600" dirty="0" err="1" smtClean="0"/>
              <a:t>SavvyCard</a:t>
            </a:r>
            <a:r>
              <a:rPr lang="en-US" sz="1600" dirty="0" smtClean="0"/>
              <a:t> system tracks all referral activity, so you can easily know when someone is referring you and thank or reward them for their efforts. Every time you are referred through the </a:t>
            </a:r>
            <a:r>
              <a:rPr lang="en-US" sz="1600" dirty="0" err="1" smtClean="0"/>
              <a:t>SavvyCard</a:t>
            </a:r>
            <a:r>
              <a:rPr lang="en-US" sz="1600" dirty="0" smtClean="0"/>
              <a:t> system, you’ll get an email notification, so that you can immediately follow up and close that business.</a:t>
            </a:r>
          </a:p>
          <a:p>
            <a:endParaRPr lang="en-US" b="1" dirty="0" smtClean="0"/>
          </a:p>
          <a:p>
            <a:r>
              <a:rPr lang="en-US" b="1" dirty="0" smtClean="0"/>
              <a:t>Remote Introductions</a:t>
            </a:r>
          </a:p>
          <a:p>
            <a:r>
              <a:rPr lang="en-US" dirty="0" smtClean="0"/>
              <a:t>More than ever, business is happening remotely—through email, phone and over the web. There’s no substitute for meeting potential clients in person, but for those times when that’s not possible, </a:t>
            </a:r>
            <a:r>
              <a:rPr lang="en-US" dirty="0" err="1" smtClean="0"/>
              <a:t>SavvyCard</a:t>
            </a:r>
            <a:r>
              <a:rPr lang="en-US" dirty="0" smtClean="0"/>
              <a:t> is the next best thing to a firm handshake and a smile.</a:t>
            </a:r>
          </a:p>
          <a:p>
            <a:pPr marL="285750" indent="-285750">
              <a:buFont typeface="Arial"/>
              <a:buChar char="•"/>
            </a:pPr>
            <a:r>
              <a:rPr lang="en-US" dirty="0" smtClean="0"/>
              <a:t>Text your </a:t>
            </a:r>
            <a:r>
              <a:rPr lang="en-US" dirty="0" err="1" smtClean="0"/>
              <a:t>SavvyCard</a:t>
            </a:r>
            <a:r>
              <a:rPr lang="en-US" dirty="0" smtClean="0"/>
              <a:t> to people you meet over the phone </a:t>
            </a:r>
          </a:p>
          <a:p>
            <a:pPr marL="285750" indent="-285750">
              <a:buFont typeface="Arial"/>
              <a:buChar char="•"/>
            </a:pPr>
            <a:r>
              <a:rPr lang="en-US" dirty="0" smtClean="0"/>
              <a:t>Email your </a:t>
            </a:r>
            <a:r>
              <a:rPr lang="en-US" dirty="0" err="1" smtClean="0"/>
              <a:t>SavvyCard</a:t>
            </a:r>
            <a:r>
              <a:rPr lang="en-US" dirty="0" smtClean="0"/>
              <a:t> to people you are introduced to on the web </a:t>
            </a:r>
          </a:p>
          <a:p>
            <a:pPr marL="285750" indent="-285750">
              <a:buFont typeface="Arial"/>
              <a:buChar char="•"/>
            </a:pPr>
            <a:r>
              <a:rPr lang="en-US" dirty="0" smtClean="0"/>
              <a:t>Link to it from your email signature </a:t>
            </a:r>
          </a:p>
          <a:p>
            <a:pPr marL="285750" indent="-285750">
              <a:buFont typeface="Arial"/>
              <a:buChar char="•"/>
            </a:pPr>
            <a:r>
              <a:rPr lang="en-US" dirty="0" smtClean="0"/>
              <a:t>Share it to through social media like Twitter and Facebook </a:t>
            </a:r>
          </a:p>
          <a:p>
            <a:pPr marL="285750" indent="-285750">
              <a:buFont typeface="Arial"/>
              <a:buChar char="•"/>
            </a:pPr>
            <a:r>
              <a:rPr lang="en-US" dirty="0" smtClean="0"/>
              <a:t>Send it to people you are meeting in person for the first time so they know what you look like (we’ve all done that dance at Starbucks or Panera Bread right?) </a:t>
            </a:r>
            <a:endParaRPr lang="en-US" dirty="0"/>
          </a:p>
        </p:txBody>
      </p:sp>
    </p:spTree>
    <p:extLst>
      <p:ext uri="{BB962C8B-B14F-4D97-AF65-F5344CB8AC3E}">
        <p14:creationId xmlns:p14="http://schemas.microsoft.com/office/powerpoint/2010/main" val="286049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What is Savvy Card</a:t>
            </a:r>
            <a:endParaRPr lang="en-US" dirty="0"/>
          </a:p>
        </p:txBody>
      </p:sp>
      <p:sp>
        <p:nvSpPr>
          <p:cNvPr id="5" name="TextBox 4"/>
          <p:cNvSpPr txBox="1"/>
          <p:nvPr/>
        </p:nvSpPr>
        <p:spPr>
          <a:xfrm>
            <a:off x="202459" y="803450"/>
            <a:ext cx="8742533" cy="1754327"/>
          </a:xfrm>
          <a:prstGeom prst="rect">
            <a:avLst/>
          </a:prstGeom>
          <a:noFill/>
        </p:spPr>
        <p:txBody>
          <a:bodyPr wrap="square" rtlCol="0">
            <a:spAutoFit/>
          </a:bodyPr>
          <a:lstStyle/>
          <a:p>
            <a:r>
              <a:rPr lang="en-US" b="1" dirty="0" smtClean="0"/>
              <a:t>Never be without a card</a:t>
            </a:r>
          </a:p>
          <a:p>
            <a:r>
              <a:rPr lang="en-US" dirty="0" smtClean="0"/>
              <a:t>There are times when you just don’t have a business card handy, and invariably that’s when you meet the perfect client. Instead of scribbling your contact details on a napkin, whip out your cell phone and text them your </a:t>
            </a:r>
            <a:r>
              <a:rPr lang="en-US" dirty="0" err="1" smtClean="0"/>
              <a:t>SavvyCard</a:t>
            </a:r>
            <a:r>
              <a:rPr lang="en-US" dirty="0" smtClean="0"/>
              <a:t>. When you get back to the office you can pull their name and contact information from your </a:t>
            </a:r>
            <a:r>
              <a:rPr lang="en-US" dirty="0" err="1" smtClean="0"/>
              <a:t>SavvyCard</a:t>
            </a:r>
            <a:r>
              <a:rPr lang="en-US" dirty="0" smtClean="0"/>
              <a:t> Referral Log and easily reconnect with them.</a:t>
            </a:r>
            <a:endParaRPr lang="en-US" dirty="0"/>
          </a:p>
        </p:txBody>
      </p:sp>
      <p:sp>
        <p:nvSpPr>
          <p:cNvPr id="3" name="TextBox 2"/>
          <p:cNvSpPr txBox="1"/>
          <p:nvPr/>
        </p:nvSpPr>
        <p:spPr>
          <a:xfrm>
            <a:off x="128837" y="2728681"/>
            <a:ext cx="8816155" cy="3970318"/>
          </a:xfrm>
          <a:prstGeom prst="rect">
            <a:avLst/>
          </a:prstGeom>
          <a:noFill/>
        </p:spPr>
        <p:txBody>
          <a:bodyPr wrap="square" rtlCol="0">
            <a:spAutoFit/>
          </a:bodyPr>
          <a:lstStyle/>
          <a:p>
            <a:pPr marL="285750" indent="-285750">
              <a:buFont typeface="Wingdings" charset="2"/>
              <a:buChar char="ü"/>
            </a:pPr>
            <a:r>
              <a:rPr lang="en-US" dirty="0"/>
              <a:t>H</a:t>
            </a:r>
            <a:r>
              <a:rPr lang="en-US" dirty="0" smtClean="0"/>
              <a:t>ighly interactive "mini websites" through which you can market yourself in ways not previously possible with regular business cards.</a:t>
            </a:r>
          </a:p>
          <a:p>
            <a:pPr marL="285750" indent="-285750">
              <a:buFont typeface="Wingdings" charset="2"/>
              <a:buChar char="ü"/>
            </a:pPr>
            <a:endParaRPr lang="en-US" dirty="0" smtClean="0"/>
          </a:p>
          <a:p>
            <a:pPr marL="285750" indent="-285750">
              <a:buFont typeface="Wingdings" charset="2"/>
              <a:buChar char="ü"/>
            </a:pPr>
            <a:r>
              <a:rPr lang="en-US" dirty="0"/>
              <a:t>E</a:t>
            </a:r>
            <a:r>
              <a:rPr lang="en-US" dirty="0" smtClean="0"/>
              <a:t>ven indexed by search engines and can be found through online searches, </a:t>
            </a:r>
            <a:r>
              <a:rPr lang="en-US" b="1" i="1" u="sng" dirty="0" smtClean="0"/>
              <a:t>particularly local ones.</a:t>
            </a:r>
          </a:p>
          <a:p>
            <a:pPr marL="285750" indent="-285750">
              <a:buFont typeface="Wingdings" charset="2"/>
              <a:buChar char="ü"/>
            </a:pPr>
            <a:endParaRPr lang="en-US" dirty="0" smtClean="0"/>
          </a:p>
          <a:p>
            <a:pPr marL="285750" indent="-285750">
              <a:buFont typeface="Wingdings" charset="2"/>
              <a:buChar char="ü"/>
            </a:pPr>
            <a:r>
              <a:rPr lang="en-US" dirty="0" smtClean="0"/>
              <a:t>Work on any web-enabled device. Laptop, </a:t>
            </a:r>
            <a:r>
              <a:rPr lang="en-US" dirty="0" err="1" smtClean="0"/>
              <a:t>iPad</a:t>
            </a:r>
            <a:r>
              <a:rPr lang="en-US" dirty="0" smtClean="0"/>
              <a:t>, Android, Samsung Galaxy, everywhere</a:t>
            </a:r>
          </a:p>
          <a:p>
            <a:pPr marL="285750" indent="-285750">
              <a:buFont typeface="Wingdings" charset="2"/>
              <a:buChar char="ü"/>
            </a:pPr>
            <a:endParaRPr lang="en-US" dirty="0" smtClean="0"/>
          </a:p>
          <a:p>
            <a:pPr marL="285750" indent="-285750">
              <a:buFont typeface="Wingdings" charset="2"/>
              <a:buChar char="ü"/>
            </a:pPr>
            <a:r>
              <a:rPr lang="en-US" dirty="0" smtClean="0"/>
              <a:t>Fully Customizable. Add Backgrounds, images, websites, and more</a:t>
            </a:r>
          </a:p>
          <a:p>
            <a:pPr marL="285750" indent="-285750">
              <a:buFont typeface="Wingdings" charset="2"/>
              <a:buChar char="ü"/>
            </a:pPr>
            <a:endParaRPr lang="en-US" dirty="0" smtClean="0"/>
          </a:p>
          <a:p>
            <a:pPr marL="285750" indent="-285750">
              <a:buFont typeface="Wingdings" charset="2"/>
              <a:buChar char="ü"/>
            </a:pPr>
            <a:r>
              <a:rPr lang="en-US" dirty="0" smtClean="0"/>
              <a:t>Make it a lot easier to market yourself and network.</a:t>
            </a:r>
          </a:p>
          <a:p>
            <a:pPr marL="285750" indent="-285750">
              <a:buFont typeface="Wingdings" charset="2"/>
              <a:buChar char="ü"/>
            </a:pPr>
            <a:endParaRPr lang="en-US" dirty="0" smtClean="0"/>
          </a:p>
          <a:p>
            <a:pPr marL="285750" indent="-285750">
              <a:buFont typeface="Wingdings" charset="2"/>
              <a:buChar char="ü"/>
            </a:pPr>
            <a:r>
              <a:rPr lang="en-US" dirty="0" smtClean="0"/>
              <a:t>You can update them at any time and those changes will propagate to everyone who has your card - in real time. </a:t>
            </a:r>
            <a:endParaRPr lang="en-US" dirty="0"/>
          </a:p>
        </p:txBody>
      </p:sp>
    </p:spTree>
    <p:extLst>
      <p:ext uri="{BB962C8B-B14F-4D97-AF65-F5344CB8AC3E}">
        <p14:creationId xmlns:p14="http://schemas.microsoft.com/office/powerpoint/2010/main" val="307423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36808"/>
            <a:ext cx="8530896" cy="840258"/>
          </a:xfrm>
        </p:spPr>
        <p:txBody>
          <a:bodyPr/>
          <a:lstStyle/>
          <a:p>
            <a:r>
              <a:rPr lang="en-US" dirty="0" smtClean="0"/>
              <a:t>Step By Step - Background</a:t>
            </a:r>
            <a:endParaRPr lang="en-US" dirty="0"/>
          </a:p>
        </p:txBody>
      </p:sp>
      <p:pic>
        <p:nvPicPr>
          <p:cNvPr id="4" name="Picture 3"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14" y="1186608"/>
            <a:ext cx="5849445" cy="5391115"/>
          </a:xfrm>
          <a:prstGeom prst="rect">
            <a:avLst/>
          </a:prstGeom>
        </p:spPr>
      </p:pic>
      <p:sp>
        <p:nvSpPr>
          <p:cNvPr id="3" name="TextBox 2"/>
          <p:cNvSpPr txBox="1"/>
          <p:nvPr/>
        </p:nvSpPr>
        <p:spPr>
          <a:xfrm>
            <a:off x="6507655" y="1410138"/>
            <a:ext cx="2277242" cy="3139321"/>
          </a:xfrm>
          <a:prstGeom prst="rect">
            <a:avLst/>
          </a:prstGeom>
          <a:noFill/>
        </p:spPr>
        <p:txBody>
          <a:bodyPr wrap="square" rtlCol="0">
            <a:spAutoFit/>
          </a:bodyPr>
          <a:lstStyle/>
          <a:p>
            <a:pPr marL="342900" indent="-342900">
              <a:buFont typeface="+mj-lt"/>
              <a:buAutoNum type="arabicPeriod"/>
            </a:pPr>
            <a:r>
              <a:rPr lang="en-US" dirty="0" smtClean="0"/>
              <a:t>Click the Background tab</a:t>
            </a:r>
          </a:p>
          <a:p>
            <a:pPr marL="342900" indent="-342900">
              <a:buFont typeface="+mj-lt"/>
              <a:buAutoNum type="arabicPeriod"/>
            </a:pPr>
            <a:endParaRPr lang="en-US" dirty="0" smtClean="0"/>
          </a:p>
          <a:p>
            <a:pPr marL="342900" indent="-342900">
              <a:buFont typeface="+mj-lt"/>
              <a:buAutoNum type="arabicPeriod"/>
            </a:pPr>
            <a:r>
              <a:rPr lang="en-US" dirty="0" smtClean="0"/>
              <a:t>Then Card info tab on the right </a:t>
            </a:r>
          </a:p>
          <a:p>
            <a:pPr marL="342900" indent="-342900">
              <a:buFont typeface="+mj-lt"/>
              <a:buAutoNum type="arabicPeriod"/>
            </a:pPr>
            <a:endParaRPr lang="en-US" dirty="0"/>
          </a:p>
          <a:p>
            <a:pPr marL="342900" indent="-342900">
              <a:buFont typeface="+mj-lt"/>
              <a:buAutoNum type="arabicPeriod"/>
            </a:pPr>
            <a:r>
              <a:rPr lang="en-US" dirty="0" smtClean="0"/>
              <a:t>Fill in Card info as needed</a:t>
            </a:r>
          </a:p>
          <a:p>
            <a:pPr marL="342900" indent="-342900">
              <a:buFont typeface="+mj-lt"/>
              <a:buAutoNum type="arabicPeriod"/>
            </a:pPr>
            <a:endParaRPr lang="en-US" dirty="0"/>
          </a:p>
          <a:p>
            <a:pPr marL="342900" indent="-342900">
              <a:buFont typeface="+mj-lt"/>
              <a:buAutoNum type="arabicPeriod"/>
            </a:pPr>
            <a:r>
              <a:rPr lang="en-US" dirty="0" smtClean="0"/>
              <a:t>Click “Save”</a:t>
            </a:r>
            <a:endParaRPr lang="en-US" dirty="0"/>
          </a:p>
          <a:p>
            <a:endParaRPr lang="en-US" dirty="0"/>
          </a:p>
        </p:txBody>
      </p:sp>
    </p:spTree>
    <p:extLst>
      <p:ext uri="{BB962C8B-B14F-4D97-AF65-F5344CB8AC3E}">
        <p14:creationId xmlns:p14="http://schemas.microsoft.com/office/powerpoint/2010/main" val="200439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7655" y="1410138"/>
            <a:ext cx="2277242" cy="3693319"/>
          </a:xfrm>
          <a:prstGeom prst="rect">
            <a:avLst/>
          </a:prstGeom>
          <a:noFill/>
        </p:spPr>
        <p:txBody>
          <a:bodyPr wrap="square" rtlCol="0">
            <a:spAutoFit/>
          </a:bodyPr>
          <a:lstStyle/>
          <a:p>
            <a:pPr marL="342900" indent="-342900">
              <a:buFont typeface="+mj-lt"/>
              <a:buAutoNum type="arabicPeriod"/>
            </a:pPr>
            <a:r>
              <a:rPr lang="en-US" dirty="0" smtClean="0"/>
              <a:t>Click “Choose a Stock Background”  or “Upload a Background” </a:t>
            </a:r>
          </a:p>
          <a:p>
            <a:endParaRPr lang="en-US" dirty="0" smtClean="0"/>
          </a:p>
          <a:p>
            <a:pPr marL="342900" indent="-342900">
              <a:buFont typeface="+mj-lt"/>
              <a:buAutoNum type="arabicPeriod"/>
            </a:pPr>
            <a:r>
              <a:rPr lang="en-US" dirty="0" smtClean="0"/>
              <a:t>Then choose one that you prefer</a:t>
            </a:r>
          </a:p>
          <a:p>
            <a:pPr marL="342900" indent="-342900">
              <a:buFont typeface="+mj-lt"/>
              <a:buAutoNum type="arabicPeriod"/>
            </a:pPr>
            <a:endParaRPr lang="en-US" dirty="0"/>
          </a:p>
          <a:p>
            <a:pPr marL="342900" indent="-342900">
              <a:buFont typeface="+mj-lt"/>
              <a:buAutoNum type="arabicPeriod"/>
            </a:pPr>
            <a:r>
              <a:rPr lang="en-US" dirty="0" smtClean="0"/>
              <a:t>Fill in Card info as needed</a:t>
            </a:r>
            <a:endParaRPr lang="en-US" dirty="0"/>
          </a:p>
          <a:p>
            <a:endParaRPr lang="en-US" dirty="0" smtClean="0"/>
          </a:p>
          <a:p>
            <a:r>
              <a:rPr lang="en-US" dirty="0" smtClean="0"/>
              <a:t>4.  Click “Save”  </a:t>
            </a:r>
            <a:endParaRPr lang="en-US" dirty="0"/>
          </a:p>
        </p:txBody>
      </p:sp>
      <p:pic>
        <p:nvPicPr>
          <p:cNvPr id="5" name="Picture 4" descr="backgroun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83" y="1069071"/>
            <a:ext cx="5893238" cy="5438584"/>
          </a:xfrm>
          <a:prstGeom prst="rect">
            <a:avLst/>
          </a:prstGeom>
        </p:spPr>
      </p:pic>
      <p:sp>
        <p:nvSpPr>
          <p:cNvPr id="7" name="Title 1"/>
          <p:cNvSpPr txBox="1">
            <a:spLocks/>
          </p:cNvSpPr>
          <p:nvPr/>
        </p:nvSpPr>
        <p:spPr>
          <a:xfrm>
            <a:off x="394138" y="-36808"/>
            <a:ext cx="8530896" cy="8402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Step By Step - Background</a:t>
            </a:r>
            <a:endParaRPr lang="en-US" dirty="0"/>
          </a:p>
        </p:txBody>
      </p:sp>
    </p:spTree>
    <p:extLst>
      <p:ext uri="{BB962C8B-B14F-4D97-AF65-F5344CB8AC3E}">
        <p14:creationId xmlns:p14="http://schemas.microsoft.com/office/powerpoint/2010/main" val="241101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7655" y="1410138"/>
            <a:ext cx="2277242" cy="3416320"/>
          </a:xfrm>
          <a:prstGeom prst="rect">
            <a:avLst/>
          </a:prstGeom>
          <a:noFill/>
        </p:spPr>
        <p:txBody>
          <a:bodyPr wrap="square" rtlCol="0">
            <a:spAutoFit/>
          </a:bodyPr>
          <a:lstStyle/>
          <a:p>
            <a:pPr marL="342900" indent="-342900">
              <a:buFont typeface="+mj-lt"/>
              <a:buAutoNum type="arabicPeriod"/>
            </a:pPr>
            <a:r>
              <a:rPr lang="en-US" dirty="0" smtClean="0"/>
              <a:t>You can upload a background using the guidelines and templates provided</a:t>
            </a:r>
          </a:p>
          <a:p>
            <a:endParaRPr lang="en-US" dirty="0" smtClean="0"/>
          </a:p>
          <a:p>
            <a:pPr marL="342900" indent="-342900">
              <a:buFont typeface="+mj-lt"/>
              <a:buAutoNum type="arabicPeriod"/>
            </a:pPr>
            <a:r>
              <a:rPr lang="en-US" dirty="0" smtClean="0"/>
              <a:t>You can also have a custom background designed for a small fee</a:t>
            </a:r>
          </a:p>
          <a:p>
            <a:pPr marL="342900" indent="-342900">
              <a:buFont typeface="+mj-lt"/>
              <a:buAutoNum type="arabicPeriod"/>
            </a:pPr>
            <a:endParaRPr lang="en-US" dirty="0"/>
          </a:p>
        </p:txBody>
      </p:sp>
      <p:pic>
        <p:nvPicPr>
          <p:cNvPr id="4" name="Picture 3" descr="backgroun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9" y="1121104"/>
            <a:ext cx="6095110" cy="5544206"/>
          </a:xfrm>
          <a:prstGeom prst="rect">
            <a:avLst/>
          </a:prstGeom>
        </p:spPr>
      </p:pic>
      <p:sp>
        <p:nvSpPr>
          <p:cNvPr id="7" name="Title 1"/>
          <p:cNvSpPr>
            <a:spLocks noGrp="1"/>
          </p:cNvSpPr>
          <p:nvPr>
            <p:ph type="title"/>
          </p:nvPr>
        </p:nvSpPr>
        <p:spPr>
          <a:xfrm>
            <a:off x="394138" y="-36808"/>
            <a:ext cx="8530896" cy="840258"/>
          </a:xfrm>
        </p:spPr>
        <p:txBody>
          <a:bodyPr/>
          <a:lstStyle/>
          <a:p>
            <a:r>
              <a:rPr lang="en-US" dirty="0" smtClean="0"/>
              <a:t>Step By Step - Background</a:t>
            </a:r>
            <a:endParaRPr lang="en-US" dirty="0"/>
          </a:p>
        </p:txBody>
      </p:sp>
    </p:spTree>
    <p:extLst>
      <p:ext uri="{BB962C8B-B14F-4D97-AF65-F5344CB8AC3E}">
        <p14:creationId xmlns:p14="http://schemas.microsoft.com/office/powerpoint/2010/main" val="161287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a:t>
            </a:r>
            <a:r>
              <a:rPr lang="en-US" dirty="0"/>
              <a:t>By </a:t>
            </a:r>
            <a:r>
              <a:rPr lang="en-US" dirty="0" smtClean="0"/>
              <a:t>Step - </a:t>
            </a:r>
            <a:r>
              <a:rPr lang="en-US" dirty="0"/>
              <a:t>Pictures</a:t>
            </a:r>
          </a:p>
        </p:txBody>
      </p:sp>
      <p:sp>
        <p:nvSpPr>
          <p:cNvPr id="3" name="TextBox 2"/>
          <p:cNvSpPr txBox="1"/>
          <p:nvPr/>
        </p:nvSpPr>
        <p:spPr>
          <a:xfrm>
            <a:off x="6507655" y="1410138"/>
            <a:ext cx="2391104" cy="4524316"/>
          </a:xfrm>
          <a:prstGeom prst="rect">
            <a:avLst/>
          </a:prstGeom>
          <a:noFill/>
        </p:spPr>
        <p:txBody>
          <a:bodyPr wrap="square" rtlCol="0">
            <a:spAutoFit/>
          </a:bodyPr>
          <a:lstStyle/>
          <a:p>
            <a:pPr marL="342900" indent="-342900">
              <a:buFont typeface="+mj-lt"/>
              <a:buAutoNum type="arabicPeriod"/>
            </a:pPr>
            <a:r>
              <a:rPr lang="en-US" dirty="0" smtClean="0"/>
              <a:t>Click the “Picture”  Tab on top</a:t>
            </a:r>
          </a:p>
          <a:p>
            <a:endParaRPr lang="en-US" dirty="0" smtClean="0"/>
          </a:p>
          <a:p>
            <a:pPr marL="342900" indent="-342900">
              <a:buFont typeface="+mj-lt"/>
              <a:buAutoNum type="arabicPeriod"/>
            </a:pPr>
            <a:r>
              <a:rPr lang="en-US" dirty="0" smtClean="0"/>
              <a:t>Then “Choose A Stock Picture”  or “Upload a Picture”</a:t>
            </a:r>
          </a:p>
          <a:p>
            <a:pPr marL="342900" indent="-342900">
              <a:buFont typeface="+mj-lt"/>
              <a:buAutoNum type="arabicPeriod"/>
            </a:pPr>
            <a:endParaRPr lang="en-US" dirty="0"/>
          </a:p>
          <a:p>
            <a:pPr marL="342900" indent="-342900">
              <a:buFont typeface="+mj-lt"/>
              <a:buAutoNum type="arabicPeriod"/>
            </a:pPr>
            <a:r>
              <a:rPr lang="en-US" dirty="0" smtClean="0"/>
              <a:t>After your selection click “Save”</a:t>
            </a:r>
          </a:p>
          <a:p>
            <a:pPr marL="342900" indent="-342900">
              <a:buFont typeface="+mj-lt"/>
              <a:buAutoNum type="arabicPeriod"/>
            </a:pPr>
            <a:endParaRPr lang="en-US" dirty="0"/>
          </a:p>
          <a:p>
            <a:pPr marL="342900" indent="-342900">
              <a:buFont typeface="+mj-lt"/>
              <a:buAutoNum type="arabicPeriod"/>
            </a:pPr>
            <a:r>
              <a:rPr lang="en-US" dirty="0" smtClean="0"/>
              <a:t>Picture is automatically saved and turned to “on”</a:t>
            </a:r>
          </a:p>
          <a:p>
            <a:pPr marL="342900" indent="-342900">
              <a:buFont typeface="+mj-lt"/>
              <a:buAutoNum type="arabicPeriod"/>
            </a:pPr>
            <a:endParaRPr lang="en-US" dirty="0"/>
          </a:p>
        </p:txBody>
      </p:sp>
      <p:pic>
        <p:nvPicPr>
          <p:cNvPr id="5" name="Picture 4" descr="pictureta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2" y="1033517"/>
            <a:ext cx="6262553" cy="5605517"/>
          </a:xfrm>
          <a:prstGeom prst="rect">
            <a:avLst/>
          </a:prstGeom>
        </p:spPr>
      </p:pic>
    </p:spTree>
    <p:extLst>
      <p:ext uri="{BB962C8B-B14F-4D97-AF65-F5344CB8AC3E}">
        <p14:creationId xmlns:p14="http://schemas.microsoft.com/office/powerpoint/2010/main" val="48047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6808"/>
            <a:ext cx="7581901" cy="840258"/>
          </a:xfrm>
        </p:spPr>
        <p:txBody>
          <a:bodyPr/>
          <a:lstStyle/>
          <a:p>
            <a:r>
              <a:rPr lang="en-US" dirty="0" smtClean="0"/>
              <a:t>Step By Step - Pictures</a:t>
            </a:r>
            <a:endParaRPr lang="en-US" dirty="0"/>
          </a:p>
        </p:txBody>
      </p:sp>
      <p:sp>
        <p:nvSpPr>
          <p:cNvPr id="3" name="TextBox 2"/>
          <p:cNvSpPr txBox="1"/>
          <p:nvPr/>
        </p:nvSpPr>
        <p:spPr>
          <a:xfrm>
            <a:off x="6507655" y="1410138"/>
            <a:ext cx="2391104" cy="4801315"/>
          </a:xfrm>
          <a:prstGeom prst="rect">
            <a:avLst/>
          </a:prstGeom>
          <a:noFill/>
        </p:spPr>
        <p:txBody>
          <a:bodyPr wrap="square" rtlCol="0">
            <a:spAutoFit/>
          </a:bodyPr>
          <a:lstStyle/>
          <a:p>
            <a:pPr marL="342900" indent="-342900">
              <a:buFont typeface="+mj-lt"/>
              <a:buAutoNum type="arabicPeriod"/>
            </a:pPr>
            <a:r>
              <a:rPr lang="en-US" dirty="0" smtClean="0"/>
              <a:t>Click the “Upload a Picture”</a:t>
            </a:r>
          </a:p>
          <a:p>
            <a:endParaRPr lang="en-US" dirty="0" smtClean="0"/>
          </a:p>
          <a:p>
            <a:pPr marL="342900" indent="-342900">
              <a:buFont typeface="+mj-lt"/>
              <a:buAutoNum type="arabicPeriod"/>
            </a:pPr>
            <a:r>
              <a:rPr lang="en-US" dirty="0" smtClean="0"/>
              <a:t>Then choose file</a:t>
            </a:r>
          </a:p>
          <a:p>
            <a:endParaRPr lang="en-US" dirty="0"/>
          </a:p>
          <a:p>
            <a:pPr marL="342900" indent="-342900">
              <a:buFont typeface="+mj-lt"/>
              <a:buAutoNum type="arabicPeriod"/>
            </a:pPr>
            <a:r>
              <a:rPr lang="en-US" dirty="0" smtClean="0"/>
              <a:t>Drag and resize as needed</a:t>
            </a:r>
          </a:p>
          <a:p>
            <a:pPr marL="342900" indent="-342900">
              <a:buFont typeface="+mj-lt"/>
              <a:buAutoNum type="arabicPeriod"/>
            </a:pPr>
            <a:endParaRPr lang="en-US" dirty="0"/>
          </a:p>
          <a:p>
            <a:pPr marL="342900" indent="-342900">
              <a:buFont typeface="+mj-lt"/>
              <a:buAutoNum type="arabicPeriod"/>
            </a:pPr>
            <a:r>
              <a:rPr lang="en-US" dirty="0" smtClean="0"/>
              <a:t>Click “Apply Photo Changes &amp; Finish”</a:t>
            </a:r>
          </a:p>
          <a:p>
            <a:pPr marL="342900" indent="-342900">
              <a:buFont typeface="+mj-lt"/>
              <a:buAutoNum type="arabicPeriod"/>
            </a:pPr>
            <a:endParaRPr lang="en-US" dirty="0"/>
          </a:p>
          <a:p>
            <a:pPr marL="342900" indent="-342900">
              <a:buFont typeface="+mj-lt"/>
              <a:buAutoNum type="arabicPeriod"/>
            </a:pPr>
            <a:r>
              <a:rPr lang="en-US" dirty="0" smtClean="0"/>
              <a:t>Service for cut and retouch of photos to have similar effect as shown for a small fee.  </a:t>
            </a:r>
          </a:p>
          <a:p>
            <a:pPr marL="342900" indent="-342900">
              <a:buFont typeface="+mj-lt"/>
              <a:buAutoNum type="arabicPeriod"/>
            </a:pPr>
            <a:endParaRPr lang="en-US" dirty="0"/>
          </a:p>
        </p:txBody>
      </p:sp>
      <p:pic>
        <p:nvPicPr>
          <p:cNvPr id="4" name="Picture 3" descr="pictureta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6" y="875861"/>
            <a:ext cx="6298569" cy="5892209"/>
          </a:xfrm>
          <a:prstGeom prst="rect">
            <a:avLst/>
          </a:prstGeom>
        </p:spPr>
      </p:pic>
    </p:spTree>
    <p:extLst>
      <p:ext uri="{BB962C8B-B14F-4D97-AF65-F5344CB8AC3E}">
        <p14:creationId xmlns:p14="http://schemas.microsoft.com/office/powerpoint/2010/main" val="877204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187</TotalTime>
  <Words>1129</Words>
  <Application>Microsoft Office PowerPoint</Application>
  <PresentationFormat>On-screen Show (4:3)</PresentationFormat>
  <Paragraphs>149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Orbit</vt:lpstr>
      <vt:lpstr>How to Use Digital Business Cards to Build Referral Network</vt:lpstr>
      <vt:lpstr>What is Savvy Card</vt:lpstr>
      <vt:lpstr>What is Savvy Card</vt:lpstr>
      <vt:lpstr>What is Savvy Card</vt:lpstr>
      <vt:lpstr>Step By Step - Background</vt:lpstr>
      <vt:lpstr>PowerPoint Presentation</vt:lpstr>
      <vt:lpstr>Step By Step - Background</vt:lpstr>
      <vt:lpstr>Step By Step - Pictures</vt:lpstr>
      <vt:lpstr>Step By Step - Pictures</vt:lpstr>
      <vt:lpstr>Step By Step - Buttons</vt:lpstr>
      <vt:lpstr>Step By Step - Buttons</vt:lpstr>
      <vt:lpstr>Step By Step - Buttons</vt:lpstr>
      <vt:lpstr>Step By Step - Icon</vt:lpstr>
      <vt:lpstr>Step By Step - Settings</vt:lpstr>
      <vt:lpstr>Step By Step - Marketing</vt:lpstr>
      <vt:lpstr>Step By Step - Marketing</vt:lpstr>
      <vt:lpstr>Step By Step - Publish</vt:lpstr>
      <vt:lpstr>Step By Step - Final</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Digital Business Cards to Build Referral Network</dc:title>
  <dc:creator>Blake Weber</dc:creator>
  <cp:lastModifiedBy>Diane</cp:lastModifiedBy>
  <cp:revision>19</cp:revision>
  <dcterms:created xsi:type="dcterms:W3CDTF">2014-02-26T16:49:41Z</dcterms:created>
  <dcterms:modified xsi:type="dcterms:W3CDTF">2014-09-30T17:41:05Z</dcterms:modified>
</cp:coreProperties>
</file>