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6"/>
  </p:notesMasterIdLst>
  <p:sldIdLst>
    <p:sldId id="345" r:id="rId2"/>
    <p:sldId id="256" r:id="rId3"/>
    <p:sldId id="314" r:id="rId4"/>
    <p:sldId id="318" r:id="rId5"/>
    <p:sldId id="340" r:id="rId6"/>
    <p:sldId id="341" r:id="rId7"/>
    <p:sldId id="342" r:id="rId8"/>
    <p:sldId id="343" r:id="rId9"/>
    <p:sldId id="344" r:id="rId10"/>
    <p:sldId id="317" r:id="rId11"/>
    <p:sldId id="319" r:id="rId12"/>
    <p:sldId id="320" r:id="rId13"/>
    <p:sldId id="298" r:id="rId14"/>
    <p:sldId id="322" r:id="rId15"/>
    <p:sldId id="323" r:id="rId16"/>
    <p:sldId id="324" r:id="rId17"/>
    <p:sldId id="321" r:id="rId18"/>
    <p:sldId id="313" r:id="rId19"/>
    <p:sldId id="299" r:id="rId20"/>
    <p:sldId id="264" r:id="rId21"/>
    <p:sldId id="304" r:id="rId22"/>
    <p:sldId id="305" r:id="rId23"/>
    <p:sldId id="306" r:id="rId24"/>
    <p:sldId id="265" r:id="rId25"/>
    <p:sldId id="266" r:id="rId26"/>
    <p:sldId id="267" r:id="rId27"/>
    <p:sldId id="268" r:id="rId28"/>
    <p:sldId id="261" r:id="rId29"/>
    <p:sldId id="297" r:id="rId30"/>
    <p:sldId id="315" r:id="rId31"/>
    <p:sldId id="292" r:id="rId32"/>
    <p:sldId id="302" r:id="rId33"/>
    <p:sldId id="301" r:id="rId34"/>
    <p:sldId id="303" r:id="rId35"/>
    <p:sldId id="307" r:id="rId36"/>
    <p:sldId id="308" r:id="rId37"/>
    <p:sldId id="309" r:id="rId38"/>
    <p:sldId id="310" r:id="rId39"/>
    <p:sldId id="311" r:id="rId40"/>
    <p:sldId id="312" r:id="rId41"/>
    <p:sldId id="325" r:id="rId42"/>
    <p:sldId id="326" r:id="rId43"/>
    <p:sldId id="327" r:id="rId44"/>
    <p:sldId id="328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16" r:id="rId53"/>
    <p:sldId id="337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6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00"/>
    <a:srgbClr val="FF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5" autoAdjust="0"/>
    <p:restoredTop sz="94692" autoAdjust="0"/>
  </p:normalViewPr>
  <p:slideViewPr>
    <p:cSldViewPr>
      <p:cViewPr>
        <p:scale>
          <a:sx n="61" d="100"/>
          <a:sy n="61" d="100"/>
        </p:scale>
        <p:origin x="-123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6463E2D-B57A-4D4A-A755-0C08F99B0110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2645A6-5272-4AF3-8344-9D160BC925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05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8BE870-64F3-4A4F-9665-A8D1198824C5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6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724400"/>
            <a:ext cx="6096000" cy="685800"/>
          </a:xfrm>
        </p:spPr>
        <p:txBody>
          <a:bodyPr anchor="t"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410200"/>
            <a:ext cx="6094413" cy="381000"/>
          </a:xfr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rgbClr val="0033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6722E-4D1C-4CE1-A2A3-725EC1CE3072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B6297-4EC1-413A-8B74-ED7466939D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5BC3-2A43-4352-A7FF-F819F3CD84CE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4FED-5A0B-491C-B55C-B1657B0BE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1907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4198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3E754-FA6D-44D3-831E-BF5C47EEE9AA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E72F1-7C4D-4B16-BFAE-46E579CCBE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1A004-A09C-4E19-8E1C-8FB311086116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45DA0-8D30-463C-BDD0-BED06C6415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F8FE-AFCB-433D-81B7-2504F1370544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759B-31CC-40A6-8E1F-A0A1CB23D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3053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43053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92C1-971E-458C-BEE1-EA2DED1629C5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24F13-A577-4823-AB33-62E618ED7A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B86EE-A572-4ACD-B17E-1C25DED35E7F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BEE4-24F5-4BB1-8346-2711F17EEA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D882-D644-4D62-B816-D259EC7FAB65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208CB-EFBB-49B1-8F45-9CD61B83F6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26824-89B6-4B39-B7EE-8A1DEDB7D41D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E9244-FE46-4B02-BC4C-9BC1F8F86D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44B8D-F256-491F-B3AE-1CBEA9BEF1B6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6F23A-332F-469F-B189-37D19D6D9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37B91-4D4A-4C6C-BCAC-D8D6682C721D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1CDD7-7C18-49DC-95B7-CE3433DC4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76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324600"/>
            <a:ext cx="1676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C27ACB-D28F-4A17-A763-3F90061FB238}" type="datetimeFigureOut">
              <a:rPr lang="en-US"/>
              <a:pPr>
                <a:defRPr/>
              </a:pPr>
              <a:t>9/2/2014</a:t>
            </a:fld>
            <a:endParaRPr lang="en-US" dirty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2425" y="6324600"/>
            <a:ext cx="26733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23828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46B443-F95D-4708-976E-B4E969B8C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frm=1&amp;source=images&amp;cd=&amp;cad=rja&amp;docid=QmyJsWNrr2AG1M&amp;tbnid=N96gsA5_CxaTBM:&amp;ved=0CAUQjRw&amp;url=http://www.ocde.us/SchoolImprovement/PublishingImages/Forms/DispForm.aspx?ID=2&amp;ei=bi8tUvDRM4PO8wTKjIGACA&amp;bvm=bv.51773540,d.eWU&amp;psig=AFQjCNHnNX482Qdrjw7vKz1krrHgmYwqFw&amp;ust=1378779366440767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frm=1&amp;source=images&amp;cd=&amp;cad=rja&amp;docid=z8jSEzbxuxWRPM&amp;tbnid=_13OpPAeM_zzGM:&amp;ved=0CAUQjRw&amp;url=http://tomstowingventura.com/run-out-of-gas/&amp;ei=-C8tUrP0OIfs8gSq4oHgAw&amp;bvm=bv.51773540,d.eWU&amp;psig=AFQjCNGI94o7KgCe8ydTL9_P29ZNvRgIGA&amp;ust=137877944880457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m/url?sa=i&amp;rct=j&amp;q=&amp;esrc=s&amp;frm=1&amp;source=images&amp;cd=&amp;cad=rja&amp;docid=gOym3BeYHHYs3M&amp;tbnid=h3Mf9graek_pEM:&amp;ved=0CAUQjRw&amp;url=http://citrusnorth.com/a-way-out-of-payday-loan-debt/&amp;ei=3RMtUs3RL4XO8QTanYDgCg&amp;bvm=bv.51773540,d.eWU&amp;psig=AFQjCNE65XBIn38Fdl6EEyOH2ma2IbEE0A&amp;ust=1378772267140936" TargetMode="Externa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/url?sa=i&amp;rct=j&amp;q=&amp;esrc=s&amp;frm=1&amp;source=images&amp;cd=&amp;cad=rja&amp;docid=i6dYQvk6FNI_DM&amp;tbnid=on6jgejatr1emM:&amp;ved=0CAUQjRw&amp;url=http://www.boston.com/sports/columnists/pierce/2010/04/&amp;ei=1XorUq-SOIvQ9gTrtoC4Ag&amp;bvm=bv.51773540,d.eWU&amp;psig=AFQjCNFp7ir2HBNXN7rZqPVYyx78uOYv-g&amp;ust=137866759916611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frm=1&amp;source=images&amp;cd=&amp;cad=rja&amp;docid=zTY8elJ6ODiaDM&amp;tbnid=jAiDzz2vlyCkSM:&amp;ved=0CAUQjRw&amp;url=http://www.bostonglobe.com/sports/2013/06/15/photos-game/E7vLUf5g0vqQBrGo4Q92KM/story.html?pic=5&amp;ei=-AMtUsykHoq89QTuxIDgAw&amp;bvm=bv.51773540,d.eWU&amp;psig=AFQjCNErXVirixoGH72GqpbGYDbhkoIe_g&amp;ust=137876823291511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rct=j&amp;q=&amp;esrc=s&amp;frm=1&amp;source=images&amp;cd=&amp;cad=rja&amp;docid=te7AQOoe6gh0uM&amp;tbnid=qowZQw2fBwy4XM:&amp;ved=0CAUQjRw&amp;url=http://careersuccess.typepad.com/my_weblog/2010/01/easy-ways-to-improve-your-conversation-skills.html&amp;ei=GA8tUpnuO4aE9QSJ7oGoDg&amp;bvm=bv.51773540,d.eWU&amp;psig=AFQjCNGzrCOJR8ShA4yUVk7Ox7mtkLWMLg&amp;ust=1378771048266292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/url?sa=i&amp;rct=j&amp;q=&amp;esrc=s&amp;frm=1&amp;source=images&amp;cd=&amp;cad=rja&amp;docid=F-YuOfv7veN-xM&amp;tbnid=j9EVx8yDF5dAAM:&amp;ved=0CAUQjRw&amp;url=http://footage.shutterstock.com/clip-1231420-stock-footage-real-estate-agent-with-couple-signing-contract-in-office.html&amp;ei=EhItUrbONobs8gTw44CQBg&amp;bvm=bv.51773540,d.eWU&amp;psig=AFQjCNG5Os8Zb48DB9PzcwHTsxbsKItsRQ&amp;ust=1378771834289896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2270"/>
            <a:ext cx="7696200" cy="838200"/>
          </a:xfrm>
        </p:spPr>
        <p:txBody>
          <a:bodyPr/>
          <a:lstStyle/>
          <a:p>
            <a:r>
              <a:rPr lang="en-US" dirty="0" smtClean="0"/>
              <a:t>Welcome To Agent Mastermind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7630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www.agentmastermind.com/groups/agentmastermind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90800"/>
            <a:ext cx="64947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Cold Calling Vs. Visit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91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Time block 4 to 6 hours a week to prospect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Call 60 to 90 leads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Don’t take incoming calls when prospecting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Don’t sell anything over the phone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50% to 60% </a:t>
            </a:r>
            <a:r>
              <a:rPr lang="en-US" sz="2200" dirty="0" smtClean="0">
                <a:latin typeface="Calibri" pitchFamily="34" charset="0"/>
              </a:rPr>
              <a:t>of </a:t>
            </a:r>
            <a:r>
              <a:rPr lang="en-US" sz="2200" dirty="0" err="1" smtClean="0">
                <a:latin typeface="Calibri" pitchFamily="34" charset="0"/>
              </a:rPr>
              <a:t>Expireds</a:t>
            </a:r>
            <a:r>
              <a:rPr lang="en-US" sz="2200" dirty="0" smtClean="0">
                <a:latin typeface="Calibri" pitchFamily="34" charset="0"/>
              </a:rPr>
              <a:t>/ </a:t>
            </a:r>
            <a:r>
              <a:rPr lang="en-US" sz="2200" dirty="0">
                <a:latin typeface="Calibri" pitchFamily="34" charset="0"/>
              </a:rPr>
              <a:t>FSBOS don’t answer the phone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If you call 60 prospects a week- 24 to 30 will answer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24 to 30 Live conversations- goal is at least 5 appointments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Only reason your calling is to get a face-to-face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Agree with what they say and get an appointment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Any selling will be done in person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200" dirty="0">
                <a:latin typeface="Calibri" pitchFamily="34" charset="0"/>
              </a:rPr>
              <a:t>After prospecting session put notes into </a:t>
            </a:r>
            <a:r>
              <a:rPr lang="en-US" sz="2200" dirty="0">
                <a:solidFill>
                  <a:srgbClr val="FFFF00"/>
                </a:solidFill>
                <a:latin typeface="Calibri" pitchFamily="34" charset="0"/>
              </a:rPr>
              <a:t>database</a:t>
            </a:r>
          </a:p>
          <a:p>
            <a:pPr lvl="1" eaLnBrk="1" hangingPunct="1">
              <a:buClrTx/>
              <a:defRPr/>
            </a:pPr>
            <a:endParaRPr lang="en-US" sz="24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22532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eaLnBrk="1" hangingPunct="1"/>
            <a:r>
              <a:rPr lang="en-US" altLang="en-US" smtClean="0"/>
              <a:t>Cold Calling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Cold Calling Vs. Visit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2400" y="2133600"/>
            <a:ext cx="8763000" cy="4114800"/>
          </a:xfrm>
        </p:spPr>
        <p:txBody>
          <a:bodyPr>
            <a:noAutofit/>
          </a:bodyPr>
          <a:lstStyle/>
          <a:p>
            <a:pPr lvl="1" eaLnBrk="1" hangingPunct="1">
              <a:buClrTx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2355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28600" y="1524000"/>
            <a:ext cx="4041775" cy="6397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smtClean="0"/>
              <a:t>Personal Visit</a:t>
            </a:r>
          </a:p>
        </p:txBody>
      </p:sp>
      <p:sp>
        <p:nvSpPr>
          <p:cNvPr id="2355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28600" y="2057400"/>
            <a:ext cx="8610600" cy="3951288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Use Results In Advance marketing</a:t>
            </a:r>
          </a:p>
          <a:p>
            <a:pPr eaLnBrk="1" hangingPunct="1"/>
            <a:r>
              <a:rPr lang="en-US" altLang="en-US" sz="2800" smtClean="0"/>
              <a:t>Prepare your marketing pieces the day before your visit</a:t>
            </a:r>
          </a:p>
          <a:p>
            <a:pPr eaLnBrk="1" hangingPunct="1"/>
            <a:r>
              <a:rPr lang="en-US" altLang="en-US" sz="2800" smtClean="0"/>
              <a:t>Ring the doorbell with a 50/50 chance they are home (give or leave)</a:t>
            </a:r>
          </a:p>
          <a:p>
            <a:pPr eaLnBrk="1" hangingPunct="1"/>
            <a:r>
              <a:rPr lang="en-US" altLang="en-US" sz="2800" smtClean="0"/>
              <a:t>Set appointment after they review your marketing materials</a:t>
            </a:r>
          </a:p>
          <a:p>
            <a:pPr eaLnBrk="1" hangingPunct="1"/>
            <a:r>
              <a:rPr lang="en-US" altLang="en-US" sz="2800" smtClean="0"/>
              <a:t>Higher rate of conversion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Cold Calling Vs. Visit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 eaLnBrk="1" hangingPunct="1">
              <a:buClrTx/>
              <a:defRPr/>
            </a:pPr>
            <a:endParaRPr lang="en-US" sz="16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24580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95275" y="1828800"/>
            <a:ext cx="8610600" cy="3951288"/>
          </a:xfrm>
        </p:spPr>
        <p:txBody>
          <a:bodyPr/>
          <a:lstStyle/>
          <a:p>
            <a:pPr eaLnBrk="1" hangingPunct="1"/>
            <a:r>
              <a:rPr lang="en-US" altLang="en-US" smtClean="0"/>
              <a:t>Once you see both techniques, chose the one best suited for your personality</a:t>
            </a:r>
          </a:p>
        </p:txBody>
      </p:sp>
      <p:sp>
        <p:nvSpPr>
          <p:cNvPr id="24581" name="AutoShape 2" descr="data:image/jpeg;base64,/9j/4AAQSkZJRgABAQAAAQABAAD/2wCEAAkGBxQTEhUUExQVFRIWFRkXFxYXFBQUFRQUFhUWFxgXGRQYHCggGBwlHBUUITEhJSkrLi4uFx8zODMsNygtLisBCgoKDg0OGhAQGiwkHx8sLCwsLCwsLCwsLCwsLCwsLCwsLCwsLCwsLCwsLCwsLCwsLCwsLCwsLCwsLCssLCwsK//AABEIANoA6AMBIgACEQEDEQH/xAAcAAEAAQUBAQAAAAAAAAAAAAAABwIDBAUGAQj/xABAEAABAwEGAwQIBQMDAwUAAAABAAIRAwQFBhIhMUFRYQdxgZETIjJCUqGxwRRiktHhcoLwg6LxI0NjFRYkMzT/xAAYAQEBAQEBAAAAAAAAAAAAAAAAAQIDBP/EAB8RAQEAAgMBAAMBAAAAAAAAAAABAhEDEiExBEFRMv/aAAwDAQACEQMRAD8AnFERAREQEREBERAREQEREBERAREQEREBERAREQEREBa++byFFhcY0ErYFczflEVmVGO2LTxIK58mWp468OEyy9ZeH75dXEuYWDhO58Fu1xt029pY1wkM2aI1JGm3fp4Lq7LWzCePJZ4uTt5W+fj63c+L6Ii7POIiICIiAiIgIiICIiAi8JQOHNB6iIgIiICIiAiIgIiICIiDwrmrSySZ2Mhb62Vw1q0z3gblcOa/p6fx57tyNHDtZlSab4bmcWtzHTMT+67LDVgfSB9I/O86k6wOgB5Lyy03PPq7cSt3Sp5RCzw8d32rf5HLudVaIi9LxiIiAiIgIiICItBifETbO0gav+ilulk22dvvOnREvdHTiuJvrtBDdKYgcyuJvS/XVXEud5yfILRW2uw7kk9SJXO52/HWYSfXQ2/HNRx1J/VHlKs2XGdQGW1CD8LtPIrly0RplAO0yZ+Ss1KWnuwkXSZsOY/zQ2t56fVd9Qrte0OaZB4r5cstqyGWuA8dFMPZlfxePRuPz2PTotyueUn6SMiItMCIiAiIgIiICt167WAucYA4paK7WNLnGGjcqH8eYzNVxZTMMHVB3l8XhmOmytWKkartdZ+S4jCF/emZ6Oof+ozYn3m/xspPuGyZWZju4fJcJjbl69Nzkw8bGhSDWgDYK4iLu8wiIgIiICIiAiIgwr3two0nPPAad6gbEN7Pr1XEu0J2G6kDtQvkiKLT396jJlCRPDieJXPOu3HGJ6KO/nuZPAKp1nDOGaoeHBvU9VmEhoBj1vdHLqqrusmZ2Y7auJOsxqT3cuq5XL9usjEfZ8jcz9XnYc/2Cx/wef2tB8vALY1WZyXu0bsB04NH3KtVZjlyaOKsyS4tc6x02/Ee/QfRbTBt6/hrQCD6s8eGqwBYatQ+zA7tvFY1ooOpPg7rpHPKX+Pp67LwZXYHsMjiORWYoY7NL9e2uGEyx0BTOujlREREEREBWLZa20ml7zDQq69ZrGlziABuSoc7QMWmq8sYYYNkFWOMamqSymYYNv5Ud1ahJkpVfJ1VolbjDY3HbRSrMeRLQ4SJiW8RK+g8K3qy0UZZIA0AJkhvCV84WekXEAKdOzK7n0qJL9iBCljUv6dqiIsqIiICIiAiIgKl7oBPISqlgX5XyUKjvyn5oIUxhbfSV3EnSfNaR1YnYdw5DmVXebs9Y66yrttgNawNyjiZGZx5uJ+i82V9ezDHxj0iJlxn/Nh0Wws1T1Hk+/DABxA1IHLgFradHj7RHD3R0nitjY6bnZc2m/hJAjyAWcq3jjuvAMxkwI0HIdAF0lz3LTIzZmuJ6glYtrsWSmHNAPhJ8FiUbVTeNHkVREDKWnziFZNxr/N07ClZQzYCO4Lge0KMzYEE/Qarp7Jbajac1JMQBzJ4BcHiy8HVapaQBl0gcJjjzTjl2nNlOumZ2dOP4lvePqvo4KA+za7z6Vjo95T6vTHhyERWq9oawS5waOphVldWHeN5U6LS57gOnE+C5jE2OKVJpFJ2Z/Pl3KI74xDVrOJc46lE26PGeM31nFrDDOAlcJWqkmSqHVCrZdK1ECVds1nL3QBKuWGxuqOAaCVL+BsChgFWsNdw1LRhYCwNtVrDTgCN1KNNgaAAIA0AXrWgCBoF6stCIiAiIgIiICIiDDvK8WUW5nnTpqdFG+J8dsrNdSYIA16nhr5rYdolx1amZ7TVygEw2IiNdSRCh2w2c5ncSRAG/VYyvjphIznPJMzuZ/wrIq2eXCRqfFx8FZs7gSGkcv8AhSlhKwUmNzANcSNyAfLkvLndPZhNxx1muOs/KGsjj1A016nktxeF1sZQbVALKodlqMmdDoDHDUhSNRqAcACVzltueyWdtataXuqGq71jUdxJ9VjGjaNFJ61jydb8aW62tcMr9WrN/wDSbK0+qQHngXa+S4M3m7076Yc4Ma4xlEkt4HrotpZr7bQdmouY4kCQ4GT3zqCtdbHTLPG10WNbADZm5TEOmR3HiFEFnBdUEmSTqTuu8xJjdtazuohkVCQJB0brrr3SPFcPTcGuldOOWR5eay1OmDLHRp2aiRlzOfvpI0IhdW+30xMvaI31GkL50o309rS6SA0E77cB4yR5LW179rH3z5ld48tidMRY8o0QRTOZ/PgFFt9YrrViSXHzXJm0OdqSSvadfgdlqMVftFoc4SSZlWRVka7qrcQrEaqouFy2Nz3O+u8NaCZMLLwxhupaagABieSnbDWGqVlYIAL41MbdyixqMHYKZZ2h9QA1I25LtAiKKIiICIiAiIgIiICFFy+L8Uss1NwaQ6oQRzA70HH9qmJ4mix/q7EA7nwXK4GvGzUTWrWg+uA0UhAPPOROk+yFzd9Ws1apJM8VLuCLjpVLsoFzAXEPMwDqXnXVZsa3pFVqtxfVdUGkvLtoEl0wOgCme66AADmgDNBI8FxdvwBUfUcc8A65QNNB8l2t1khjRxDQPIBebnmtPZ+Pd7bhR52lX6KVoo0agz0HUz6VnvEOdAc0+69uWQfDiu+tJIYSBMKBMfXka9qdU91oFMdzSfuSpxT3Zy/5VvtNM1HCm5xDZLKmlNxYBMkO4/l35K5eF8vezI9jW1Gg+tkyvgwZPU6bLmW1Z7wums1to2popVyKVYCKVY6NB+B//jJ2Puk6aGB6+m/XmvJZ41tFg4nYE+KsMcq3y0uaYlpLTBBGh1gjcK1TMbb8ysyVMrFy2OPoy0e0fWd4bN+6wHukSOKzmAysYWNxdDQTyXWTUY3uqmHQL0NldNceDK9cgBpUk3J2Y02AGqQTyGqjKHrBd9R5Aa0qQsM9m76kPqjK3r+yk67cO2ej7FMTzOq2wCbNNfc9z0rO3LTbHM8StiiKKIiICIiAiIgIiICsWy1NpsL3mGhX1w3albiyiGgwDqg0mJu0ImWUvVG0g6lRzeFvfVMuJKxHVgTvK8DlvTFrFrN1X0BgP1bBZm8RRaT/AHDN91BFRsqQcD4+o0qTaVqLmmm0Na9rS8OaNs0a7QPBZsa+xKlRggnoSudul0v6bqwzHNltGajQdUdUc070nsaBxJLo/wAKz7opcV5PyL7I9n401jayb/tXorPUePdpud5DRQA+xOeC48CM2nxHX6qe8UAfhaoOgLcp34kclw1vuOm2z/8ASJLnMdnBjeJEaQpjdN4yZTSN7xwtUa8hgkAkO/LxHeCCFh2qy+jbBnUwJmdtSpTtbDTqNIEufSYROxcaY38go2tzXZqhqAl+bUz7LhMiOWv0Xsjx5MMOEQB85Kv0QsYLIo7rUmmMqyWsUrdmVyUKjXPe0OeIjlHHRRfTapC7MLzyVQwnQ6JZ4zL6lulRa0Q0ADoIVxEWGxERAREQEREBERAREQEREBaHGFwi10S33hqP2W+RB83X9h91Aw5seC0LrPGxjxX0H2hXSKtAvj1m/RQJaBDiIWoyxvTEbweoVNQzqFdqMBHJYbhlOh8OBVWOgw7erqBL2hpJEetymdIXe3N2jMbArUXAfEwh0f2mCo2ptgQvQVzy4scvrWPLlj4ma+b8oWqzltCq1znEerOV+hmMp14LWWIOywfHp3hRc0qSME3u21NFF8i0saS1+4qsbwd+YfPRXHikmmpzXfjqGPY2yekqgDIyToCYp7RPOB5qK7LdZqlz3D2nOPMGSSYIMEawuyxLWc5zLLT1c4te+M4AOaKbXFurBMuzRoWtnddObiZTYxoHsCJgS48SYAEkyZ6rTG/doWv/AA0+zhr4mk/Y/CfhK1DRqPJTT2gUALMxke0cpHzUT3xdD6DhOrXQWu4dx6p8Z+rdNbnDtpyVmkc1pKZWZZHw4HqtsPo6wVs9NjubQshaTB9fPZWdNFu1yrqIiICIiAiIgIiICIiAiIgIiIMG/GzQqD8pXzhe9Iio7vX029oIIOoKgztKu5tGu6NAdR3KxK4apK8o0sxkxp9V66qDoJV2z08ojxVRdaVSSqmbrxw1VRUV3nZpUpUKNptTiC9mWm1nvHPGUD+p0NnoVwNR0LMw0z0lppUy8sp1Xhrju3KZBlpEGQcv9yt+ESnguwue99srCXOc7KSPeJhz4cA5mwZGoOWQu2q0swHfPetbYHtDgxgim1oY1o2DW6ALOtNdwEMEnlpspo24nHNozVqTBs0/NYl8WFtSzEPHUdFmYsokV6ZdGZzNY4O4q3fbslm31hKIrDYcW8QfkrjHQVjOGZ5PMrHN45KhY8bcRy6hJVuKf+za0ZrPHKF16jfsltYc1wBkFv3CkhZv1YIiKKIiICIiAiIgIiICIiAiIgKJO2GyzUB4ZQpbXF9pl2ekoZxu0FBAlXkNDz5LIarLwWmDvv4n+FU2pB6FajNXAdVccrVYRCt1q3AHvPL+VUW678xjhx5noBI+Sv2clpDho4EGRwI1C19rrejaDzO3Tie9Z1GoHNBGxWipks+KW5WvayXuY3MfZbMCVdGIs5EiD3nXpK1ViZTNGlIH/wBTPPKFfpCnMBu2unTqrpmVdvV3pfRkNADXcAeI114rW4xrFtAjnAXYUYcC0U4y6zHKOJ3kH5Lie0h4DKbRu4zHQLFajjrhseep3LSYjoZbW8cNPou5wtZIM81yeNKB/GVYB0jw0Cy1L67nsYtEVcs7ghTSvnfs1vD0VpaSY11X0ODOyivUREBERAREQEREBERAREQEWntmIKdNxaRJHVXLPf1F3vR3q6qbjaLRYstrRZ6rPac5jhHIxoVsa1cPaRTe2T14KiyXWxurgHu5nX5KK+abyacxJELCdqP881M3aBglpa6rSGgkkAbfwobtNMtdHEKpR9aR9T9kpMnXyHJWvR7aa/z5lZtCnpstxmtNfOpHTTzVdyWj3D3j9lkW6zOcXQ0n91hWWw1A4ENOh5JtrW4la47O80qZJ9UsEa8F0FlogRr5Ln7osFU0qehjKNIW3o2R7OBW3LTr7BXaGCeAjU+GyjzFINe0kRowadBqVv6VGpyO/AAnzOyruy6HGrWcRoRlB5mBKw21WHqXqAcd/Ba696bRVc/KMz9+Owj7LorFdFRkeqf8Oiqt2G6jzmA3EEnSO7kFBGFrqhloD6YA0nTTUT/CmzAGIhaaIaT67Rsd+5cJeOAKpylnraGYg6z0WdhLDNps9YPMtaNSToI4yVPNLEtIuXq48sTXFpqtkdRCxbV2h2cewWuP9Q+ymqu47JUvqAakgDqYUa23H1R3sQO5c/bL8rVPacVrpU7RLFrxBZ6ftVB4arRWrtBoCcjXP7tlGFWsTuSfmrLqsb6d518BuVqYROyQKvaVrpSd+kn6Kun2iEicoHQgg+Sjguc7bUfP9O/yVTbQ9mznNJ4eweu4k+SdYnapLd2hZRLqUDqcv1Xre0dkSaceMfVRg61A7kzHGcxHHUy6e4BeOtDRJk9/s6c9JcfknWHaphurG9Ks8MLS0k6En7boojwfbC+3UwPZzgwNJM+0eqLFjUqWb1w9UfULhsVZpYXeNXODe8re2+212uinSDm8y8CfBYTrXane1Z2H/UCu6morsNxsbr6SY5THmtu20MaID2kjm4Lmbc221BlaymxvIVIHjA1WsOF7U72qlMf3PP20U1s3r46e976oNY5r6zRmBBA9bQqPbThqw1CSLQBP5XD7LT4ip06BI/E061Uf9ukHOg9X+y1bPCmE6tpaX1iaLCBkAGZzp3mYgbLUkS2vG4YsDN609zT91kMsl3MG73dwAXRWfAtmHtGq/vdHyAWS/BNkIgNe3qHmfmhuuSdeVhZoyzyPzOP2W7uaysrDMyxMDTs57i0HuEyVTSwMynaGnP6SkNcrhBngDGhHlsuypt0Tw3WBTslUNAaaVMD4WOd4arKZZXe85rv9MD6FZLZ8PqvQorEfQqe69gHL0ennK1luoW7/ALb6Xgch+YXQLwpo24WvWvJmrmPPVuVw+RK0F6XnanaP9IB1DgpZhJ5qpUP3ZeNRrhDz5q/ji+Kv4TR59ts6n2df4UpVbFSf7VOm7vY0/ZaLEmFqdWlFKmwE7s2a8d3AzGqtqSPnh9UkydSqM3T6rorzuVgJDGuaQSIcSYIMQtO666g+E+YWdVvcWG1eRIV2na3D33fqKtvsdUe4T3EK0/MN2OH9qpqMwW94Ojz5qptveNitcKw/5EL1rx0Q02LLyeBAMd0g+e6uG9Xnf+T3mFrNCvQ1Xaabdl8kCI05bKireDXtLTmk8oAHgN/FatwVtp1TZp1uAR/82nr7w2HXqvF72duItlPqQP8AcCizn9XF9CVjqsa1WltNpfUe1jBuSQP+VtHNC0962drn+s1rtBuAfqnZOrjr07RgHFtms76353SxpPCGxJC19O6rxvH/APTUdRoH3GgsaR/TMu8SpDu6yUxqGMB/pb+y2YaE2acjceD7NZoLWF7x7zgCR3DYLoXDTaVnZUITZ1YLRrsrrQskBewmyRr8suJ6/RXg1ZIaFVCm10xkWRCQmzTHlUZllwhCbTTELuhXjnFZZC9hXsaYTXd6rhZUJCbNIwx3cRbX9KxpLKmroGjag0PmIK5d1gd8J8lOlopgtIIBEbEStdTsrJ9hv6QtTNLihd93u+A+StOsDvhPkVNT7KyfYb+kKn8Kz4G/pCvZOiEX3YTuw+Sx6lxg70/9qnX8Iz4GfpC8/CU/gZ+kfsp2n8OqA34bB9xw7pVl+F3cPSDwlfQYsrPgZ+kL38Kz4G/pCbi6v9fOrsM1uGbxarX/ALdtM+xPgQvo/wDCs+Bv6QvPwrPgb+kKeL6h/AVxVW2qm5+kEaAdea9U0XfZ2B0hrQY4NCLOVX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465513"/>
            <a:ext cx="29718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465513"/>
            <a:ext cx="290036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dirty="0" smtClean="0"/>
              <a:t>Law Of Reciprocity</a:t>
            </a:r>
            <a:endParaRPr lang="en-US" sz="5400" dirty="0"/>
          </a:p>
        </p:txBody>
      </p:sp>
      <p:sp>
        <p:nvSpPr>
          <p:cNvPr id="25603" name="Subtitle 2"/>
          <p:cNvSpPr>
            <a:spLocks noGrp="1"/>
          </p:cNvSpPr>
          <p:nvPr>
            <p:ph idx="1"/>
          </p:nvPr>
        </p:nvSpPr>
        <p:spPr>
          <a:xfrm>
            <a:off x="152400" y="1981200"/>
            <a:ext cx="8382000" cy="4114800"/>
          </a:xfrm>
        </p:spPr>
        <p:txBody>
          <a:bodyPr/>
          <a:lstStyle/>
          <a:p>
            <a:pPr lvl="1" eaLnBrk="1" hangingPunct="1">
              <a:buClrTx/>
            </a:pPr>
            <a:r>
              <a:rPr lang="en-US" altLang="en-US" b="1" smtClean="0"/>
              <a:t>Reciprocity</a:t>
            </a:r>
            <a:r>
              <a:rPr lang="en-US" altLang="en-US" smtClean="0"/>
              <a:t> in social psychology refers to responding to a positive action with another positive action, rewarding kind actions</a:t>
            </a:r>
          </a:p>
          <a:p>
            <a:pPr lvl="1" eaLnBrk="1" hangingPunct="1">
              <a:buClrTx/>
            </a:pPr>
            <a:r>
              <a:rPr lang="en-US" altLang="en-US" smtClean="0">
                <a:cs typeface="Arial" charset="0"/>
              </a:rPr>
              <a:t>If you provide Marketing, Marketing, Marketing materials in advance of your meetings with Sellers, you begin to build trust and bond with the Seller. </a:t>
            </a:r>
          </a:p>
          <a:p>
            <a:pPr lvl="1" eaLnBrk="1" hangingPunct="1">
              <a:buClrTx/>
            </a:pPr>
            <a:r>
              <a:rPr lang="en-US" altLang="en-US" smtClean="0">
                <a:cs typeface="Arial" charset="0"/>
              </a:rPr>
              <a:t>You may receive a positive action back from the Seller</a:t>
            </a:r>
          </a:p>
          <a:p>
            <a:pPr eaLnBrk="1" hangingPunct="1"/>
            <a:endParaRPr lang="en-US" altLang="en-US" sz="400" smtClean="0"/>
          </a:p>
          <a:p>
            <a:pPr eaLnBrk="1" hangingPunct="1"/>
            <a:endParaRPr lang="en-US" altLang="en-US" sz="4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96200" cy="838200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Results In Advance Marketing</a:t>
            </a:r>
          </a:p>
        </p:txBody>
      </p:sp>
      <p:sp>
        <p:nvSpPr>
          <p:cNvPr id="26627" name="Subtitle 2"/>
          <p:cNvSpPr>
            <a:spLocks noGrp="1"/>
          </p:cNvSpPr>
          <p:nvPr>
            <p:ph idx="1"/>
          </p:nvPr>
        </p:nvSpPr>
        <p:spPr>
          <a:xfrm>
            <a:off x="152400" y="1524000"/>
            <a:ext cx="8382000" cy="4572000"/>
          </a:xfrm>
        </p:spPr>
        <p:txBody>
          <a:bodyPr/>
          <a:lstStyle/>
          <a:p>
            <a:pPr lvl="1" eaLnBrk="1" hangingPunct="1">
              <a:buClrTx/>
            </a:pPr>
            <a:r>
              <a:rPr lang="en-US" altLang="en-US" b="1" smtClean="0"/>
              <a:t>First, </a:t>
            </a:r>
            <a:r>
              <a:rPr lang="en-US" altLang="en-US" smtClean="0"/>
              <a:t>ask why the Expired’s home did not sell and they did not renew their Listing agreement?</a:t>
            </a:r>
          </a:p>
          <a:p>
            <a:pPr lvl="1" eaLnBrk="1" hangingPunct="1">
              <a:buClrTx/>
            </a:pPr>
            <a:r>
              <a:rPr lang="en-US" altLang="en-US" smtClean="0"/>
              <a:t>In the eyes of the Seller it was not enough marketing of their home to bring a suitable buyer to purchase their home</a:t>
            </a:r>
          </a:p>
          <a:p>
            <a:pPr lvl="1" eaLnBrk="1" hangingPunct="1">
              <a:buClrTx/>
            </a:pPr>
            <a:r>
              <a:rPr lang="en-US" altLang="en-US" smtClean="0"/>
              <a:t>Your focus is on marketing, marketing and marketing their home</a:t>
            </a:r>
          </a:p>
          <a:p>
            <a:pPr lvl="1" eaLnBrk="1" hangingPunct="1">
              <a:buClrTx/>
            </a:pPr>
            <a:r>
              <a:rPr lang="en-US" altLang="en-US" smtClean="0"/>
              <a:t>In fact, any flyer, brochure or website should make NO mention of price…focus on marketing</a:t>
            </a:r>
          </a:p>
          <a:p>
            <a:pPr lvl="1" eaLnBrk="1" hangingPunct="1">
              <a:buClrTx/>
            </a:pPr>
            <a:endParaRPr lang="en-US" altLang="en-US" sz="1000" smtClean="0"/>
          </a:p>
          <a:p>
            <a:pPr eaLnBrk="1" hangingPunct="1"/>
            <a:endParaRPr lang="en-US" altLang="en-US" sz="28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96200" cy="838200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Results In Advance Marketing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72000"/>
          </a:xfrm>
        </p:spPr>
        <p:txBody>
          <a:bodyPr>
            <a:noAutofit/>
          </a:bodyPr>
          <a:lstStyle/>
          <a:p>
            <a:pPr marL="457200" lvl="1" indent="0" eaLnBrk="1" hangingPunct="1">
              <a:buClrTx/>
              <a:buFont typeface="Wingdings" pitchFamily="2" charset="2"/>
              <a:buNone/>
              <a:defRPr/>
            </a:pPr>
            <a:r>
              <a:rPr lang="en-US" sz="2300" dirty="0" smtClean="0"/>
              <a:t>What if you prepared the following in advance: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 property website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 “flipbook presentation”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property business cards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 brochure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text message numbers to allow the property website to download to a cell phone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an </a:t>
            </a:r>
            <a:r>
              <a:rPr lang="en-US" sz="2300" dirty="0" err="1" smtClean="0"/>
              <a:t>ePost</a:t>
            </a:r>
            <a:r>
              <a:rPr lang="en-US" sz="2300" dirty="0" smtClean="0"/>
              <a:t> card that the Seller can share with family, friends and business associates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 HITS report 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Create a Facebook Listing Page to get up to 40,000 eyeballs</a:t>
            </a:r>
          </a:p>
          <a:p>
            <a:pPr lvl="1" eaLnBrk="1" hangingPunct="1">
              <a:buClrTx/>
              <a:defRPr/>
            </a:pPr>
            <a:r>
              <a:rPr lang="en-US" sz="2300" dirty="0" smtClean="0"/>
              <a:t>And what if this took you only 20 minutes to prepare!</a:t>
            </a:r>
          </a:p>
          <a:p>
            <a:pPr eaLnBrk="1" hangingPunct="1">
              <a:defRPr/>
            </a:pPr>
            <a:endParaRPr lang="en-US" sz="23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96200" cy="838200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Results In Advance Marketing</a:t>
            </a:r>
          </a:p>
        </p:txBody>
      </p:sp>
      <p:sp>
        <p:nvSpPr>
          <p:cNvPr id="28675" name="Subtitle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72000"/>
          </a:xfrm>
        </p:spPr>
        <p:txBody>
          <a:bodyPr/>
          <a:lstStyle/>
          <a:p>
            <a:pPr marL="457200" lvl="1" indent="0" eaLnBrk="1" hangingPunct="1">
              <a:buClrTx/>
              <a:buFont typeface="Wingdings" pitchFamily="2" charset="2"/>
              <a:buNone/>
            </a:pPr>
            <a:r>
              <a:rPr lang="en-US" altLang="en-US" sz="2300" smtClean="0"/>
              <a:t>What if your Presentation looked like this:</a:t>
            </a:r>
          </a:p>
          <a:p>
            <a:pPr marL="457200" lvl="1" indent="0" eaLnBrk="1" hangingPunct="1">
              <a:buClrTx/>
              <a:buFont typeface="Wingdings" pitchFamily="2" charset="2"/>
              <a:buNone/>
            </a:pPr>
            <a:endParaRPr lang="en-US" altLang="en-US" sz="2300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133600"/>
            <a:ext cx="54864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dirty="0" smtClean="0"/>
              <a:t>Let’s start with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914400" y="2057400"/>
            <a:ext cx="8382000" cy="4114800"/>
          </a:xfrm>
        </p:spPr>
        <p:txBody>
          <a:bodyPr>
            <a:normAutofit lnSpcReduction="10000"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r>
              <a:rPr lang="en-US" dirty="0" smtClean="0">
                <a:latin typeface="Calibri" pitchFamily="34" charset="0"/>
              </a:rPr>
              <a:t>6 Core Skills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10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sz="5400" dirty="0" smtClean="0">
                <a:solidFill>
                  <a:srgbClr val="FFFF00"/>
                </a:solidFill>
                <a:latin typeface="Calibri" pitchFamily="34" charset="0"/>
              </a:rPr>
              <a:t>Lead Generation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Database Management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Prospecting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Presentation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dirty="0">
                <a:latin typeface="Calibri" pitchFamily="34" charset="0"/>
              </a:rPr>
              <a:t>Handle Objections/ Solve Problems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Follow up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400" dirty="0" smtClean="0"/>
          </a:p>
          <a:p>
            <a:pPr eaLnBrk="1" hangingPunct="1">
              <a:defRPr/>
            </a:pPr>
            <a:endParaRPr lang="en-US" sz="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Why is Leads #1?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03200" y="1676400"/>
            <a:ext cx="8559800" cy="685800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5334000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latin typeface="Calibri" pitchFamily="34" charset="0"/>
              </a:rPr>
              <a:t>Leads </a:t>
            </a:r>
            <a:r>
              <a:rPr lang="en-US" altLang="en-US" sz="4000" b="1" dirty="0" smtClean="0">
                <a:latin typeface="Calibri" pitchFamily="34" charset="0"/>
              </a:rPr>
              <a:t>are </a:t>
            </a:r>
            <a:r>
              <a:rPr lang="en-US" altLang="en-US" sz="4000" b="1" dirty="0">
                <a:latin typeface="Calibri" pitchFamily="34" charset="0"/>
              </a:rPr>
              <a:t>the </a:t>
            </a:r>
            <a:r>
              <a:rPr lang="en-US" altLang="en-US" sz="4000" b="1" dirty="0">
                <a:solidFill>
                  <a:srgbClr val="FF0000"/>
                </a:solidFill>
                <a:latin typeface="Calibri" pitchFamily="34" charset="0"/>
              </a:rPr>
              <a:t>Gas</a:t>
            </a:r>
            <a:r>
              <a:rPr lang="en-US" altLang="en-US" sz="4000" b="1" dirty="0">
                <a:latin typeface="Calibri" pitchFamily="34" charset="0"/>
              </a:rPr>
              <a:t> that drives the car!</a:t>
            </a:r>
          </a:p>
        </p:txBody>
      </p:sp>
      <p:pic>
        <p:nvPicPr>
          <p:cNvPr id="5122" name="Picture 2" descr="http://www.ocde.us/SchoolImprovement/PublishingImages/speeding%20race%20ca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7164"/>
            <a:ext cx="4377586" cy="232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omstowingventura.com/wp-content/uploads/2012/01/Run-out-of-ga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5" y="2438384"/>
            <a:ext cx="3896330" cy="223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Don’t wait for the phone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2971800" cy="3886200"/>
          </a:xfrm>
        </p:spPr>
        <p:txBody>
          <a:bodyPr>
            <a:normAutofit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200" dirty="0" smtClean="0"/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1748" name="AutoShape 4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49" name="AutoShape 6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0" name="AutoShape 8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1" name="AutoShape 2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752" name="AutoShape 4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673100" y="454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094226"/>
            <a:ext cx="2140857" cy="289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ight Arrow 9"/>
          <p:cNvSpPr/>
          <p:nvPr/>
        </p:nvSpPr>
        <p:spPr>
          <a:xfrm>
            <a:off x="3200400" y="3141663"/>
            <a:ext cx="1981200" cy="8032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16088" y="5486400"/>
            <a:ext cx="5846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latin typeface="Calibri" pitchFamily="34" charset="0"/>
              </a:rPr>
              <a:t>Go on the offense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31756" name="AutoShape 8" descr="data:image/jpeg;base64,/9j/4AAQSkZJRgABAQAAAQABAAD/2wCEAAkGBhQSEBQUExIUFRQVEBQUFBUSFBQUFBQUFBQVFBQQFBUXHCYeFxkjGRQUHy8gJCcpLCwsFR4xNTAqNigrLCkBCQoKDgwOGg8PGikkHBwpKSwpKSwpLCwpKSksKSksKSkpKSwpKSksKSkpLCkpLCwpKSkpKSwpKSkpLCksKSksKf/AABEIAMEBBgMBIgACEQEDEQH/xAAcAAABBQEBAQAAAAAAAAAAAAAGAAMEBQcCAQj/xABCEAABAwIEAwUFBQYFAwUAAAABAAIDBBEFBhIhMUFREyJhcYEHMpGhsUJScsHRFCMzYuHwQ4KSorIVNMIWJFNjc//EABkBAAIDAQAAAAAAAAAAAAAAAAMEAAIFAf/EACgRAAICAQQBBAICAwAAAAAAAAABAhEDBBIhMVETIjJBFGFxgTNCof/aAAwDAQACEQMRAD8A2hs4XXaqpirQnv2pWBWTzOF5+1DqqySqUR9aoS2X37UOq9FQOqHhVeKdFRYXupwd5LwzBeByCa3PkEZszVKR/wDGO7/rO3wuqp/tLnc7TFC0HoLyO89iLfBDeWKdBY4pvk0x0iZkddZ43OFWN5XU0Y6SkNPwDlNp86k/4tMfLtfltZceRHHikGTIk9GEKx5yePfgDm/fp5BJbzYQHIjwutZM0OYbj5jwI4g+C4qfRza12T2r1JJFIJJJJQgkkklCCSSSUIJKySShDib3SosKly+6VFiVX2QfTZThTZXWQ5XcS4XTHKrOofCRXAlCRkCpZamepLnWF7dcIKySV0lwgJNcQU8JUgxdaFZSYBrkYmlKrqirsrSdmyocVs1pcTYAXJV7Opcnb8Xaxpc51gOJKEMw5ydIC0XDPuji78X6KixnMJkfpbwvZo4geJ8VVVNb2X2iZTwP3OXofLgguTnwuhuMVjVvstw9wbrqHFjeLYx/Ef6fZHpdcDE3Ftv4EfHQwhg83Ed5587+iH/2txOp7tT/AObcDxJXcUwJuSXHrvb4c/NUfHCCq3yy/ifERsx5/mNred3J+PS47Od5kNdb1Y1UkUt3Akervy/RTo5L/aA9QbKjLpF7TxPHuOGwva7gfiQrfCszzwPu0m/AjZ7T01NB+YIPihDtG23l3520/JOMkaOErxY34H47CyibTI42bll3N0dUADZkn3b7OsLnQevgd/Mbq/Xz5SYiWm2rULjq1wIN2ua4WIcDYg9VruSs1ftUeiQ/vmNuTsO0YNu0AG172DgOBIPAhNQnfDFJ49vXQTJJJIoISSSpMYzVHAbe87oDsPMqspqKtloxcnSLtJATs+TOd3WtA6cVZUmaZTbU1tudkBanGw342TwFaSbp5w9ocOacTADo4l90+SiwuUipPdKjQBcfZwkpopw8E0VCHj3WVDjGYmwgkngp+LVgYwnwWKZvx8yyloOwQpyoLjjbC1/tPAdaxt1UhvtOZ4rJQ/dOhyXocUjb8LzrHJ9r4q+hxVruBC+d4agjgSEQYbmuRlhfZRX9Eex9o279tHVJZrR5qc4JIiUgTcEHPZbp4Q7cE61m6eaxMxSM8gyUqyX2j5mvIaaG7tJs8t3u++zBbjY/NaXnfHP2Sjkkb75Gln4nGwPpx9FluUsBaIjW1BswXcC73nDe7wTzcdgeQJI3LVTJy9qGMcUvcyuqsrPgw4VL5WiQuNo9VrNuWmzvtPB48jba/MThhcTcn1PH06K3x/Hn1s+u1o2DTGzg1jRsCByNrDw4LvD8O1OHM+G6FOSj0GhFydsbw/LrpbWF/DgPXmUUYf7PpHe88N/CFf5fwvSBcWRZSt2SU8rukOxxpIEaL2cRi2u7vPcq7gyJT/cCvmNUmMKqt9nW66KH/wBCwW2bZRKrITCNtjy2At6DZGISsr7PBTezI8Yyk+HfTqaOn1tw+icy3XuhkD2k3YdTb8dr3YeoLbj+wtTqKYOFiLoKxrAOxf2jRtzHK3NWjJxONKSNNoaxssbJGG7XtDh68vMcPRPoWyHW/u3wm3cdqb+F97i3mP8AcilaUZblZmyVOinzTiJhgJabEmwWX1E5c43NyTujP2iVn8OPwLj9B+aB4tysnVzudeDR0sPbfktcLpbokp4RZD1JUhquqes2Q4IcYRYC4guby4q5QxgFeDNbqCETrU07uBkahVMaqG3amomqQ/gU2xGfYuJyZeU+VGqDsoyAL7QMY7OF1jvbZYvLLc3PEo99qdbuG+KzN06WlyxnGqRYscnAVCpXFzgAr1uFHTdDfAxGLl0Q2lTqShL+Ci0tKS+3ij/AMHFhcKkp0WjC+yDhWElrUloFJhQtwST8I+0z8j9zLgldNeuHLkvsCTwAv8F2DAfYEe0GndVVEFLvo3llI27os21xwvcj1vyQV7QceDnNpYyBFHbXbgXDg3bkP06I0rMYe6N8xA1Pc5sQsNgTZtzzsO96lY1iTD2zwXFxEjtzxO/E9Sg7t3Pke2OP9cf2SqCHtHhjfLbxWm4HgDImjbdDGRsLudZGw4I+a6yTyy5ocww4slxMClQzMH22g+JAVXJKLWJ+CbbDCfsA+pJS9B6CeEX4EKSxiCKnC3M79PI5jhvoJu0+Hgp+B5x1Hs6gaHja/IoiBSiwsAXoKajmBXYRUwLVHV1HxClD43NPMH6KRZKy4yWCGUJXNrWMdt74HW2h3dPUbD4LSFnrI+zxKA9ZnN/1NNvq5aA99gSeQTmnftFc/wAjMM9VeqrePugNHpufqqalZdd47Ua53u6vP1XlC5Y+R7pN/s1cMaikTW0ZKsqNm1kqc7JRvs5FXQXaWVBBoka4ciEbNNwhCF1wEV0h7g8k9pn2jL1a5THH8E01OScE21OCJ65RKw90qU5V+ITANO64yGF+1KU9sB5oEYLlHPtGZqm23QjS0x1cEu2kNQToucv0HeBIRq6i/d8OSqMCo7W2RXFFcJHJK2a2JbYFJhWEd+9kb4ZSbhVtJTgFX2GuGpTG901YPIqi6L6mptklIgOyS2l0YTfJWl6i4g/9zJvb9275iy97XjfgN/RV8U7qgStHABhaPHWALoC8HF3YH5sxeOClpg6/vykBo4uBaGj0aT8Vn0EDZ5jbiXbj5rSs8YI1+GzPcAOwLXgnkSdNmnqTYW53ss0wGO1e0f8A0C/n3T+aHOFR3fY5jyNtR+jSsFoRHGAFZiC6j0zrABW1Ky4WaueTXqkDeMBzGkgG46boRbmKzrvlkAvYhjBf5hanU4eHAoRxnKDXG5b6j80SNLsHJtrgewnMLZL9nJ2oAu5rmmOZo66T73y4KdU0kcwDh0uCENwYF2bHtja0uJDmP1WfGW8LXHDc7eJV7Qsl0Bxbpdfdp687eF91yaXcSR3f7BTg4LWBtybcyrNsqgYWwlu68xQua06TY22VU6QOS3SLZr16SgaOvrWG7bO8NjdXmFZhc54ZNEY3H3T9lx6XRU7QOUKGsVFq6lPSYO+DHq5zHjNoiGg77XVVVDVXs6Rsc4+ZAA/5prMMt2lXU3HGxeS3ZEgIqjuSvKGp7yVWeKqoJSHpGHJop0w5gk7q9iaS5VVFUmytoaoNG6umEsu6IbhFNJJZqD8JqtTkVRHZP6ZrsydW/dRJkkuk1NArp0lgnBM5rJ9LSVn2J5m1zGJu/kpues2NgidvvY2Wfez6r7ad7ncS6/8ARcZEXmL5cMgLiOSoqbLtjwWvPogWcOSG6yhDXcEjnTjyjR07T4ZR0tHoClQy7p+dmyq5JLFK0PJl9C5X2FUZ2KF8JnDngLQMOaNI8kzpoJu2KarK4qkSYmWCSduktS0ZIP1tKTE8NHeLDbx24eqH8NxJzGTNYB2mlrgDubNJIHnf6ImE9kB1da2mLpXu0u7Rx/mNnHYX5fJZ+DLvf8FokX2kZkaMMEQ41E0eojawhIkN+u7Gj1WeZOlMlY53Rl/9RFh8GhMZwzAauRjtgxrXaWtvpBe67y2+9uBF99/VWuQaEjU8jd1iPw27vy+qNnlUGM6eNzRodKVdUciooXKypZllpm19F9Ti67lowVFo51YCcWR1TQvNNPgrpMNHh8F5T0Yv4BP1VcAExBOenFUk0SnRPomWB80F50zA6CQA6gDza3V16mw4I3pyqjH8JEoO111pUisfkCOEZqa4912o82PboefwO91xtvb6I1opmTRhzeBFxfkRuPKxQPV5PkMbmQFjbv7Sxb3muHNjgduCvMGilhpnMkFpHSCMWsRqmeGBwtyu6/DkrVFtbTkm0nu+i4wphf2s5+3IQ38DdgfWw+CrscftxVtjeIMpKfRcd3b+/gszxHN4e42VsuNv2oTxS925jtSe8VGFL3rpqCt1FXdNDdIyTxmlFqRNw2l2CdxGKw2UigbZKrkB2Vo8o7J0Scqs6oyjehjB26QLK8dVBov0TGCMkZWq5lZYOlAG6Fc1ZsbCwm6gZozm2FhN1juN5ifUPJJ2vsPzWnFWKizFjb6mQucdr7BWfs1q9NVpPMXQ1e6lYHVdlUxv/msfIq7On09Ri7PRVOL0exU/L0+uJp8ApOIRDSUPJDdEvjntlYBTnkqLEGG6I62DTITyQ3mOsDWnexSeLDzyP5c1LgJcp4YHWcQj2np9IWa+zLMolBY62pp+I6rU49wmowUXSEsknLlnGlJduXqvyAoyjMmYZu3FHSWNQ5odJIRdlNGf8R3V55N8RfxEc3ZPe+zoi+QgHtGyPJMr737Y3Ibq3tbYWsBYBFeA4Q6mic6Qh1RM7tKh/HU8/YB+429gOC6MxJ/v5ICxrH8S0UZvhOSKqTU6SGzGWcI3kAylpB7JtjtcXFzYb+JKLcFc14L28HOO1rFu9i0jkRwtyRZTsJG/RCktM6KQyxi9/wCLGPtgf4jf5x/uG3IIWd7lQ7pva7LloTsb7KPTTNe0OabtIuD1ClxR3We+DURNgq7J12IF2zfiqupGjc2HmnqKZv3h8V1NsjOcS1NAcCXWO/l1so0+a9GkFslrA9o1oLB4Eg3+SvHMa8cQfUKtlwYX8Cr0RNfZfYNimtvet5hWJIcSFQRYb7tnOaAQTpNr2+yfBO09aRM8E33/ACV9/SBOCbbRctpbFUOY53CroImXu6odK63AtjYWgH1k1f5ESxvuEJUlcJswFt+5SUZJ8JX37p/yyD/SnMMVuVCOeT2uzPc75ifLIWkkAbWQmJVcYpSumnlc3gZXkeRcbfJRXYHIOSKpRX2C2S8DuF1tjYo9waQOaFmT4HMO4IRblbFdwCUtqMSkrQbFNp0w+jjsq+vYQbq3oxqauaykuFnR4H7TR5hdVtuuMdxkMYdyocJ0lDuba46CncLfRn54IBs2Y0ZpbD3R9eqoQ9d1bu+fNNBaSEiVFIpAPA9DdQWKSxyucNrydnRgiaC4CwVxLneJ7tLXAnwXz+JnDg4jyKnYDX9lM032Jsf1XKOG8Swa2avBZNnzUJLX2utTwfEA6IeSzj2jt74PiolRZybKnI+ImKsZY+9sfr+q+jsOqdTAfBfLmFT6Jo3dHBfQOX8YDom78kObp2FglKLRfVldpSVDX1epyS5ZVpIGanUOJ/RQ9Wn8RP8AZVxUYTI5uzrJqLKzyQS7lYf1VfRpdg4ujmlmPX9VVudx8yPmidmVtILnOvZpPHoL/kg98+58d0rnjVId0zu2Nva6EmSMFzCdUsQ3I6yxj73Mt58RvxvsOqWvaHNILXAEEbggqqhlTbWOp3GWJpdGTeaJvEX4zxDqOJbz3I34qP3cPs0Pjyui2xzDRURPjJI1N2I2IPI/FB+HPZHII6gGIh7u9chhaB3bOvve3BGzJg9oc0gtcAQRwIPAhVtfTX95ocOh/LxVscqW1hYRUnyyXSZYc8RuilPea5xJ3ABsW/VSKemqYz3mOIDi24N9RBIvYpjBYuyuaeUtuADHJdzBbhZpO3+W11aVGapYgCabtQGnaJ4u521iA6wAtq580ekWks0eqkv+juGYs150HZ3Qix4XUOofae/Xb4IdwXCquasdWyWiD3bxk6rNDbNY3paw+fVFkeHlx1Hrsl8nDpFeIuyfW4wynppJpDZkbC4+NuDR4k2A8Ss9yjVSR0FZVOae3q5iS88mm9w09G6nW87ckYYtkuaulhik/d0TbSzEOAkneP4cLQN2tHvEnwt1FjnSijhoi1jQxjI9LWjgABsFo4otQt/Zj5ZqU6XRn+E4e3SNlfQ4WwjgqXBJ7tCI6Vyy5t7jVilRUYrlZrmnZAlRSOpph0utmibcWWf5/oLN1DkbpjBkd7X0xbNBVa+ggyvige0bojlbcLIsrYsWPAJ2Wq4fVh7QuZce2RMcrRWYg3SCUAZmqNXdHElHGZp9LChLB8N7aXU5ExNRW5g8kXJ0gBxKhc3chQGla5mnLA7B1hvZZG5pBIPI2TmLJvQplx7GOsKc12TLE65myYAHWtdMcmAumOUOGjZRzGey0k7jZRM5VPaAHoUIUNcY37c1ZVNfraoQrrrQcm42S0Nus7JVrlrENEoHIlckrR1Ojao36hdJRMJqLsSQqCBDTuFlOZM0DiEDPqHj+yqfEMbeze5+KO0CRpGYa9jKWQ6hdzC0Dq5223lx9FlzjdUuH5gfVVUjnOJjijaxgvtd7u8/zOi3kre6zNTK514NPSxqN+TxsxCsaCusVWuauYpLFKtWNrgKMNbTwxzBz+z7xmYXutGBYa4W34b3cPFxHQKuy1muCucYw10bwLtbJpu5vVtjxHMLPM+ueZY3EkxmOzRyDmkl3qQR8D0VJQ1jmPa9ji1zXBzXDiCOf9E/HBHJBSfdCEs8sc3FdG/vwXmAplFh9huoGSc1srYL+7KyzZW9CeD2/wArrG3kRyRHYJRxcHQ96zceCNIzgBwU/DaPW7cd1vH9EOZhzRDSgajd7vcYPed4no3xKmZFx+SSBzpN7yEt6AWHdHqFbBj3TuQrnm4w4DWyAva1VaaKTf7KLTiiz32mTdpC5vgtV9GanyBWV6+4G6NaSVZNl2t0ut4rRsPqrgFY+ox1I2sE90QspZEP50pNUTvJWdFOu8Zg1xnyQoOmXmjFKd5afEFHOXczWbYlBmKw9nO4eN1xHLbgtaUFkRmxk4MNMw40HiwKm5WcBZAXbkncooy7WWIQMuOoUg+Oe6RoOI0wkjPksMzfhBhnJts4/Nbrh82ptvBCWe8uCRhIG6DhlsZbNDdEx1qkN4JmSMscWnYg2TjHrUTMtnj2polSSFGlC6cPSuo6pNtKacN1CE/XsuIqnS4Ecim9eyil+66Q1jLmYwY+PJJZvQYiWXtzXqpRbcfQuIUPQLKc/wCI9k8wNPfIBfb7LTwb5n5DzWj5s9odJSMkDZWyztaQ2OPvjXyEjm3DRfjffZfP1XVukkdI9xc97i5zjxJPEq7ZWIQ5Im70w8GH/kjJhus+yvPpmP8AMz6H+qPad9wFlahVM1dO7gPtCaLN1Lay4XGjdLpjJXYxhYqIXM4Hiwnk4cD+XkVm1i1xa4WLSQ4HkRxBWzU8AKlDKtNLIJJII3PFjqLeNuGocHet0fDqPT4fQvnwepyuwf8AZZQyx65i0hsjWtYOGoAk9p5b2Hr4K39oWdpqVsUcWlrpdZLiNRa1thdo4Xu4cb8ETxx24LLva6//ANzTjpC/5vb+i5jn6ua2cnH08VIHHVZMhleXvcT33ElzvPfl4LY8qZ1w4QsjbUBhAtaYGMknid9uKxSGRR6unLO83dp+I8CtPYk7M5ybVH1HBMx4ux7XDq0hw+SBvaM4iFx8CsZw/F3xm7HuYerHFv0V+/N00sZZLIZGkW71ifR3FdoqkDkVRpkB8VoeAV12hBEmEtd7klvBw/MK9y+HssHWPiDf+qWz421Y7p8lSo0ehlV2BqZ6IXoJ+CIaOfb0WX0zSkrRlefaXRKHdSUNsnWg58wgytu3iDdZ1JSOYbOBC1sMk4mXmi1IkCZXWD1ViFc5KyOJma5OfAdE9mfKYp++zgOIV5xtA4TqQSYHX7BEE8IkZ6LOcCxDhujzDau4Wc1TNHtWZTnzLRjeZGjzQY1y+gcw4YJWHbiFldZkxzXnSNr8E5gyr4sRzYn8kDLHJqZqtK/BHx8AfJVZdvumxQaDVw4bqW2y8cwKHCK9+yia91ZmJcGkXSEVr0lI/ZUlCHL5dgPomivSvFU6SsNm0ytPjY+ot9bLRcPf3B5LMoytFwp94mnwCT1UemO6WXaL+k3CkvpbqDhkvJEUUNws5j5Dp4rK3puCYayyksKqWH2rJfa1Jeri8IiP9wWr9pYLIfaW7VO09BZG0v8AkQDUf42DjCn2v5KJGdlJDtltGSQZ6exuOC9ikIUpwuoT9jYqEJ8cylw1pHNVEMilBy6QIqLHXsOzj+XwKJcIzsNYZIA2+wcOF+jhy81nrHp10m3zHmhZMMJ9oNDPOHTNmkDZBuqivy21/IKBlbGO0gbc7t7p/I/D6IhhrFjvdjlXg1k45I35J+XIhGwN4WFlCztKHRkN3Nk+2cFNT0rXJqOq45FJaRN8GYYbVOZIQQRuj/BsQBATcmXG3vYJ+DC9KHOakHhBxVF2awEWUV8DSormkLgylDTCbTyswRsg4BDlbkZjjfSjGmepAPgmY5JA3hj4Mor8jOG7DbwVPNlmUeK2uaNp5KHJQxnkET1pIA9PBmMf9Em+6plNl2V3Fak7CWeC9NCxo4Lv5Eiq0sQJoMj6hc3SWh0EW2wSRYzbQOWKCdHz5ZeLqy8IRxM5aUfZRl109ubCWn6j5EIBRr7OH3fMzlZjx57tP/igZ1cGH07qf8hFRO0v9UZ0G7UMVdGQbhEGCyHSsmXBq9okvbYroLqUbruOO6odItRJYLLM9R3Jd0Wt1NLss6z3hpEb322DSfki4HtkgeVbosz6F6kxO4jqoUZUhpW2Y5211rpmbc7px3FeSBdODIKea/cqPzXZO6hCY0p1p2UaJyksUOlxlOu0ahyt9D/VFcWKDqgHCH8fG4+KPstYQxwGsXKVy6ffKxvDqNkaZNgxG6s6eUnkVfYfgEQHuq3iwpg5BB/D/YX8z9AqGu6FdNB6Iv8A+lt8F4cIb0XPw35ItYvAGzMUXs0bS4KDyUR2Xx0U/FZdauJQU8d+CtaPDCeKsqfBw3krKCmsmIYK7BZNVaqJQz4FdQJsuHldGmlIxjoi+jFivrz8mfS4HIOCYGFy81orqcHkm5KNvRc/HiXWqmigwyg0t3SVo6wSRFGuAEp27PkxeFJJdOHKL/Zr/wB0/wD/AAP/ADYkkhZfgwmH5o0ap4KbgvupJLHmbCLGVdRJJIaIyQ5BXtF/7ST8B+iSSJD5oq/izHGKRGkktwxTpyTkkl0hHdxXp4/D6L1JQg9EpcaSShDzD+S1vAfdb+EfRJJWRxhhScFPjSSUZwkxqU1JJcIdrwr1JQh4vUklwgl6kkrEEuH8F6kunCqqOK8SSVSH/9k="/>
          <p:cNvSpPr>
            <a:spLocks noChangeAspect="1" noChangeArrowheads="1"/>
          </p:cNvSpPr>
          <p:nvPr/>
        </p:nvSpPr>
        <p:spPr bwMode="auto">
          <a:xfrm>
            <a:off x="825500" y="606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61" y="2438399"/>
            <a:ext cx="2999834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867400"/>
            <a:ext cx="8839200" cy="609600"/>
          </a:xfrm>
        </p:spPr>
        <p:txBody>
          <a:bodyPr/>
          <a:lstStyle/>
          <a:p>
            <a:pPr eaLnBrk="1" hangingPunct="1"/>
            <a:r>
              <a:rPr lang="en-US" altLang="en-US" sz="2600" b="1" smtClean="0"/>
              <a:t>Lead Generation &amp; Prospecting Expireds and FSBOs  </a:t>
            </a: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304800" y="5334000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 dirty="0" smtClean="0">
                <a:solidFill>
                  <a:srgbClr val="002060"/>
                </a:solidFill>
              </a:rPr>
              <a:t>Aaron Redfearn, Loan Officer</a:t>
            </a:r>
            <a:endParaRPr lang="en-US" altLang="en-US" sz="1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3683"/>
            <a:ext cx="2476500" cy="742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4"/>
          <a:stretch/>
        </p:blipFill>
        <p:spPr>
          <a:xfrm>
            <a:off x="3733800" y="4383540"/>
            <a:ext cx="1828800" cy="13097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Buy quality leads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200" dirty="0" smtClean="0"/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2772" name="AutoShape 4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3" name="AutoShape 6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4" name="AutoShape 8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0" name="Right Arrow 9"/>
          <p:cNvSpPr/>
          <p:nvPr/>
        </p:nvSpPr>
        <p:spPr>
          <a:xfrm>
            <a:off x="4038600" y="1905000"/>
            <a:ext cx="1295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4059238" y="3457575"/>
            <a:ext cx="1295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038600" y="5059363"/>
            <a:ext cx="1295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8" name="AutoShape 2" descr="data:image/jpeg;base64,/9j/4AAQSkZJRgABAQAAAQABAAD/2wCEAAkGBxIHBhQTBxMWFRUXFhYZGRgYGSYZIRohGiEhIR8aGhgiKCogIRslJB0iIjEtJSkrLi4vHCczOD8wNygtLiwBCgoKDg0OGxAQGjclHyY3NzU2Nzc3NzQ3LDE3NzQuNCw4LCw3NCw0LCwtNCwsLCw2LCwsLC0sLCwsLywsLC0sLP/AABEIAKAAoAMBEQACEQEDEQH/xAAaAAEBAAMBAQAAAAAAAAAAAAAABgQFBwID/8QARRAAAQEFAwYJCwMDBAMBAAAAAQIAAwQFEQYSIQcXMVGT0RNBU1RhcYGRoRQVIjI0NnKSsbLCM3PBN0JSFiOz8CWC4ST/xAAbAQEAAwEBAQEAAAAAAAAAAAAAAwQFBgIBB//EAD0RAAEDAQMICAUDAwUBAQAAAAEAAgMEBRFRBhITFBYhMZEzQVJTYXGBwTI0YqGxInLwIzXhQoKy0fEkFf/aAAwDAQACEQMRAD8A7ixEYiMRGIjERiIxEYiMRGIjERiIxEYiMRGIjERiIxEYiMRGIjERiIxEYiMRGIjERiIxEYiMRGIjERiIxEYiMRGIpHORLuUXs1bmq65Fit3Zuv7I5hM5Eu5RezVuZrkWKbN1/ZHMJnIl3KL2atzNcixTZuv7I5hM5Eu5RezVuZrkWKbN1/ZHMJnIl3KL2atzNcixTZuv7I5hM5Eu5RezVuZrkWKbN1/ZHMJnIl3KL2atzNcixTZuv7I5hM5Eu5RezVuZrkWKbN1/ZHMJnIl3KL2atzNcixTZuv7I5hM5Eu5RezVuZrkWKbN1/ZHMJnIl3KL2atzNcixTZuv7I5hM5Eu5RezVuZrkWKbN1/ZHMJnIl3KL2atzNcixTZuv7I5hM5Eu5RezVuZrkWKbN1/ZHMJnIl3KL2atzNcixTZuv7I5hM5Eu5RezVuZrkWKbN1/ZHMJnIl3KL2atzNcixTZuv7I5hM5Eu5RezVuZrkWKbN1/ZHMJnIl3KL2atzNcixTZuv7I5hM5Eu5RezVuZrkWKbN1/ZHMKXySStxMYWIMc6Q8opFLwrSoOhq9ExrgbwtrKeqmhfHo3EXg8PRWExg5VK1gTBEO7J0BQAPc1pzYG/FcsCCa1JxfEXEeCw/KJHrhe4N4vp/BWNHbOD08okeuF7gy+n8E0ds4PTyiR64XuDL6fwTR2zg9PKJHrhe4Mvp/BNHbOD08okeuF7gy+n8E0ds4PTyiR64XuDL6fwTR2zg9PKJHrhe4Mvp/BNHbOD08okeuF7gy+n8E0ds4PTyiR64XuDL6fwTR2zg9PKJHrhe4Mvp/BNHbOD08okeuF7gy+n8E0ds4PTyiR64XuDL6fwTR2zg9PKJHrhe4Mvp/BNHbOD08okeuF7gy+n8E0ds4PTyiR64XuDL6fwTR2zg9PKJHrhe4Mvp/BNHbOD1my6ClU0URL0Q7wjSEgE9ze2thf8ADcq881p04vlc4ed6jMrkrcS5zDeQOkO7xe1uilaXaVapWsa0NuC6DJiqmndLpHE3XcfVZ2RX2OJ+J39FN7oODlWyt6SLyPsoG10QqJtPEl8akPniexJIA7g1KckyOvxXUWXG1lHEG9kHmL1qGiV9GIjERiIxEYiMRGIjERiIxEYiMRGIjERiLcWOfKcWohi5NCXqB2KNCO4tLASJG3LPtVjX0cocOo/ZXeWv9CF63v4Ndr+DVzWSXxS+nuvWRX2OJ+J39FMoODl5yt6SLyPsueWl944n99995ajL0jvMrq7P+Ui/a38BVGSySOJzEPxMnYWEpRdrxVJr9GsUcbXk5wWNlHWz0rYzC66+/wBltoiKkEPEKQ9dGqVFJ9FWkGhaUupQbrlQZFbj2hzXbjv4haqyFnIa0lp4hTsHyZ2QUp0VvVug8dMCexooIWSyE9QV21LRqKGjjaekdxPlx/IVNBu5NOpmuEhnCQtN4Xgm7Wmm6oY4eLWWine4sAWPK616WFtS+Q3Hxv8AK8KKNm0y23zuFifTdl4mlf7kq0Vpx8XY1PQhswYeC6IWk6ezHVLNzrj6EKvn0JJ5FM0OZhDkFaa3xikVNMca+DWpGwRuDXBYNFLa1XC6WKTh1dZ+133UzlHsk7s88dvJdXg3hIKSa3SKaDpIOOnU1eqpxHcW8CtmwbWkrQ5kvxN68R/hTtm5X56njpwo3QtWJHEAKmnTQNBEzPeGrWtCq1WmfMBfcuoP3Eplk7dwK4W8tYT6V28Ma0vKJvVw1NokQNeI81cWyS1J6d1YJbmi/dfdyF1y59b2TIkdolO4P1ClKwNVeKvY1GpjEb7guqsWsfV0okk48PNdAsnY2DVIXBmboKevE38SQTXGlOgENehp48wZw3lctads1YqZBC65rTcuVzyXmVzd65V/YtQHSOI9ooWzZGZji1dtR1AqIGSjrH/v3VtlIkENKZG4XL3YQpSwCRx+jVrdVExjAWhc5YFoVFRUyMldeAPdc7aiusXZZ5J5RIIZCpm5AC8BQE4gV4m1pI4IwC4L8+o6y1ax7mwv4eSkbURcoeydQkSCH1U0N1QwrjicNDVJnQFv6BvW9Z0VqtnBqXXs39YU7ZX3mhv3nf3BoIekb5rVtL5OX9p/Cvstf6EL1vfwa9X8GrmMkvil9PdesivscT8Tv6KZQcHLzlb0kXkfZc8tL7xxP7777y1GXpHeZXV2f8pF+1v4CuMivtUV8Lv6qa5QcXLm8rfgi8z7L6TuXSX/AH1cL/vf7hpfPr44U62SMp9+/evNJUWx/TGZ+jd1Dh/4s/IyB5lfkaeFx6rop/LSUHwFVcrCdYZhm+6hcnRpbOHp/kr7VNSpelC6W3fkJPT8hWVqgBlRg6aaIr3lrc3zDVgWaT/+NN6+yop7Z6DndonZmKyXqUVDqoAUkE4kUqRXpaeSGN7xnHfgsijtCrpaVwib+kn4sDdy+ygcqtoDMZqIdCSlLgmtf7lGmNNVNHW1KslznZuC6jJuzxBDpyby/wCw/wC8VJSiYrlMzdvoal5Cqiug6wesYNVY8scHBbtVTsqIXRP4FdXhpnLbd3UxILuIAwxurHwLGCh/2jaYfDUbjuK4eSmtCyL3MOdHzHqOr+b1Cz+yjyBtW7hisrD1Sbizpuk0x6U416mpyQFsgZfxXS0VrRy0TqjNuzb7x4/5V/aB8/hraQXkTl4py6SUqKUEgB5RJ9KlKAJSexrspcJW3DcFy9CyF9nz6R4D3bxed+7fw8bypLK9L/JrQIepGD1HinA+BDVa5lz78Vu5L1GfSmM/6T9j/Ct5lc924b4x9haet6NqzcmPm5fL3XKGzF3C7vbNMAqBc/6mrdqblCoY0x9XobZn0Vw0i/MrJNaJH6nx6+HD1XKbYogERDv/AEzW7dN+pUca4es2bPorxo129lGuLXa5x6uHssOyvvNDfvO/uDeIekb5qxaXycv7T+FfZa/0IXre/g16v4NXMZJfFL6e69ZFfY4n4nf0Uyg4OXnK3pIvI+y55aX3jif3333lqMvSO8yurs/5SL9rfwFXZI5i5l8TEGOeJRVLul40rQq0NaontaTeVg5T08szI9G0m6/h6KKnCw8m74uzUF68II4wVHFqb97iuipQWwMB43D8KryX2kdySOeO5gq6h6E+kdCVJrp1Ag+AazSTCMkO4FYmUVmyVUbXxC9zb92IP/SsJdJZdIpyuMTEoobxSm+mib2mlMT0amttjijcX5ywJ620KuBtKYj4m477v5vUWu0CJtlFdxCzddh4kJKsKJTxnr09rU9KHzh3UuiFnuprKdAN7iDzK21tbRohLaQ0RLlpeJQgBV01qCTeT10P0aWomAla5pVCyLNfJZ8sErc0k7r/AC3HmsXKp5PGxDqJlj12skXFhKqnWlVO8HsbzWZjiHNKnyb1iJroJmEXbxf9x/PFTFkpkiUWgdPYoVQlXpYVwIpWnRWrV4XhjwStm06Z9TSviZxPBdMfyWXxdoUx6IxAAKVlAWmhKdHHUDDRRtAxxF+kzlxzK2vjpTRmE4X3Hr+3qsZE+hZvb9L0vEB1DuiErUaXlKP9tetvOlY+a+/cFMaCpprMMeaS553gdQU7N8osZ50e+QPEh2FqCPRB9EGgNenT2tA+skzjmnctalydpNCzStOdcL9/WtnbqZOLQWNcPUvEcOi6opqL3pCixTixoexpKh7ZIgb96p2NTTUdfJHmnMN+/q3bx9t3qqGfiX2jljp3HRaUhFFegtINaUxqC08milaAXLKotfopnvjhJv3bwcfC5Q9q7Oy+WSm/KIovXl5IulaVYHSaAAtTmhia29rryuks20a+efMnizW3cbiPyVc2kTLrSwjtEdFpSEGouLSNIpjUFrkuilABcuas819C9zo4b78Qfa5RNp7Ny6XSZbyVRSnjwFNElaTWpAOAAOhqk0MTWXtdeV0VnWlaE9QGTRZrd++4+5U7ZX3mhv3nf3Bq8PSN81rWl8nL+0/hX2Wv9CF63v4Ner+DVzGSXxS+nuvWRX2OJ+J39FMoODl5yt6SLyPspB9IX1oLWRaJcAVJfPlGpphfI/lqpidJI4NxK3mV8NHRQvl4FrR9l932TmYOnZIdpV0BYq300co6lGzKOgcbs4j0Wsk1l4mcRTx3CpAW7peSs3SK9B/7iGjjge8kDiFcq7Up6ZjZHn9LuBG9aqKh1QkSp2/FFJUUkaiMC0ZBBuKvRyNkYHtO471tZ7ZiIkMMhcyCU3zRIvVOipw6OPraSSB0YBcqNHacFW9zYbzdx3bua07tBePAl2CSSAAMSSdAA1tEN6vucGi88FZQ+TOOew95fBpNPVKseo0wa2KKQhc+/Kaia7NF58bloF2diHU6TCv0XHqjRIUaA6iFaKGjQaFwfmHitQWjA6nNQ03tGH/S+U8kz2RRvBTAAKoFYGooelvkkbozc5e6Osiq49JEdyyZnZiJlcqRERaQHa7tKGp9IVFRxYBvT4HsaHHgoae06eomdAw/qHtuSS2ZiJ1BvHsEE3HfrFSqaBU06gyOFzwSOpfau04KWRsch3u4Xcl9YKyEVHSYxMMlJd0UfWx9HTh2N9bTvczPHBRzWvSxVGrvNzt3Vu3+KwpFJX09jOCl4BVdKsTTAdLeI43SG5qs1lbFSR6SXhwX1hrOv4meKhXQTwqagiuGGnFvohcX5g4qOS0YI6cVLj+krdZtZh/i7+cNNqcqz9paHE8lqpjZaJl01dQ8SE8I9pdAVUYmmJ62idA9rg08SrsFq088Lp2E5reO71W1OTWYAeoj5w0upyqltLQ4nksCVSp9KLXwzuYuyhXDOyK8YvDEHQQ3hkbmStDh1qzU1cNTQyvideM0/hWWWv8AQhet7+DW6/g1YGSXxS+nuvWRX2OJ+J39FMoODl5yt6SLyPsvOT73/mHxPv8AlZTdM/1/K+25/bKf/b/xW1lMJMkW0eLiFKELeXgpQII4ro0jwaRjZtKSfhVKpls42e1rQNLcOA6+u8qYnVp3UBlH8ogVBTsBKHhToUNCiNdMO5q8k4bPnDgtmksySaydBILnbyL+rDn7qpj7IJjrcOopIBdFN9WorTS731B/9Wsupw6YP6liw2u6Kzn0x+K+4eR48uHqufZR5555tEoOjV26qhPTT1j2n6BqNVLnv3cAupsGh1WlBd8Tt59hyX0yXQYi7WoLweolSx1jAfVlG2+ULxlHMY6FwHWQFtLfWpiYK2FIJ6pKXN2iQfRUaVN4cda0xaWpne2XceCp2LZdPLQ3yNBLr9/WOrcepbvKwOAh4SLceu7einaLwr1FHi01buDXjqWdkz+t01M7g4f491j5S5V55j4BcLWj4h3XUFUUk9xUexvNWzPcwjrUuT9Vq0VQx/Fm/leD97uapLaw6JjZeJcuPWdJSq6OK6Lw7KBrFQA6NzR1LIsiR8NZFK7g4kc9xUxD/wDgskpIwU+BOqvCGg7kjwasP6dN5rZf/wDXbYHUz2/yt5k/i0QNhHS4k0SFKqdVVkVPRi01M4NhBKzbbhdLaTmM47vwtZZuReYso71DsUdqdKWjqJGHYcGjii0c5HUrlfXa3ZLXH4gQD54+q10h/q2++J79Gjj+ZKt1v9jZ6LZWuhZu8nqzJC8DqiaUUANGOBaSds5f+jgqdly2U2mAqQM/yKjJdFxMRbeHTOVqU8dvkoN41pRWjDpao1zzMA/iCuhnip2WdIacXNc0nd17lcW+dTB5aJx/p8vQLgqUkhFbx9f+3Rra5UiUyDMXN2K6hbSya1m8evjdd1dayrfPHfnqWpNOE8pSR0JqK95p3dDe6kjPYOu9Q2K1+r1Lv9OZ99932vWoy1/oQvW9/Boq/g1X8kvil9PdesivscT8Tv6KZQcHLzlb0kXkfZecn3v/ADD4n3/Kym6Z/r+V9tz+2U/+3/isyVzGZPLdrdrDwwweLqVIokJFaUVQcdOMt6Y+UzXdSgqKaz22a14u0lw4Hff5KSyqwTqCtL/+MBJUgKWkYAEk406dLVaxrWybluZNzyy0n9Tfcbh5f4VlIZo9TksU9CvTQ6eJSdV0kDtAa3G86vesCtpYzbIju3Egn13lcbbKX6ArDJVEiHtakPDS+haR16R9GtUbrpVgZSRF9CSOogrNyhWciIq2NYN0pQfXKKAJFdBqeKlG91MLjLuHFVrDtGCOg/qOAzb93Xit3lkiEupRDuRpKyrsQmn5eDTVxAaGrPyVjc6eSXquu5m/2W7sG8ROLLQyn2KnKiB0FIKa/KrxaWmIfG0nqWbbTXU1bK1vB/4Nx/IWjsfORMrcxyF4ofAgdId1SOwgk9rQwSZ0zxitK1KMwWdA8cWe+/8AKxMrr4QcDCQjj1Ugq+UBKfybzWm4NYFPkwwySTVLuJ3c959l94H+jq+pf3t6b8qopv78PT8LfWAmaJ/KXTx9i/cAulHjoaYnoVdB6wWmpniRoJ4jcsy26Z9HO6NvwP8A1D+eF59CpeQ/1bffE9+jVo/mStqt/sbPRZNtZnNYa0C0yYP+Comlx1eGjHG6W9VD5g+5l93kobIprMfSh1Rm52/i648r1IyZ1EJtpDrmyFpWt8lRvpKCqpxNCB4NVYHaUF3G9btU+A2fI2BwLQ0jcb7ty6lObRqldsYdw9I4J8ih6FEkJNdXF2tpSTFkoaeBXF0lnNqKCSZvxNP2u3qPtTLVwWUuHW8JUl69dKSTjSigCkdA/lqszC2oBxW/Z1SyWyJGAXFoIPLj6rNy1/oQvW9/Bvdfwaq+SXxS+nuvWRX2OJ+J39FMoODl5yt6SLyPspM2he2ctbGLgAklT18k3hXC+T/DVdM6OVxb4rcFnxVtDCyW+4Bp3eSzV5T44p9EOh03f/re9dkVcZMUQO+/mo+Mi1x0Up5FqKlqNSo8bVXOLjeVvxRMiYGMFwC3MLax/DWdVBuwjglBQJIx9I1OLSidwZmdSz5LJgkqhVG/OF3luWgaFai9OnhcvQp0SFJIII0gjQR0sBu3heXNDmlrheCrmGypxbqHCXrt0tX+RBB7QDRrgrngbwubkyWpXOva4gYKTnc4fTyOL2YKqqlBTAAagNTVpJHSG9y3KSjipI9HELh+VsLPWuiLPQa3cBdurN70hWhpSo7h3N7iqHxghqqV1kU9ZI2SW+8blrZNNHkmmKX0HS8mtK4jEUxDRxvLHZwVyrpWVMRik4FfWfzx7P47hY+l66Ei6KCg6G9SSukN7l4oqGKjj0cXDist1ap+7s4YNIRwRrjTHE10t6E7hHmdSgdZULqvWjfnfbBfGzdo39nIhS5fT0hRQUKg00do/lvkUzoze1SV9nQ1rQ2Xq4XL3CWlfQtoFRbsJ4RRUTUYelpwYJnB+f1rzLZkMlKKU35o57lvs6Mb/i6+U72n16RZmy9Hiea080tdETObOYiICL7ml2gwwNcQ0T6hznBx6lfp7IgggfA2+53H8LHtHaJ9aGKQ8jboUhN0XRTjq3mWZ0hvKloLOiomFkd9x371vIa1r+0M6g3cwCDciHRCgmh0gHHUf4aYVDpHtDsVmyWTBRU8z4id7Tu6v4Fv8tf6EL1vfwaev4NWZkl8Uvp7r1kV9jifid/RTKDg5ecreki8j7LnlpfeOJ/fffeWoy9I7zK6uz/lIv2t/AWtaNXEYiMRGIjERiIxEYiMRGIjERiIxEYiMRGItrZX3mhv3nf3BpIekb5qjaXycv7T+FfZa/0IXre/g16v4NXMZJfFL6e69ZFfY4n4nf0Uyg4OXnK3pIvI+y55aX3jif3333lqMvSO8yurs/5SL9rfwFuMmkOiKtWhMSlK03V4KFRo1FpaQAyXFUMoJHx0Rcw3G8cF2XzHC83c7NO5tbRMwC/Pteqe8dzKeY4Xm7nZp3M0TMAmvVPeO5lPMcLzdzs07maJmATXqnvHcynmOF5u52adzNEzAJr1T3juZTzHC83c7NO5miZgE16p7x3Mp5jhebudmnczRMwCa9U947mU8xwvN3OzTuZomYBNeqe8dzKeY4Xm7nZp3M0TMAmvVPeO5lPMcLzdzs07maJmATXqnvHcynmOF5u52adzNEzAJr1T3juZTzHC83c7NO5miZgE16p7x3Mp5jhebudmnczRMwCa9U947mU8xwvN3OzTuZomYBNeqe8dzKeY4Xm7nZp3M0TMAmvVPeO5lcaylw6IW1a0wyUoTdRgkUGjUGyasASXBfoOT8j5KIOebzeeK1VlfeaG/ed/cGih6RvmrtpfJy/tP4V9lr/Qhet7+DXq/g1cxkl8Uvp7r1kV9jifid/RTKDg5ecreki8j7LnlpfeOJ/fffeWoy9I7zK6uz/lIv2t/AW8yV++CPgX9Gmo+lCzcpPkXeYXcW2F+boxEYiMRGIjERiIxEYiMRGIjERiIxFw7Kn74L+BH0bHrOlK/SMm/kW+ZWmsr7zQ37zv7g0MPSN81oWl8nL+0/hX2Wv9CF63v4Ner+DVzGSXxS+nuvWRX2OJ+J39FMoODl5yt6SLyPsoC10OqGtPEh8KEvniuxSiQe4tSnBEjr8V1FmSNfRxFp/0gchcvNmp0qQTUP3KQsgEUOAx6m+RSGN2cF6tCibWQmJxuCsc7L/m7v5i1vX3YLn9k4e8PIJnZf8AN3fzFmvuwTZOHvDyCZ2X/N3fzFmvuwTZOHvDyCZ2X/N3fzFmvuwTZOHvDyCZ2X/N3fzFmvuwTZOHvDyCZ2X/ADd38xZr7sE2Th7w8gmdl/zd38xZr7sE2Th7w8gmdl/zd38xZr7sE2Th7w8gmdl/zd38xZr7sE2Th7w8gmdl/wA3d/MWa+7BNk4e8PIJnZf83d/MWa+7BNk4e8PIJnZf83d/MWa+7BNk4e8PIJnZf83d/MWa+7BNk4e8PIJnZf8AN3fzFmvuwTZOHvDyCjrSzpU/mpfvkhBIAoMRh1tUlkMjs4roLPom0cIiabwvrY5wqItRDByKkPUKPUk1J7g32AEyNuXi1XtZRylx6iOaustf6EL1vfwa7X8Grmskvil9PdYuSWbOJbCxAj3qHZUpFLxpWgOhvFFI1oOcVNlNSTTvjMTCbgeHoq+Yx0pmigZguHeEaCognva250DviIWDBBakAuia4eSw+BkeqF8G8XU3grGfbX1pwMj1Qvgy6m8Ez7a+tOBkeqF8GXU3gmfbX1pwMj1Qvgy6m8Ez7a+tOBkeqF8GXU3gmfbX1pwMj1Qvgy6m8Ez7a+tOBkeqF8GXU3gmfbX1pwMj1Qvgy6m8Ez7a+tOBkeqF8GXU3gmfbX1pwMj1Qvgy6m8Ez7a+tOBkeqF8GXU3gmfbX1pwMj1Qvgy6m8Ez7a+tOBkeqF8GXU3gmfbX1pwMj1Qvgy6m8Ez7a+tOBkeqF8GXU3gmfbX1pwMj1Qvgy6m8Ez7a+tZkuj5TK1Ey9cO7J0lJAPe3troGfCQq88FqVAAla4+ajcrc1cTJzDeQPUPLpe1umtK3aVapWva4NzSugyYpZoHS6VpF93H1VXm3l3Jr2it7WdTiwWHtJX9ocgmbeXcmvaK3s1OLBNpK/tDkEzby7k17RW9mpxYJtJX9ocgmbeXcmvaK3s1OLBNpK/tDkEzby7k17RW9mpxYJtJX9ocgmbeXcmvaK3s1OLBNpK/tDkEzby7k17RW9mpxYJtJX9ocgmbeXcmvaK3s1OLBNpK/tDkEzby7k17RW9mpxYJtJX9ocgmbeXcmvaK3s1OLBNpK/tDkEzby7k17RW9mpxYJtJX9ocgmbeXcmvaK3s1OLBNpK/tDkEzby7k17RW9mpxYJtJX9ocgmbeXcmvaK3s1OLBNpK/tDkEzby7k17RW9mpxYJtJX9ocgmbeXcmvaK3s1OLBNpK/tDkEzby7k17RW9mpxYJtJX9ocgmbeXcmvaK3s1OLBNpK/tDkEzby7k17RW9mpxYJtJX9ocgmbeXcmvaK3s1OLBNpK/tDkFXNaWEjERiIxEYiMRGIjERiIxEYiMRGIjERiIxEYiMRGIjERiIxEYiMRGIjERiIxEYiMRGIjERiIxEYiMRGIjERiIxF/9k=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9" name="AutoShape 4" descr="data:image/jpeg;base64,/9j/4AAQSkZJRgABAQAAAQABAAD/2wCEAAkGBxMHERISERIUFhQWEhIaFxcXFhUeHBsbGBUcHB4XFxYdHCggGhomHRoWLTQtJSkrLy4vGB8zODM4NygtLisBCgoKDg0OGxAQGjgkICUtNDIvLCwsLywsLDU0LSwsLCwsLCwvLiwsLCwsLCwsLCwtLCwsLCwsLCwsLCwsLCwsLP/AABEIAMUA/wMBEQACEQEDEQH/xAAcAAEAAgMBAQEAAAAAAAAAAAAABQcEBggBAwL/xABQEAABAwIBBwUMBgcFBwUAAAABAAIDBBEFBgcSITFUkxMWQdHSFRciNVFTYXFzgZKzFDJSdJG0IzRCobGywjNicoLBNkNEg6LT4SVjdaPD/8QAGwEBAAIDAQEAAAAAAAAAAAAAAAMEAgUGAQf/xAA9EQACAQEDBwcLBQADAQEAAAAAAQIDBBFRBRITFDFSkSEyQUNxgbEVIkJEU2GCwcLh8DM0cqHRI2LxNbL/2gAMAwEAAhEDEQA/ALhxzGIsDhM0pNrgNa0Xc9x+qxjf2nH/AM7AVjKSir2TUKEq082P2XvfuIOLC6zKDw6yZ9NEdbaandZ1v/en2k+UNsFhmylznd7iy6tGhyUo5z3pbO5f6ROK0GAYK4tqOS0wfCBfLI+/94AucD61hJUY7SxSqZRrK+nfd2JL5IjO6OTX2GcKo6ljnUCxosqYvih3Sya82zhVHUmdQGiypi+KHdLJrzbOFUdSZ1AaLKmL4od0smvNs4VR1JnUBosqYvih3Sya82zhVHUmdQGiypi+KHdLJrzbOFUdSZ1AaLKmL4od0smvNs4VR1JnUBosqYvih3Sya82zhVHUmdQGiypi+KHdLJrzbOFUdSZ1AaLKmL4od0smvNs4VR1JnUBosqYvih3Sya82zhVHUmdQGiypi+KHdLJrzbOFUdSZ1AaLKmL4od0smvNs4VR1JnUBosqYvih3Sya82zhVHUmdQGiypi+KHdLJrzbOFUdSZ1AaLKmL4od0smvNs4VR1JnUBosqYvih3Sya82zhVHUmdQGiypi+KHdLJrzbOFUdSZ1AaLKmL4od0smvNs4VR1JnUBosqYvih3Sya82zhVHUmdQGiypi+KHdLJrzbOFUdSZ1AaLKmL4od0smvNs4VR1JnUBosqYvih3Sya82zhVHUmdQGiypi+KHdLJrzbOFUdSZ1AaLKmL4od0smvNs4VR1JnUBosqYvij0Yjk19hnCqOpM6geaLKmL4omMIwfBMaI+iFgksSOSlljkHp0dIO/ELOMaUuaVq1a30v1b7vek1/hmzR1mSw02SSVtKPrxvsahg6XRv1crbyO16tRWXnQ96/sii6Fp81rMliua+1dHcbNh1fHicTJoXh8b23a4dI/0IOog6wQQpE01eilUpypycJK5o1yhZ3fxKaZ+uGiPIwt6OWLQ6WQj7TQWtHvO1Rrzpt4Fyb0NnjBbZ8r7Ohd+00vOjl/IJH0dI8tawkTSNPhF3TG0/sgdJGsnVsBvBXrO/NibTJeTYuKrVVffsXz/AD/yqlUOhCAIAgCAIAgCAIAgN4w3NbW4lDFMx9OGyRse2733s4XFxobdanVnk1eamplihTm4NO9O7o/0j8p8g6rJqNkkzonB8gY0RueTpEEjUWjyFYzoygr2TWXKVK0ScY3q5X8v/pM4XmkrKtgfI+KG4uGOLi4f4gBYfiVnGzSe0rVct0Iu6KbNeyryOqcli3l2tLHGzZGElpO3RNwCHW8o167XsVHUpShtLlkt9K035m1dD2k3SZqK6rjZI19PovY1wu997OFxf9Ht1qRWaTV5VllqhGTi0+T3L/TDxvNvXYNE6ZzWPYwEuMb7loG1xBANh6LrGVCcVeS0Mq2etNQV6bxNQUJsggCAIAgCAIAgCAIAgPY3mIhzSQQQQQbEEbCD0FDxpNXMunNZl27Fz9EqnXmAJjkO14A1td5Xga79IBvrFzeoVs7zZHMZVycqX/LSXJ0rD7fnZP4azm/iT6duqCrY+aJvQ2ZhHKtaPI5pa70WNlIvNnd0MpVHprOqj50Hc/ensv7Nhi4FW9zMNrqgfWbPiMnrcJH2v+AXkXdBvtM61PSWinTey6K/pFAvcXkkkkk3JO0k9JK1x2KSSuR4h6EAQBAEAQBAEAQBAdOZF+L6L7rB8sLaU+Yuw4S2fuJ/yfiVlg+UdblFXUENdEGsbUco28Tm+EyNxGs7bdSrRnOUkpI3lay2ehQqToyvd122/a0WDl3XSUMVMYnlpdXUrXWNrtL9bT6DbWrFVtJXYmnsNOM5SUlf5r8D450oBPhVVfoEbh6CJG/6X/FeV1fBmWS5Ztqh+dBL4S4toYSNopY7evkgs480r1f1pdr8T45JVEtfQQPqgeUfF+k0mht9Z2tsLXFl5BtxV5laowhXkqexPkOZFqzuwgCAIAgCAIAgCAIAgCAycLrnYZNFMz60cjXD/Kb29R/1XsXc7yOtTVSDg+lHQGV8lpsNlbt5aax9DqaTqC2NTbF/mw46yLzKsXgv/wBIiB4kxD2mIfPesOrfeWPXafw+CKNVA60IAgCAIAgCAIAgCAIDpzIvxfRfdYPlhbSnzF2HCWz9xP8Ak/E0Sny3iysxHDmxxSMMcsxOno69KFw1WPoUCqqc43G1lk+dls9Vyad6WztNnzkf2NJ/8jSfzFS1ti7UUMn8+f8ACXgffOX4rq/Zt/nalbmMxyd+6h2kngz+SooHeSmiP4RhZx5qIKyvrSXvfiYNPJzyw5rw58HLxH6j9bTrFr2GkLj3hYrz4YXkslqtou52a+npOa9i1h3IQBAEAQBAEAQBAEAQBAeIDoPKjZhftHflJFsZ+j+dBxlm63s+pEePEmIe0xD571j1b7yb12n8PgijVQOtCAIAgCAIAgCAIAgCA6XyNnY3D6IFzb/RYOkebC2lN+Yuw4W2ResT5PSfic+5K4oMFrKeocLtjkBdbbonU63psStdTlmyTOxtdF1qMqa6UdC11LBlZDA6OYOjbPDM1zCDcxuvonydIPSFsWlNK442EqlmnJSjy3NcvvNXzwZRQ0tG+kDwZpSwaINy1rXhxc7yXtbXtv6CorRNKOb0l/JFlnKsqt3mo2nDKhgoYhpN/VY+keaClT8019SL0z5PS+ZH5t52twukBc0Hkz0j7bljR5iJsoxesz7TnaX6x9Z/itadrHYflD0IAgCAIAgCAIAgCAIDxAdB5UbML9o78pItjP0fzoOMs3W9n1Ijx4kxD2mIfPeserfeTeu0/h8EUaqB1oQBAEAQBAEAQBAZuG4PUYp/YQSyWNiWMcQPWQLD3rKMJS2Iiq16VLnyS7WZ1TkfX0wu6jnt6GF346N7LJ0proIY2+zS5FNcSEc3RJBFiNoKjLSufKfqKJ0xDWtLnHYACSfUAiV4lJRV7ZmMw2pj+rDOPUx4/wBFlmywIXWovbJcUfN+FzxgkwSgAEkmN9gB0k22JmywMlWpt3KS4mK1ukQALk7AsSR3LlMzuRUeYm4b+pZZssCLT0t5cUY9RTvpjaRjmm17OaQbeWx6Nq8aa2kkZxkr4u89p6Z9USI2OeQLkNaTq8upEm9glOMec7j79yajzE3Df1L3MlgYaelvLih3JqPMTcN/UmZLAaelvLijDWJKEAQBAEAQBAEB4gOg8qNmF+0d+UkWxn6P50HGWbrez6kR48SYh7TEPnvWPVvvJvXafw+CKNVA60IAgCAIAgCAIDYcgsCblFXRQvvyfhOksbEtaL2v6TYe9SUoZ8rmUsoWl2eg5x27EdH0tMykY2ONrWMaLNa0AADyABbJK7YcVKTk86TvZi4VjMGL8p9HlbJybyx9r6ne8ax6RqXkZKWwzq0KlK7PV1/KjTM72TcVZSPq2sAni0SXAWLmlwaQ7y2BuOkW9KhtFNOOd0mzyRapwrKk35rNAzQU30jFInebjlf/ANBZ/Wq9nV8zcZYnm2VrFpfP5HQK2Bx5j4hTCsikjOx8b2n/ADNI/wBV41erjOnLMkpLoZy/gYtVU/t4v5wtXDnI7u0foy7H4HVC2pwJRufLxhF90j+bKqNq5/cdVkP9vL+XyR9sxf65Ufdj8xqWXnMxy7+lHt+RdivHLhAckrUH0Q9QBAEAQBAEAQHiA6Dyo2YX7R35SRbGfo/nQcZZut7PqRHjxJiHtMQ+e9Y9W+8m9dp/D4Io1UDrQgCAIAgCAIAgN9zKPDMRIPTTygevSYf4AqxZueafLavs67V8y+FfOTKbyaxLvYS1UNbDMRI5hifG1pa5rNLwgS4fabq2jpVKEtC2pHS2ml5SjCdFrk2p9F93uMvKbOjSYvSVEDIqgOkjc1pc2OwJ8tpCbe5ZTtEZRaIrNkevSqxm2rk/f/hH5iqXTqqmX7EAb8bwf6FjZVytk+XZ3U4xxd/Bfct3Fqz6BC+Q9AH7yAP4q5J3K85ylDPkomYvSM5rrab6Hi7o7W0a+w9XLav3WWtauqd520J59jzv+nyOlFsjiSjc+XjCL7pH82VUbVz+46rIf7eX8vkj7Zi/1yo+7H5jUsvOZjl39KPb8i7FeOXOXcQxOdssoE0tuUf/ALx/2j6Vq5SlftO7pUKTgvNWzAjFgWQgCAIAgCAIAgPEB0HlRswv2jvyki2M/R/Og4yzdb2fUiPHiTEPaYh896x6t95N67T+HwRRqoHWhAEAQBAEAQBAZ2BYq/BKiKoj+tG69ugjYWn0FpI96yhJxd6Ia9GNam6ctjOi8lcqqfKePThdZ4A043fWafSOkekavfqWyhUjNchxdqsdWzSumuTofQySxLD4sUjdFPG2RjtrXD948h9I1hZNJq5kFOrOnLOg7mUdnEzfuyb/AE8BL6YuAN/rRk7A49LSdh9QPQTRrUczlWw6rJ2U1aP+OfJLxNqzEUujBVy/aljZ8DSf61LZVyNlDL076kI4K/j/AOGw52Ko0uFzEGxL4QD6RK139JUld3QZSyVDOtMb/f4M26N/KAEbCAfxUxr2rncURl5S/Rsev0PmpXj3hgP/AFByoVVdVOrsM87J79ya8S+VfOTKNz5eMIvukfzZVRtXP7jqsh/t5fy+SPtmL/XKj7sfmNSy85mOXf0o9vyLsV45ch8TwWmEUp+jQX5OQ35Jl76J13ssHGN2wsU69XOSzntxZzCtWd4eoAgCAIAgCAIDxAdB5UbML9o78pItjP0fzoOMs3W9n1Ijx4kxD2mIfPeserfeTeu0/h8EUaqB1oQBAEAQBAEAQE5kZk9znqRT8ryd2PdpaOl9XotpD+Kkpwz3cVLbatWp6S6/lxu/0sWizQyUEjZIsRcx7TdrmwWI/wDtVhWZp3qRpamW41IuMqV67fsbDm5yuflG2aKYDloCAXgWDwSQHaP7LvB1jZrFvIJaNTPvT6CllGxKg4yhsl0YE/lTRivoqqM/tQSgeg6JIPuNj7lJNXxaKlmnmVoSwaNazNU3IYY13nJpXfgQz+hRWdXQL2WJ51pawS/35kxlvk0cqqdsAm5K0rXl2hpXs1w0baQ6XA7ehZ1YZ6uvK1itWrVM/Nv5LttxNUMBpoo2F2kWsY0uta5a0C9rm11mlcirOWdJtdJVGdel5PFMPl+3yTfeya/8HhVa6/5Is6DJU77JVjhf/a+xbytnOlG58vGEX3SP5sqo2rn9x1WQ/wBvL+XyR9sxf65Ufdj8xqWXnMxy7+lHt+RdivHLnNeI5V13KSt+lz6Om8W5R1rXItt2WWslUnftO2pWKz5sXmLYug15Rl4IAgCAIAgCAIDxAdB5UbML9o78pItjP0fzoOMs3W9n1Ijx4kxD2mIfPeserfeTeu0/h8EUaqB1oQBAEAQBAEAQG2ZrK0UOKU5cQA/TZc+V7CGj3u0R71NQd00a7KtNzssrujl/O46JWxOMNJyByNlyanq5ZHscJXWjDS76uk43dcCx1jUL9OtQUqTg22bO326NohCMVs2myZS1YoKOpkdsbBKfWdE2HrJsPepZu6LZSs0HOrGK6WjAze030TDKNvlha7iXf/UsaSugia3zzrTN+/w5D8Zd5U806dkwiEhdMGaJdo7WOde9j9kfivKtTMV57YbHrVRwvu5L8cCVwHEe69NBPo6PKxtdo3va42XsL2WcZZyTK9eloqkoYO40vO3S6bsNl+zWNZ8Zaf8A81DXXNfvNnkqdyqxxjfw/wDSw1YNOarlTkHTZUTNmnfMHNjDAGOYBYOc7pYdd3FRToxm72X7LlGrZoOEErr7+X/01rILB48Bxqupoi4sZTR2LyCfCETjcgAbXHoUVKKjUaRet9eVexU6ktrb2d6LPVo0RoE2aShmc5xkqbucSfDj6TfzaruzQZt45atEUkkuD/0pTGaVtFUTxNvoxzSsF9tmvIF/TYKjJXSaOooTc6cZPa0mYi8JQgCAIAgCAIDxAdB5UbML9o78pItjP0fzoOMs3W9n1Ijx4kxD2mIfPeserfeTeu0/h8EUaqB1oQBAEAQBAEAQBp0TcaiEDV5ZWTudyahY2Oqi5cDVygdovt/e1EOP4elWoWlrkkaO0ZEhN51J5vu6PsTsueWnA8GmmLvISwD8QT/BZ61HAprIVW/lkv7NDyxy9qcqBybgIobg8mwnWRsL3ftW9QGzVcXUFStKfJ0G3seTaVm85cssf8NkoM75ooo4m0TbRxsYP0x2NaB9j0KRWm5XXFGeQ8+Tk6m14fcgsuMvXZWxRxGARBkmlcPLr+CRa2iLbSo6tbPV1xbsOTVZZuWdferthJ5PZ1H4LTQ0/wBFD+Tbo6XKkX1no0DZZwtObFK4gtGRlVqyqZ91/u+58spM5hx6ONjqVrdCeKUHlSdbDstoDaCR715O0Zy2GVnyRoZNqe1NbMe8lu/Q/cm8Y/8AbWete4r+QV7T+vuO/Q/cm8Y9hNa9w8gr2n9fcgaHOI6kxCprvo4JnjYzk+UPg6LWC+lo6/qeTpUar3TcrtpbnktSs8aOdzXffd2+/wB5Pd+h+5N4x7Ck1r3FTyCvaf19x36H7k3jH/tprXuHkFe0/r7lY4lV/T5pZbW5SSR9r3tpOJtfp2qrJ3u83tKGjgoYK4x14SBAEAQBAEAQHiA6Dyo2YX7R35SRbGfo/nQcZZut7PqRHjxJiHtMQ+e9Y9W+8m9dp/D4Io1UDrQgCAIAgCA23Nrk1DlRUyRTl4a2EvGgQDcPaNdwdVnFTUaam7ma3KdrnZqalDpd3L2MsR+aPD76PK1AcQSBykd9W0gGP1Kzq0DTLLVp23Lg/wDTT8VyBjwPEaSCaR7qWpcWtcLB4dsDSbEfWczXbWCVDKiozSexmxpZSnWs85xV0o8PzaZ+WWbiDCjRindKeWq44XaTmm2nsIs0WsA5ZVKCV12JFY8q1Kinn3ckW13H5zhZC0WS9IZY3TGR0jGMDntIudZJAYD9VrunbZeVqMIRvR7k/KNotNbMlddde+T74mkZJ4A/KWpZTsOje5c8i+i0bXW6egAeUj1qCnBzlcbW12mNnpOo+GJb7M2WF0uhFIXmV4do6U1nu0Rdxa0WBsCNg1K5oKa5Gc28rWuV847FguRGqYnm2jwzEKWJz3upKhz2h12h7XBhIaTaxubWNtesW1XMToJTS6GbCnlaVSzzkldOPB8p+sv83tPgMMD6Z0pfJUxxeG5pFntdrsGjpASrQjFK7E8sGU6taclUuuUW+T3XGw12aWiiikcx9RpBjy272WuGm1/A2XUjs0LinDLVockmlw+5C5B5uaXH6KOondMHvdJ9RzQLNeW7C0+QrClQjKN7LNvypWo13ThdcrvC/Eycm821FizahznTjk6uoibZ7NbY3aIJ8DaV7ChB39phaMq16bildyxT2Y95GZMZvYa6tr6WodKBTuZyZa5oJa8uLS67TrLdHZ5SsYUE5NPoJ7VlOpCjTqQu87b3fc/WGZBUtVi1ZROdNyUMMbmkObpXc2Mm50bEeGehI0Yuo4nlXKVaNkhWV17b+f8AhtHehoPt1Pxs/wC2pdWgUfLdpwXD7mvZD5vKTHqd8srpg5s8rBouaBZpFtrDrUdOhGSvZbtuVK1Gooxu2J7PuTUuaGilDuTnqA4avrRuAPpGgD5NVws9Wh0MrLLdoXOiv7/0qHHsKfgdRLTyWLo3WuNhBFw4esEH3qnOOa7mdJZ60a1NVI9JgLEmCAIAgCA8QHQeVGzC/aO/KSLYz9H86DjLN1vZ9SI8eJMQ9piHz3rHq33k3rtP4fBFGqgdaEAQBAEAQFjZjP16b7q75sas2XnPsNJl39CP8vky0MVwaSsxChqWlojp21OmCTc8pGGgNFvL5fIrUotzTwNDSrxhQqU3tldd3O80LPZjbNOmhjd+mie6QkA+Ds0dewm4PwqC0zXIkbbItnk1Ocl5rV3aWPSlmPw0k9tV45h6CYzq9Y0lZXnJM0slKjOcO1f2VZnyxTlqiCmB1Rxl7v8AFIbAH0gN/wCpVLVLlSN/kKjdTlUfS7uBi5jh/wCoS/dJPmxLyy8/uJMuft1/L5MsLKTxvg/qxD5AVif6ke801m/aVvh8TzOPN9G7mv2aOKU1/UQ+/wC5Kzuze0ZOjnaVf9H8iRyyo/prKYW+rX0bj6hKL/uJWVRXpdqIbJPMlL+MvAn3N0gQekKQqEBkDTfQ8NpGkW/Qgn1uu4/xUdJXQRbt0s60TfvIvNPUfTKKST7dXUO+Ig/6rGg743+8nyrDMrKOEUbDBhnIVktQP97BE13+KNztZ9YeB/lUmb515TdW+koYN/3d/hqeBf7RYl92h/khUMf1pGxr/wDzqXa/Fn0zlZI1OU7qc0z428m2QO03vbfSLbW0WnyFe1qcp3XGOTbbSs6kqivvu2HmZfXhv/Pl/g1LPzBln9z3In8Hwx2Fz188jmBk0rHt1/VayMNJdfUNd/wUkY3NtlSrVVSFOEVypXf2UZnHr48SxKpkhcHsJjAc03B0YmtJB6RcHWqFZpzbR1mTacqdmjGSufL4tmtKIvBAEAQBAeIDoPKjZhftHflJFsZ+j+dBxlm63s+pEePEmIe0xD571j1b7yb12n8PgijVQOtCAIAgCAICxsxn69N91d82NWbLzn2Gky7+hH+XyZZGN4jLTYphsLHkRytrOUbqs7Qi0m39R8isyk1OK7TSUKUJWarNrlWbd3s1vPpTtdSU8lhptqA0Hp0XRvJHqu1v4KO1LzUy7kKT00o9F3zRLZoKh0+FxBx+pJK0erSv/UVnZ35iK+V4pWp3dNxTuXlS6rxKsc7aKiRnujOgP3NCpVXfNnS2CChZoJYX8eU2XMcf/UJfuknzYlLZee+wo5c/bx/l8mWFlJ43wf1Yh8gKxP8AUj3mms37St8PiRme2Uw0VO4bRWRke6ORY2l+au0nyLHOrST3X4o3x7BVtaei7HD3EEKfaalNxbI2mxDTxCeC+ptLTOA9Jkm0v3FixT89onlTus8Z/wDZ+C+59a9wwmikI2Q0rz8EZ6l6/NiY01payWL8WavmX8W/8+X+lRWfmF/LP7nuRteT+IjFKdknTd7Xf4o3ljv3tKli71ea+vT0c3H85eU1HAv9osS+7Q/yQqGP60jY1/8A51Ltfiz4518q6rJt9MKZ7WiRspddjXX0S220atpSvUlC64yyVY6VoUtItl3T2mTmW8W/8+X+DV7Z+YYZZ/c9yJrJzEJKqrxKN7iWRTxBgNvBDogSB6L/AMVnBtykiraKcY0qckuVp38Slc59KyjxSpaxoa0mN1gLC7omucfe4k+9Ua6umzqMlzcrLFv3+LNWURsAgCAIAgPEB0HlRswv2jvyki2M/R/Og4yzdb2fUiPHiTEPaYh896x6t95N67T+HwRRqoHWhAEAQBAEBuGbHKKHJqpklqC7RdAWDRbc3L2HZ6gVNQmoSvZrMqWWpaKSjT23/JljvzpYYXB5EhcAQDyQuAdoBvqBsPwVnWKZpFki1XXcnE0bOXl3HlSyKGBj2xseXuc8AEusQLAE2ABdt239GuCtWU1cjbZMydKzNzm+V8nIS2brLukyeohBOZNPlJHeCy4sbW13WdGtGMbmVso5Or167nBcl2JXeUNW3EKupmZfQknme24sbOeSLj1FVpu+TaN3ZoOnRjCW1JL+jJyQygdkzVMqGjSABa9uzSY7aL9B2EekBe055kryO2WVWmk4PuLhbnHwmrMc0jiJWB2hpwvL2aYs4Nc0EC41GxV3T03ynNvJdsjfCK5HtufIyus5OWwyqeyOFrmwRkkaVtJ7jq0iOgAbPWb+QVq1XP5FsNzk3J7sycp85/0b1g+dKhgp4GSmXlGwxB9o7jSDADY31i91YjaIXK81NbI9odSTilde7uU1yhy8ghxmorHF/wBHkgEbfB1iwjP1b/aa78VEqy0jl0F2eTqjsUaSXnJ3+JNZU5y6LEaOohiMunJE5jbssPCFtZv5CVnOvBxaRVsuSq8K0ZSSuTv2kZm4y7pMnqPkZzJp8q93gsuLG1td/QsaNaMY3MsZSydXr1s+C5LsRkJnBp8GbVRzmTRdUySRENvqedYIvq2A/wCYpSrxjemeW7JlWq4ShtzUn3H4wvLmkpsXrKxxk5GWGNrLM13a2MG4vq+qUjWiqjkZVcn1pWSFJLlTd/L2m199fDvLNw//ACpdYga/yNasFxIPJLOHRYUydshku+rqJG2ZfwXvuL69tlhTrwSd+JatWS7RUlFxS5IpbcEfnAc4VFQ1VfK8yaM8sTmWZrs2PRNxfVrXka0FJsV8mV50qcUlek7+X3mhZe4vHjtfNUQ30HiO2kLHwY2tOr1gqvVkpSvRuMn0J0aChPar/E19Rl0IAgCAIDxAdB5UbML9o78pItjP0fzoOMs3W9n1Ijx4kxD2mIfPeserfeTeu0/h8EUaqB1oQBAEAQBAEAQBAEAQBAEAQBAEAQBAEAQBAEAQBAEAQBAEAQHiA6Dyo2YX7R35SRbGfo/nQcZZut7PqRHjxJiHtMQ+e9Y9W+8m9dp/D4Io1UDrS58gM2sMcLKitZykjwHNidfRYCNWk39p1toOobLarq7SoK6+RzGUMqzc3Ci7kunpf2N5bk1RN2UdNwIuyp9HHA1WtV998We826Pc6bgxdle5kcDzWq+++LHNuj3Om4MXZTMjgNar774sc26Pc6bgxdlMyOA1qvvvixzbo9zpuDF2UzI4DWq+++LHNuj3Om4MXZTMjgNar774sc26Pc6bgxdlMyOA1qvvvixzbo9zpuDF2UzI4DWq+++LHNuj3Om4MXZTMjgNar774sc26Pc6bgxdlMyOA1qvvvixzbo9zpuDF2UzI4DWq+++LHNuj3Om4MXZTMjgNar774sc26Pc6bgxdlMyOA1qvvvixzbo9zpuDF2UzI4DWq+++LHNuj3Om4MXZTMjgNar774sc26Pc6bgxdlMyOA1qvvvixzbo9zpuDF2UzI4DWq+++LHNuj3Om4MXZTMjgNar774sc26Pc6bgxdlMyOA1qvvvixzbo9zpuDF2UzI4DWq+++LHNuj3Om4MXZTMjgNar774sc26Pc6bgxdlMyOA1qvvvixzbo9zpuDF2UzI4DWq+++LHNuj3Om4MXZTMjgNar774sc26Pc6bgxdlMyOA1qvvviz8vyYopBY0dNwYuyvNHHA9Vrrr03xZWecvN3Hh0TqujaWtbrli1kAE/XZfWAOkbLa9VlWrUElnRN5kzKkpzVKr07H8mVWqh0B0HlRswv2jvyki2M/R/Og4yzdb2fUiPHiTEPaYh896x6t95N67T+HwRTGDxCeogY4XDpogR6C8AqlFXyR1FeTjSk1g/A6qW1OACAIAgCAIAgCAIAgCAIAgCAIAgCAIAgCAIAgCAIAgCAIDExeIT08zHC7XRSAj0FhBXklemSUpOM4tYo5UWpPoB0HlRswv2jvyki2M/R/Og4yzdb2fUiPHiTEPaYh896x6t95N67T+HwRTeAfrVN94h+YFShzkdNaf0Z9j8DqdbU4IIAgCAIAgCAIAgCAIAgCAIAgCAIAgCAIAgCAIAgCAIAgMfEP7KT2b/5SvHsMoc5HKK1J9COg8qNmF+0d+UkWxn6P50HGWbrez6kR48SYh7TEPnvWPVvvJvXafw+CKbwD9apvvEPzAqUOcjprT+jPsfgdTranBBAEAQBAEAQBAEAQBAEAQBAEAQBAEAQBAEAQBAEAQBAEBj4h/ZSezf/AClePYZQ5yOUVqT6EdB5UbML9o78pItjP0fzoOMs3W9n1IwI26WCYhb7eI/umeVj1b7yb12n8PgilsImFPUQvdsbNG4+oPBKoxdzR1FeLlTlFdKZ1WtscAEAQBAEAQBAEAQBAEAQBAEAQBAEAQBAEAQBAEAQBAEAQGHjMwpqed7jZrYZCfUGEryTuTJKUXKpGK6WjlVak+gHQmVTdDuWDtEr/wApItjP0fzoOMs3W9n1I+uSUDZ4sQpJB9Wrq2Ob5Y5jptPqLXn8F7BXpxeJjapOMqdWO6n3rk8UULjmFPwSolp5R4UbiL+UdDh6CLH3rXzi4u5nX2etGtTVSPSWjkDnNiZEynrnFjmANbNYkOA1APtrDtmvYbXJHTapWhXXSNBb8kzz3Uoq9Po/w3xuVtA7/jabjR9asaSGJqdTtHs3wZ7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xzsoN9puNH1ppIYjU7R7N8GOdlBvtNxo+tNJDEanaPZvgz8yZX0EYua2n90rCfwBumkhiFYrQ+rfBlZZx84zMXjdS0elybrcpKQW6QGvRYDrDdlybXta1ttWtXUlmxN7k3JcqUtLV29C/01HIXAXZQ1sUVrsDg+U9AY03IPr1D1uUNKGdK42VvtKoUHLp2Lt/OUuzKYfTa/DoB0Gplf/da2EsBPrc8D3K9PlkkcrZvNoVJ9iXG/wR+coGOyeqe6MbS6FzGsrGNFyGt+pUADWSy5B/u+olJ+a8/j/plZ2q9PV3tXLF+Me/o95+MrMk6bLiFkrHgSaP6KZliC37LvtNvf0g39IPlSnGorz2yW2rY5uLXJ0p/m0qHF83+IYWSDTukbfU6HwwfSAPCHvAVOVCa6DpKOU7NUXOu7eT7f2RXNys3Op4MvZWGjlgT63Q31xQ5uVm6VPBl7KaOWA1uhvrihzcrN0qeDL2U0csBrdDfXFDm5WbpU8GXspo5YDW6G+uKHNys3Sp4MvZTRywGt0N9cUOblZulTwZeymjlgNbob64oc3KzdKngy9lNHLAa3Q31xQ5uVm6VPBl7KaOWA1uhvrihzcrN0qeDL2U0csBrdDfXFDm5WbpU8GXspo5YDW6G+uKHNys3Sp4MvZTRywGt0N9cUOblZulTwZeymjlgNbob64oc3KzdKngy9lNHLAa3Q31xQ5uVm6VPBl7KaOWA1uhvrihzcrN0qeDL2U0csBrdDfXFDm5WbpU8GXspo5YDW6G+uKHNys3Sp4MvZTRywGt0N9cUOblZulTwZeymjlgNbob64oc3KzdKngy9lNHLAa3Q31xQ5uVm6VPBl7KaOWA1uhvrihzcrN0qeDL2U0csBrdDfXFDm5WbpU8GXspo5YDW6G+uKHNys3Sp4MvZTRywGt0N9cUOblZulTwZeymjlgNbob64oc3KzdKngy9lNHLAa3Q31xQGTlYf+DqeDL2U0csBrdDfXFE5gebevxVw0ojAzpfL4NvVH9Yn3AekKSNCcvcVa+VbPSXI854L/AHYW7hGFUeb2ke4usNRkldbSe7oAH42aP4kk3IxjSic5WrVrdVSu7F0L86WfTJSikqZJa+pYWSzta2OM7YoGm7WHyOcTpO9NtlrL2Cbec+kxtVSMYqhTd6jteL6X2LYjZVIUjVqvJc4aXzUE7qUm7nxBofC49J5EkaJPlaQonTu5Yu4vRtekSjWjne/ZLj095olXnaqqCR8b4YHlptpASNv/AJdI/wAVA7RJO6420MjUqkVJSav7H/h8+/LUbtD8T+tea08DLyFT32O/LUbtD8T+tNaeA8hU99jvy1G7Q/E/rTWngPIVPfY78tRu0PxP601p4DyFT32O/LUbtD8T+tNaeA8hU99jvy1G7Q/E/rTWngPIVPfY78tRu0PxP601p4DyFT32O/LUbtD8T+tNaeA8hU99jvy1G7Q/E/rTWngPIVPfY78tRu0PxP601p4DyFT32O/LUbtD8T+tNaeA8hU99jvy1G7Q/E/rTWngPIVPfY78tRu0PxP601p4DyFT32O/LUbtD8T+tNaeA8hU99jvy1G7Q/E/rTWngPIVPfY78tRu0PxP601p4DyFT32O/LUbtD8T+tNaeA8hU99jvy1G7Q/E/rTWngPIVPfY78tRu0PxP601p4DyFT32O/LUbtD8T+tNaeA8hU99jvy1G7Q/E/rTWngPIVPfY78tRu0PxP601p4DyFT32O/LUbtD8T+tNaeA8hU99jvy1G7Q/E/rTWngPIVPfY78tRu0PxP601p4DyFT32O/LUbtD8T+tNaeA8hU99mVhOc+rxuVsLI4Ii79ste+3qGm0LKNeUncRVsk0aMM9tv3ci+TN7w7JZrZG1FXM+qnbrY6QAMYfLFCPBadmvWdW1Tqny3y5Waqpa3muFKObH3bX2vpNjUhTP/Z"/>
          <p:cNvSpPr>
            <a:spLocks noChangeAspect="1" noChangeArrowheads="1"/>
          </p:cNvSpPr>
          <p:nvPr/>
        </p:nvSpPr>
        <p:spPr bwMode="auto">
          <a:xfrm>
            <a:off x="673100" y="454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524000"/>
            <a:ext cx="1676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https://encrypted-tbn2.gstatic.com/images?q=tbn:ANd9GcQenLgG1RHiMhGAuEVuvc1Ge6Q9Rmdf6tx-yu4Y4GR_y6FvlCk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7975" y="3013075"/>
            <a:ext cx="146685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25" y="4603750"/>
            <a:ext cx="2286000" cy="15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7725" y="5791200"/>
            <a:ext cx="481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Calibri" pitchFamily="34" charset="0"/>
              </a:rPr>
              <a:t>Spend $40 to $115 per month</a:t>
            </a:r>
          </a:p>
        </p:txBody>
      </p:sp>
      <p:pic>
        <p:nvPicPr>
          <p:cNvPr id="4098" name="Picture 2" descr="http://citrusnorth.com/wp-content/uploads/2013/05/man-talking-to-credit-card-representative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2574925"/>
            <a:ext cx="3473450" cy="245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130300" y="339725"/>
            <a:ext cx="8166100" cy="8382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Why do I need to buy leads?</a:t>
            </a:r>
          </a:p>
        </p:txBody>
      </p:sp>
      <p:sp>
        <p:nvSpPr>
          <p:cNvPr id="33795" name="AutoShape 4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6" name="AutoShape 6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7" name="AutoShape 8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8" name="AutoShape 2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3799" name="AutoShape 4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673100" y="454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4233863"/>
            <a:ext cx="32893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AutoShape 4" descr="data:image/jpeg;base64,/9j/4AAQSkZJRgABAQAAAQABAAD/2wCEAAkGBhMSERUUExQVFRUWGCAaGBgYGSAbHRggHB4eHCAeHh0gHCYeHiAjHRwcHy8gIycqLCwsGiAxNTAqNigrLCkBCQoKDQwOFA8PFCkYFBgpKSkpKSkpKSkpKSkpKSkpKSkpKSkpKSkpKSkpKSkpKSkpMikpKSkpKSkpKSkpKSkpKf/AABEIAMABAAMBIgACEQEDEQH/xAAcAAACAwEBAQEAAAAAAAAAAAAFBgMEBwIBAAj/xABLEAACAgAEAwYCBwQFCQcFAAABAgMRAAQSIQUxQQYTIlFhcTKBBxQjQlKRoWJysfAkM4LB4RUWQ1Njc7LR0kR0g5Kis8I0NVST8f/EABkBAQEBAQEBAAAAAAAAAAAAAAABAgMEBf/EACERAQEAAgIBBQEBAAAAAAAAAAABAhEDITEEEhNBUUIi/9oADAMBAAIRAxEAPwCLgPB8q0GX7yJRaKbEKMzeBTzI3s3zwRPCMsGasvD84o9iOZ+Drz/PEXDsuzZPLkLyij39NCet4Iy5QsQyvRYc6sah15gdMYaVH4NlgRrgyxXcaO6UFiBt4glihR+eOc/kst1y+XUekUdc9+SFr9zj7I5K2OqQnSA3L4hZBs30oGhtv88Gpcnl4ie+lWzuFHMg8+VtRFEVWJsBOCZaDSyLlssW139pl42vwsaGwIvRQ6WR54P5JskYUZuH5YszaSRDEBzq/gPmPzxBw3M5ZnWOPWquSgcjkyU1Hk1nmOV2cGs7w/QwhH2oFMq1raz0omgu2q2oevTF7Shc+Qy7gqmSyiFiKbuIzz6fBXPw8r54qN2LizCioIOXNYo0HXYlV/hhsy/BKppr5fADd+jH7189qHoeePeOcRSGPRrCSMKjQAs2+3hRfETXyxUKnZ7guSgzX1aSLKyrLujGFGKSKKaOynJgNS78wwxP267BwKozEOWiCjwSokK/CeTqFQnUpO9DcHrVYow9nJQC0p7hGqtg89oQQyKGKRkEjmXI8heNM4dmDJGrEEHqDz/gP4YQY7wv6PkoPKYoEQmy8UZlNVsIqYLzu5LO/wAIw5ZPsfw6KAMuXiQlrZpoY3ZrNb2pCg8xVCxvWCfFeEujr3KWTZVmPwDexZAC/GWBJPwn0xFNl+7XVvmH0srFaANADx9WFqfTYjc8woZLgWTlSQQ5KHcErK8EVIxs6SujpVbaqscscN2VyalWXKQ5hpLKlYY1QVsLGmhXkTgjFmxOO7kdSW+FVBVUYr4Vfe971Ab8juMRFWRT35WGNhSxrYZqFEeZOpVdXO6hiDQOAo/5AyrWHymT1KwIVIkBq9PMIQ4BDWo3scxi1w7sTAXBfLZXSnhI7mI3Vg7aNrpWDMdW5GOuGQSM1JGqR14ns6n1UW8ezHWpB1IBTLzNHBzg/BhAGOpmd61sfvEXvXmb3Nm6wFT/ADTyQ/7HlT/4Ef8A0Y6HY/JH/seV/wD0R/8ARjvtD2oy2TXVM9NzCKLc+y/3msIHEO2uczynuP6NCSVDDxuzVYDEbxg8r5X1w2DnaPNcIyez5bKtJ/qkgiL/AD8FL/a/LAngc8Uk/wDSOG5OGFyEQdzGWVjWksSm4YkLtyNeeF/h+QHeKclG7vG1tO2y2Q2pHLKQSH0jw3qW+RwxZLsgHo5h2msbKCV0CzRVPCzkE2GJJFYCT6ROwMDRLNl4YY2iPjCxqAUJ3YhV3K8/a8D8h2TgjjCGKFyObGNTZ8xa3WGvLcYY5eSKRtU0f2Zaq7xX+GQfvIDfkwYYriPr0GPPzZXxHt9Lxy7yB24Blgo/o8Gw590m/wD6cCOK8GgAtYYQf90lf8OGbPSgjbCvxfNbY5y39e3Un0U8/wARgRtMkMKnoRGoB/8ATipwbs0/EZtMSKkQPjkCgV6ChucXuHdlH4nPQsQofG/n+yvr642Xg/A48vGsUSUq7ADrj04Y183m5O/AZwvsRk4o1QZaF6FW8aOx9yy3i1nOE8PgA7yDJIWOm3iiAvyFrucGM3OsCMzH4VLM3kALIHyGM24nw58xkcxnJYzLPOlZeOtXcoxpdK9GIOonmMdtaeai/B0yUiS97lcpHJA5SUGKMKu/hayvwsKIPrhP7VoDmczHDFlQkUCSrGIIrmQ0ZCrhQwIG40nocW+3HBGSaCeWKSTLJGi5wq1d5o2FgGzp53gDmsnJ3sEELMXV7yuZFlTl5ASVc9Qp2r1IwpH3DeEZfMTNFlu7UOi5mElVfuWB0vFJYJKnya+QPXF3iHYFcvCZUeMusMne60BVyVYgoD8DDktelYYuD8Ig4dlrYoGA+1loAtZvrvXkuFrjmdfOpKTaZZEYpt/WMAWB3AOxq+g6XiKdeC8MZ8pl99jDEaA3/q06muvvizIo0FVYMynULYemw6cj/HBHsYVOVhjmFyJl4XXaw6GNdLAHYaf6snzHrhjEMY5RoKHNgCQPTahjGl2SYIKJagCgOne1ZSBqB2rbmNz7Y9k7K5jNFGRRGoXSHa91qgAu5b0w+5iIMhNbgWGboRuK8h06YkzHE4Y4hJKwVWAPi5m96A5k+gGGobKuT+j5FAWV2kGoMQtrRANNq52Sd/l5YYHmyuTQco7+EAEu5POhu7k1zIOB2Z4zNM4RT9VQ7anFy0evd/DGD5vZ9Bj3I8JaGR2RVXcasxM2t3Xm3i5AEdFoC+lYqIc1xSWQtqb6oigE7Bp6Pku6RXfM6m3HKxixwjh/dOHijES6qd5WJlm2rcsNXO63qxi3FxSKSQvpAAAAmaqHMqN/Umq5364o5vIssqAh8xKQGDEUiU2mwBeki9rvkfkF2Up30p0aNK2JXBKq52sC63GncAE1v0xT4ZxErICHlnPwvXwqAQAVFDUwLAHkauxsMD87INX2+qWUWoVSdFvqBDMR8N0mlAa2vzwY4NBmjIHYqkO/2ZXxEECrN3qUirJNq14Axn8ksq6WF0dt6o+43HkfQ4WGgKFe+aOFGBpFJslTdcvtCaFhuYIHQ244pTcJieXvGW2AA3O21kGvMWaPrgAXDyzFfqsWmPe5ZObCqGnYtpqiK/DveCeQ7Oxodb3JJQt29PIXQvnjrjnaPL5NNU8gQfdHNm9lG5/hjNO0H0tzS2mWXuU5azu59h8KfqfXDY0XjnaPL5TeeQKeijdz7LzrpZ2xnHaD6V55bTLDuE5azvIfbcqv6n1wo8P4bPm5SI1eaQmz1IvqzHYfPGhcA+iVVps2+v8A2UZIX+03NvlQ98QZ/wAP4XmM5IREjzOdyxJrfqznl8/yxonZz6MUiBOakL3WqNSVjatwGPN6+Q9MO0EMUCBEVIkHJVAAHsP5OKee4/HGpPyBbYEnkB5k4dGq5zE8MQRGKRR/Co5A10AFUOnzOLEckcoYXG4J5bMBXLb/AAwDiyoZi04Mkh+6Bq0g9PwivfEPEuBoNJCBGJoaWN+uwGmvnscS3pqY7uk2dyyGUsg5LpvmeeqrO9A9D6+ZxXzUmlTicsFXALi+e548du6+vw4zHGQM4jxHfngPkeFy8Rm7qO1jX+tk/D+yOhY/oMV7kzEmiMHTqAd6vQDZJA6mgaHreNE4RlWhiWKECGMexdj1LE9Tz2GN43HHyzzXLL/OIxw/hkOUhWNNKIorc1+px9P2ghSwhLnqVH6AmvzwObhGrdiWPmTf8ccnLaMdLy3XUeXH0s/qqPHc+2YgliVCqyIULE8rHOh/DCxxDMZ9o1jXNd2FUL9nEFJoVzu+nTDXmBQwIzJJ5DfGPlyv26z02BQXhmYhkjkSWVyD9qJJC6yKeYKkUOvPBrheY+rwskMT6dTMqtJQXVXhBPJdr/PFo5c88c/V+eNfNWb6WF7iM2YmkDZhAIh8MaEsL6kmuf7Qojp1wC7SdqjpMKbWCD0ABHIDDy2VJwM4xw9e5lJUWI3O4H4TjWPM5Zen/K1LI8OZuG5GaEXPDl4mQXXeAxLqjv8AaHLyYDBD/KsRiSYSKI3FhmG99QF56hyIAJBGK30a5qVuH5dZgFdYk07i2TSNDEA7bbb/AIfXEuf4CkEjTR6ItZ3kNHSzHxbEHntstb2TzvHd5HxnnmH2UZQVeuai7eqREgD3cj2xBkcowcTqS4KgmaQa3phuAACLHMCMAeLe8T5WYBvsg085Fs9+FLsGjV1d0MS5bOOs6d5OGZgVMSDUBvY5cq6mjzGII1CgosSNOyr4WfdQCQRvte/W9q98T5vLzd0QQk/eFBTbqlii1Abrqo/n5YH8Wm0MYteiMAKkcexbwk0WOynmL6mvlbh4VI8QSOoBrJYgm2vxKwPM89was3iilnY0RAcwx1bDubDGmoFQBsFOkFaAPMdcEzk8xN4QxhhuqBOtls1v8QsVzqt/iva1w/g0MFvzbm0jGz52SdhzJrkLOKOc+kDKJsjNO3QQrqv2bZf1w0CmR4NHDWlbIsBju3iomj0BIGw22xdLYz3i/wBLRgFtkpACaGuVUY7X8NMa9cLPF/pozEihYYDAGHx2JG256eQ29rwGr8Y7QwZVNU0gTyH3m9l5n+GPuDcaizcIliJ0tY8mUjaj5Hr88YZwzicM0h1a83O8mkW27qTW2s+Ej18zR6Y0LgzZrJOJ80Y1imYJKqEnuj92Qk7czoatgCPLaBE4/wBmc0mdkiIkme9SsbJdDyYknauR6D54Y+zn0awFrzc6FrW4Y3rc8gzczfktc+eHvtZwYyxiWIAzxAlR+NSPHGfRhuP2gpwIyGeilAY62jdLU6K0NVMW35r677emIqXg2cTLoyxANGGIGldKqem9bfhIJv4T1x5n+0xX45FT9lTZP6ajfyxHkpkTvoQrOH+Hys358t9J+eJJ8ghAMigEUjgj7p+FhtvVn3BPlWIAs3GZnswwlgR8Tnn7C+vriPKz6GMmaIkkPwR8gqk7DSdgW6jfy9/Vz/dtohYSM3wdQAd6IBv8vTEycBaSzOaJNmvjXrsRQU7X1O5wUdynEFVBq8Iqwrbn09SdtJ/dvriCXN942rcAbANzHv8Axx8EA3HtZJLH58z+eKGcBA25+u1458ktjrxZSZdos/m6wo56czzLAh8THc/hA5nF3i8OaIOmCQ7XewAHOyb2AG94E/RGTNNmJ3okaUX0HiY/mVXHCYXW69/y4+J9n7hPCBAgSNQKNE9STud/4nFyThYbnvgzw7LLpU3e1/nvi1NEPLHSYTy5Xl1dFE5LSfDYPoT/AHmsQS5t9RBOGDMgA1WAfE4wpUjrz+WMZ4yTp3xz2rSAnFWWCsEGG2KznfHLFuK3d2Be3njn6sAfblj2R9iMdxgmr8rxpr6QZjLjVt1wK40v2E18+6k/4GwYJ8K+2BnGx/R5/wDdSf8AA2LJ3HLLxTl2MlVctlTEjSP9XiDOz0qgonhB677AdCK67u0yK6lW3B2Pr0wp9muBmXJ5QtI3djLREIKHxRKGB2ojqOoOG2GEKKH8+p98fQfHKvEJzF9lLIqJa+CJaJDNpBNDYbeIi6HTzpcbzsWWiDyEZaEgahdyuw+KMD4mBugRQB35HDbxeWKKNp5a0wqzEnoK3r1I2/TrjLuyXAH4zmXz+dFwq2mGL7prp+6vX8TXeAs8C7bZid0kh4bJJlkpTPIxZwuoWwFaSQN6W6o7nGgcS41o8EaGWX8I5LtfiPJdt654mz3EYMtFqkdIkAochy6KB/ADGOduvpDZlGWySvHGSS0hJ1yEk36gEkkk2dxyxAQ7UdrIRf1qRp31f1KN9knoR1Pvv74S8525zUp0wAQqdvsxv83O59sU+E9nnlYKqNLIa8Ki/wA/T1O2NO4H9FgoNmWr/Zx//Jv7lHzwGY5Ps1mM1JQuR23NeIivxE0B8zhzyX0LHSWmzPdtzqNA1fvMSLPtt641TI8KjhTREioo+6or5nzPqd8Sy5cEFSDvzHU+2Awvif0cyodEU0cg+6HHdk+Y3JW+W19ceZTtLxDIqYs1HJJlj4GSW2WuRCPvXsTWHjMuQWVLQqpN77b0BY3vz3G2/TFSOUiTUy+ErZQtrBsAklN7G/Ue2IGn6OO1UeYiMIcuYh4C3xNHyXUPxofA3n4T1xBxzJtlczrQDuMw9myQI5Odegl5gfiB/FjPc/lxkpU4hkAQI2XvU+4Q2xFc1H3fI2CPLGuZLP5bimS1KS0coII5MhB3B/C6tuD6DzwC20hosSNX4m679Dz3Nfli1mDLOhSYpVkWBZKncat9Nj0vmbq8VMiWQnLygCaHwuw+8DeiQDorjp0OodMXjNSgEUa89/yH/PEadZHKxQLUfXmxILMetn18gKx131VzOITmBfy8xuDy9cD588qhnZ1RQaaRyAoPlfU+gxkX5JroBdXkB/O1Y5mmjhUyTMi+rHwqfQc2J+Z9MVcvPNKD3EYiSraaZTqIrmkOzkGjRfSuxoHFabMRZdXzADSvGttmJyCa6CMHZdW4Cqv8MArfSJ2xIjMEaOhkALM40sU6eE7qGP4tyByF4GfQ7xZVlniJ+IB1/sWrfowPsMJfHeLyZiSWaQ2ztZ/h/DA7hnEXglWWM0yGx/j6EbYtw3jprDL2ZbfqXK58KoFnyO+23+GJJeJ+v6/4Yzfs728gzK0WEchq0Y1f7p6/xw0yyfhkRvzGPLvKdV9Ge29ztdzHEMDMxmNTLt1P8/pjv6k5+8n5nHAhC2Ls9TVflv03wy7jrNJmk2xCUxw0u2IHzJqrxzk0u3jm1548jaqHmMVZJ9vY48TNXipattyUeQwL46fsJv8AdP8A8DYuzzX/ADzwK42f6PN6xvf/AJGxZ5jF8Vr3Y3/7fk/+7Rf+2uDQOF3szxGOHhmUaV1RRlot2ND+rX8/YYAcV+kV5GMeRj1sATrf0/ChN9eteVY+g+Qg+mXjDGKHIxC5M04v2DAKP7TkfJTjztNxqXhMMGUy8YVBHSzHeyPiocgxJuzfxXWEc8QePjWWmzMhnAp9Qs+Gn8SiuS7sNuW+Nk7S8DTPZVowRZGqN+dNXhb2P8DiUYZLNmc5Nv3k0jcubEj06Ae1DDh2d+i1mps02mt+7Q2d/NuQPteGPhcsUWWCxxrC4OmVV+JHXYhjzYE7i+YIOIXmKkEFiT8O9X5+XoKxAWThy5YAQIqqDuF6/vHmfnjtOLhRZLb9BVA35+2K8Ga1qWJIIJ1g8yd9q98QfUy1KASxs0vl58/XywDBluIKykkjbmNh+XvgXnc/JKw7m+W4B38rPlvWBuWzEcbfau189EQsj0ZuQuuQPniCbtkWbusuBABQNka9/Ich+p9sBNxPhEUWuXMyKS42jJ5gb8q5HcmhWw3wFTiKB1Krai/EBftp6H2FnBHh/DAHUzRvNeote5JqgD6e+2DOeykUugOiqFGyihpB3q1NV+yMAFl4Ys8E0RJ+21BgrWoNUpqhe4U/LCV9EXan6pmmysp0pO1bn4JV8P5N8J8iFxpkLBQUjUUOi7UPMnl+uMN7TIIeIzEi1WYsQOqt4iAelhiAemA3XtnwlmUZmFS0sKnUo/0sd2yc+Y+Nb5MD5nAB+KxrGJWdVjIsOTWrb13+XQ7dMMvY/iTy5Yaiz6W0JKQV79R8EgBANlavbci+RvAniXZOOGQzwqisWsvIbEN+LwajoQEk8hqtrBwAFsxLNpIVctEa8c1gkHa1hHj0+rFV8ycEuG8Lh0CYl3kWrknpdAB0kRbaIvTu/wAzeL6RIG7pi2YkUXZNrYUimYHUR90FrHK+W1fPTo5GpRKyi9EZGlbBPMkimUEULFou465V2hZRqjVnkZWIIFJq2VrUnV8SqxB5aiRhF+lzPuiRws4LOSWVTYVRuoGynf16KvPB7t12mlyMWqMBUZgsYFDetQY9ehUg+Qq7NYi3Fi7sZGLM33jvuNv4bY1CuM6u3lvf6YoMMS5iUk4jCk40jwYI5PjeYQgRyyDyAYkflimIwOZ+Q/mhi0uf0EGENG1cyQ1+1qKxLJVls8U88M7R5qJNealRFrwqQNZ96wdg41I4GnxgixR5g4yjLcQAfXIplP7RNgjy39ufr74f+w/aONm7k6EEhPdKCbQ9UNgWGosK2skbWAOeWE/HbHlz/RXLdptb92EkMn3lC3oNkEMeQqr9RuMXpe8P3cfcRy5hczgErVTqB8Sjk4H4o99uqkjoLmXPIWK6hYAPoQeTDzGMeyN/PkpOXHMEA/PHPf6eYxWzfFQriySNVhQN6PM0Pu+pwZlyoZTtv/H+RjGWMjtx53MLfjKDYsASfPnilxXiamGUal3jfkR+E4r8RyQqiN8KHEoaB9j/AH4Y4zbecsl00LhY72CBmkMrdyqop1HQyKKQRAEspFbihhz4d2FmnKmUnLxoT3Qod6qkqaBGyVpoE2QCepvB/sNwqKLI5Zo41VmgiLMBuSY1Js86w0qMep8xj/b7gEXDcxkMzCmmNH0vvZatzZ62hcetDD3wOX6rMcmT9mwL5Unqn3or80JBH7JHliP6T+DfWeGzKBbRgSr/AGNyPmuoYG9mGPEOE5dlbTPDtG/VZIvCL9GXYjqCcUT9sOHCKT60o8LUk4H5JJ8r0sfKvLFPiK0NqJO9Vd3Wyi7r8z+eGrhedTNwWybm45ozvpYbOh86P6EHCZNwx4pHyzMfCtwkkjXHe1kbkoaQ/I4lFmLMrFGQ5Os/cStQHK2a6jvy3I9MQxZt5/s0HdqRsqctuWtj4m6df44r8NyKtIqPYKnSwugd+e2+4+fLDKmcgX7OIBtJB0oux3rxHl8z5YAU/BCIix+MCxR8NXuKrn/PXFVOzCNTBAjXetx4qr9PTl7YL5qdmbVbLGDy8yfLbl0Pn6Y5ZzpJYaV5lnIAFURzOw63iCXLygIES9KirPpys9f8cRZiQAanYBV3LMdKD3Jo4ojiDSafq6hrIVZ57WOzYtFA1P7gAevPHQ4I7TeNDmJEayZiNCjcgpGPAt0aJ1nzK7HARNnnmH9GTVH1mnJSBegKj45OvIBf2sZR9IuTCZ0ky99rjVi+nSCaIoAcgK25+pxtefjypm8bPM2oUiEsFvpt62dIsjxdMZD9LGaLZ4xswPcxqE0rp0hi0gUjoQGA+XriwaZ2C4orZbLsXklleFFZFA0jQNI1b8xQ/PDlmIElQq1MjDfqCOhBH54yv6J+NMuSrVoWGaTV4A5mDqHCqthiwAbl0r2xpvCVj7lTET3cg7xL6BhyAPIDyxAFXg8uoi+5jRvCI68dVTHqbWwQ3X2GOM1FHCHego3LM1bDnd8hy9N8Mbj0v+/GQ9qc7LxfPNkMu2jLQkmeRd9Wk0T6gN4VXqd8TQRe3vbNs9LQJECE92vn+23qf0GEwqbxon0ldh8vkljeFnBdioRvEKVbJ1c73G3W9sKWQhhTxSgyN92MEqvu7fFXovPzGNQQZPhzvYVdVcydlT95jsPniWbLxqK1943XQNKL8yNT/IAe+LGZz0kxC0KHwxoulR+6o5n1Nn1w1cD+jGeRQ+YuBKvTzc/Lknnvv6YBNyOTPeJoTW9ggadVkb7jyxoI7Ns28oEKHUxijY7agA9vXwt+BPzwd4NkoIEAiRV1A0x+Nh1JJptudcqGL8wvoy1tt5H0v54zsKrcBTQI1jUXZCabUEc7uz8PT2wFz/YlCT3doy8iDtY36nzHQiudYdiigEabN3fWzyHW+fP9OuBbsCUB6c911X+4eTX161igNwvtdncsWTNxNMkQGqQUXQNYBLDZhdgavaxi1nc+ojV8sVkgc1E3+pfm0bLVk/eRfIsBdYmmmkgZJl06kul5B1b4karFt1JOxo8+ZXN9jYczEZ8g/cPKL0/ccg/C6/cdW21LyPSjidNI+z3ClA7w7yGtRPP28q9sFswQpofhwo5PtVPEzxzIomBAMJGnSR1BGxDdANvXBDK5SaSQyyEKSACi9a87GMZY7jpx5+3Lf084kBR9cKeeyJdXI5KrEn2BP54e5OBhtyzV5bfxwI45lo0jkRQS4ic6F8RA0nxEfdXrZr54mONjtyc0y8Nm7JSqvD8nqYL/AEaHmf8AZLgsOIxj74wg9m82Dk8sAL+xiXVew+zQb3vty2FflgtxCRoa1AEnmF26WPFzP6DHbbxmiXOIdjuCN9uh2398Zb2JmlyfEc1w9SAusyxg76gByHncZXbzXBh+JSSARqDRHJbJpjV35X51gL22y00RyvEFX7XLkLLR5pfhY17sh/eHlihvzeZ+q5r6xY7qYqk4HJTySX/4sfIg9MEu0fCWmjV4qE8R1wk7i63Q/suPCfkemOMlFDNl+9Yq8Uy2PVWHI+ZIJvyIxX7J8RKlspIxZohcTNsZIuSn3X4G9geuJQrcOikzj3vq5MSKCUSCpocwT8OGXh3DYcsLdtTDckkUPlyX3Jv2xFxvITwSySZcKY5hqlVn0qjrX2nImmXYgCyVFc8D04crECRWzkwO8bKUhjPQmMnxb0Lcnc9KNBcbjfftqy0QcDYyttEANzTVchAvZBWOsvwpHkb6yzzsqgrKQO4QnnoTddS2p1NqJv0wV4jxBUEaNHbiiAppVbktGr0k+HYdaOK+bywaMDMEQrq+zCk2ENeFl2AZeWoWBzvDQgzKxxSW5eeYmxGg2sgEC6FLaqwUnZiPPE3FbYR99IYQ2kNGpBIJJuzfwHayfIfKUTyBygSNV8QPend1A3oj4lAJ5A6dSjpgRlJ13GVhMjL/AKWY+ELzVue4K7g8xd+dNDjPztloZXaNMvCurWwILkdVQmrFkafcCttsA4ln3nlklc28jamP8+Q2+WG3t32gbMMY+8MkCyltdbO9abUfhCkC9r3aheBPY/s02fzaRAHux4pW/Cg5/NvhHvijUPov7HRpkoZpVLSSEygE7DxAo3Q3SgjfbUdt8aEpAAG23Lp+g2xDqVVoUqKPYKBy+QG3pWEftD9KEMTd1lx9ZlLaQFNIGOwGr7xv8PzIrGQwdtOOHLZHMSqaZUIQ+TN4VPyJv5YzvgPEP8k8JjzAhMkmafUWJpVG4jDn4uVkV1J3GF7txnc7LB3uamAt1CwpsgO5ojkdlu7J9uupcLysGb4XDF8ULZdENcxpVQdujKwPzwGGdo+0k+ekV5mBC2FQAALfOgPYeZxf7M9iZc3MY2PdaUDvqU6gGNLS7bnci6G2+NJ7F9lMvBrQxj61CdLu3isGyjpfJWXqN7sYblRQSwAvq1b7evMjABeznYrLZQfZr4/9Y/ic/wDSPRcWON5gDwUd7B07sTQsgkgAAGvdj5YITTaRfXoL5k9D/PLASHxt3g8QHhB5igbs9PEbb8sBRg4WqAaTJfMsy2zXvuQT7beWJGZUuyaAsbMPKhzJ+Z23vpjzinbCGIOI/tnRdRVTsB5k8jV2QLIG/LADgnaN8zIRJQfcooFKVrcV5/qR7YaBLOMFt/i6jehy5knYY++qxiF5iAdi11rKKOqdRdA7fwvEnGeFNJETEQHItL3AJ5i+hq6blirwuVsnE31iYyVuF5lduV+Xpt1wA3h/EFkk0gSrGfEXaid7okEGud0b54scI42mWzJAe4JCNZKhQjnwiQDUaVvhbl0bzxHlz9ZfwGSNL2IUMo89Jsavly6+WLucyOTgQs6Kzecp8O48gQtn8IFnEVd7ZdlTOFngAXNQ7xmvjA/0bD13r59MC+DdqIZoQ7eBwdDRVbhq+FVA1N1qhexB5YZeyJlMBWRXEaNpheQUzpW2pT4rX4bIGoUcLfbzhUmSkHE8p4XvTmAOTqxHi5bWaUkddJ88IUUi4dNKQJCcsjDZQR3zjrvuIx51qb93HXHOEJBkswI0Cx9zJYA1EkI1MSbLHzLEkUKxPwHPpmIlly41s48byb6GH3WF/EKFkbdd7xzxiQDLZoB2ldsvIGo2q/ZuenKhv+V8xgJext/VoVUWphjs8hfdr+dH+OGXMZdXIWQlqAUjldGxfNtvWsRdmcsTkcptQ+rw2SdIP2a/ztgp3Eajc6q20qKGNojymXLHTGoVetCgP+fzxZzGWh0NGVEgYFWB5EHmPQEYGz9ogW7mIGSQf6KLev325J7sfkcVsxk3/wC1MeVrloTQfet5PjcjqFqrHPAJWW4ueFyPlye+ypb7GTVSwu3OOR91HmSN9rrnhx4blFGYSSSQzTrehINo49QF2SdT2K3JrrWCWZy8H1Roc5HDFE1aYUPJbFbCt76jlhAzn13g63lyZMnJZCNXewgdLA1aV6EWADyGA2JogwIYAg7EHCrxThID1JIscF0oA3Ynx0Ouqx8V2bHUbiuyX0mQyrp0sAo2DyKX29yoI8gN+p54KZ/tAmYQ6IXDDcOxhpOXO5qogcj/AHYC3FxYkagjrF8ImlOlreqZbG62fzA6YG5bKbtoR5JQLEjhaajRXSWAQ2aok8yeWBx4+iKzSTZV2a9SNmlAUHxBKQMWVSWC78m35DAPP/SbpUd3moI1A2WCCR3oCtmkIUbVv5DAPWW4YIR9YzcwJTcMxACdAdVDmKGnkfU4z7tt2579TDl/ssp94ikaXfcBeYX5WevkU/ifbIyMWfXM1+Fp31Ae0YAVTdcvLngFNPI5tjXmTt8sARyvDpc7OsMC3d15INrZ26AcyTV8saDlu0uQ4RB3GW/pMx+N1Ipn82fyHRVBodRvjN14m6xGKNtCMRq07d5XIueZA6Kdh5YK9n+w2ZzVMi6Iz/pXsLX7Iq2+Qr1xLRc4h2onzxk7+YKieMQKe6RwLLDUCbIHINq1emL/AAngMuYVosuixwEqHkkWg+gqUZY71lyAbJpTuRXPDj2f+j7LZamK97KPvuBQrfwr8I9zeIu1KGKdZ1LKGADEE71zv5VQ5YgV+2/Y6GPJTsC0s6hXaWQ21AgEKBsBR5frgp2O4x3SwOW+xzSqH6COcAIG9A5XS37Wk9TZqbMCSMrKNeqwelgiiD5muR64z/swtRz5GYEtDIQB1ZX22+fiHlqBwGmceyjIy5mFS0kYIZBzliu2T95fjX9oEfexcizauiyKwaN1DKw5MDuD/PI4F9juNmVGgkbVNBQ1f6xOSv77aW8mHrjmRTlJjGK+rzsTHY2jkNlox5LJ8aj8QYdRgPeKySSJ9mtmupFb2Cx35Abf2rwHzGVY1HJYTTTRiq32qxua6G+YwQWYoxtt13PrX6H+GPcrFrY+K/L0vehv7c9t8AtDLSxgZdAqmPeMLHs9UQ18txasvXcG7xV/zYdJdUSlbAdPFtEb3BNm6Jq97XDt3Lb7jULq+QNbWeYF79KxQybu0amQBH0+IDcBuunzF8jgPJs4yxtqGohbKre+33d73PS8UnyAdAZAscai31kabG9uTWpuWxNYmXM6y3cgSBL1SFtMUdc9UnWvwx2fMri3w/hKys2pjNJH8DlKgRlaiqR7gHYeJixINg7HAU0dmUfVlCRmh9YlBAa+XdoaZ/IXpXyOJeHcHUFnAdptB05iWiVJB+FR4UAII8O+25PPBFtKd4pJzDMSWQDzPUkn8r6YnzCKXUNKQNqQbbnl7Dbr64CPLzBZCVMk0h2JvSoF/wDlABBP+GCOfyC5mGWE7h1ZGHkSP0IsH3GB0kDopCVHGu1Ri3I29b5E7XY/a2xc4HmCLITTHuQxN2Ab1ezA3VCmvnYwGL/R3xtsvm1hcsYpmCso/Gp2Ndd9iOZBrfbGi8WyjLkswZAI4+4fSjte5R9umrcjTqojauoOOJOVYTKaIk1qfI3rBHzF43TjnAx9UzMkrGVxBMQGsqjGNySoJNWd65AqKGwwom7OcTVsrlUhVp5BBENMe4So1sM5OlfYm/TFvNZdy2nNSMt1/R4LG227S/Ew3ohKG2OOEwqMjllM4hQ5SJtAFNqMY3AFEg6STvdg+eC83E5GC6aWquWTwl9J3AUAmmG+188BDlsk0cahimVhu+7jXS7XWxo6iQevM7k+pBuKBoNWoxMlkmQEml3bpZ8Is0Nr5YG5zOrLPqijElBLLcgBbaqI8Pgbmdj8rwZTJLPFEZdMhBDBhRBr1G29AMBsT6YsAyOIlQYdUjlqZ3FsOVENuukqAb32II9COS4IQgEru5BDbsaB6jzIsn0o1glFGEFKAAOQAoD5f3Y9aS8UJ3HPooyE/iVDA3nDSj5obX8gMLK/QVZOnOeHpcIv9HAxqDSVz5YXe1PHsvAtS5iSM8wkJUSP+hIB8yVHrgFPMfQtlIV15jOyKPOkjBPpdkn0G+APFOD8HytjRmMw46PJoHzACt8qxp/BeE5KeETRoW71P6x2Lyi9iNbEsrA2NiKIxj3FOwuZGdfLINVeNXJCjQTs5JPyPrtgAeb4grn7OKOEb0sa/wDyNudvM4s8C7H5nPH7JTo6yNsg+db+w3xpHZ76LIIqecjMOOQ5Rj5c2+de2GviUhii8HhqqqqUX0Gw5eWMhV4R9HeWyml5z30moDU48Cn0Q7fNrw3tMukG7vl7YpZiYyIAxDVXTrY3re+WONdenn/PTBKkmzxvbb+P/wDcVJz4SbpuQ5cz/N/IYo5vjsYYhadwPDvQJ9CV+X9+FiXP52SdXfSqxkN3a7Aj35k1YB6E4KO8Z4nFAoMjAADYVZI5CtvTCRxpxDNDn0IKE93NpNkqeTV/PJMOvFsqmZioiwy2D13/AJ+RHMVhXOWRYmy4ViJFYNZvTX3uVAA7j5eQxoMbcBWIJmsqSZl3UMfDIp3KEcgHG4PQ6T0wxv3OeyoIsxyrseTKbsH0dGH/AJhjNuxfG5grZORraAeH9pL53e9Xt6Vhh4BxYZXMFCbgmYaiBSxytsD6LJyN/eA88SiLNo7nu5FvMROFcL/pFPKQDlpYeLf4SGGDMUQjqj4goW/ujTW4FeIgfe5bn3xc7T8Jd1E0IJmiX4RsZYzu0fuD418iK64BpknezM/1dN/sY6ad/QuLSM8tksgmiVOIJsxxVS+hVaaWv6tBWkcwXs6UH7chA8rrHacM74AznvrYf0eInuwN7d3IuYKeg8HkDgxksrDFAuhRlQH1Dckv1JcWCWYfjs77XifJ5ZHibudUXi2k2BajqvkNrLCvQ8q3DjJ5ErccjKQQdMWkVpF14QdKALXhAAJx6ASDE4EWq1j0Hoo5jpttQsbbbYrwgI7dwNTBqlmkulsmx4qFb1YOw23sA+5yTvJAyxNrC0GYEKCGAbwkbFbsFhy6bjAeTRSKpVFEKRimcjUxAokjb4a1e3PblgVAjaCKHhsmVgwJA8WrVvvQJ5E8jy5F3zYgZrLu7ttEG1UaUbtp2oUxHkTQOOo+HyNvL4OVIp+HTTKb+6ysG3HMEg2KoKPDp6YIqvIrVqkNUSUsPW9qwFXYorRHnD2140MrkJmGzFe7Tp4n8P6DUfkcEs9mYMrHchSKPn5Ak2dhzJs3QvnjF/pC7ajPSIkQYQxdWFF2OxYjptsPdj1xYBMGTMkmWh6uyrW3JnAH8Tzxtf0j5edsjN9XkKEKxdR99Ap1AE8vDZ25gEdcYn2XiDT6nR5tO+hebHlueS0LOraqBGNcj428vD8xFmaGYjyrk9e8UxsA4PU3s37XvhfIa+FWeHZF40jd+4hRWI1aSVj6eWxvyrHGdRUYhykshP8AVK5YkAF9LOykjcGlUA02+3LzsllsxLw/LBj3UfcpsDZdTGoF1VeYNm7og9GHhvCo4QNC7/iO7dTz+Z8uZw0B0fCZcwBcjRQEUEUaTV60YAi1cHZg3Vb6nB/h+RSJdK3RJY35sbPoL8htjsNipxLjEcCGSV1Rel7WfIdT7AYC3OcB+M9oYcquqZwg6Dmzeyjc/wA74Ru0v0sM9plVKDl3jC29wvJfnZ9sJ2QnklzKsVbMSNdgjWzg7H2O9gmgCAcNhy4j23zGZIGWAy8bEL3sjLqtga230hq2NG7Hi6YXeFQgsNEUs2aJJayH0lTavqulGrY6iD4eVc2bI9iHlA+sMEjC6ViQjWUU2gd65r5izvzw1ZPhccKaIkVB0CigSfM3ZPqcRC/2azE2TlC5ho+7zDAUpJEMlBVstue8C0x/FXmcH+1/BmljEsI+3hsqPxqfijJ9RuPJgPPCxxr7RHjYXe1XVk8tzstcwehGGLsVx85iHu5Tc0NBj+NT8Mg96o194EYqgh7QGeJSoOigVN0dttxzvbfyxcynEXaMqdbalNMCAwO98z+p54o9peHNlcwHTaDMN8o5SOQ6aXrUP2rHXAnL8SBzGgaZGBur06SLHi52Bdn2wQx5a1jUNzCgE8/KvQ7AflgY5leYLIA0ZBNqTVk8tHKhVGyTfli8vCmc3M+ofgUUq7efM747jnEbBGuyfDz8VjmTy5D2wAftBwRpANBUEKRy+LrQ8uVbXiLLkLGmonWfxCqPIjnvRwRz/D5GL6TQYCyDdjnst2D68scQcN+6V2+8W/Sh5+2IbUhGAN7G91y9T6c/MdMQLxEEhEXUzEkgC/mTyPuT7YuZ3hiomueUKvL8N9K8ySKFAE78sc5TKSyMI4lXKxkXqkX7RgK+CI8uexkIPkuLtSz2ryDRGPOa17+M1o5GVCd1/aI3FDofQHBjLEZ/L3rjy+VkU7kq8ri6OlR4EpgBqbUbo0NsHchwQxO7RipBs00h1uao7SEaaIJNKoUaSOt4AZnh/wDk6Vs3ABNlH/rlRA7ZdufeRrdaGsE0RsfKiAf+GTKYkI11QFyWGNbeK/vbbnFTieTZWDJ3aiyzO7GkIIIIB8K6iBbeYB35Gnw3jWupFmE/eAeGM+EDa9zve7NQAJ0NzrZiKggg/r+WGgtxSwySUqB35kgHu9V6SSt6uYBN7ULHrM5MLmSaV3cKdCC7AZgafTsRqsCgfMbmh00bwhlGiJNXxAFnZVAN1uTtq1VVbnbmfk4e4AWH4t1eSVbdW3sltW9gaTVHxA6jiCXiqo8KvOGsWCindiym1AJ3ahqomxp9d4EjmzKFIUGXgK1qItnvyU/doEUeY9ORTKcGVAb8ZbnYsGjYNEUWG3j5mr9cBe0f0g5bKakvvpd/s0PI/tN8K+25wBuHJRwgtfTxSOdyAKtmO3QflhH7TfSpGgKZQCRv9Yw8A/dHN/fYfvYQu1HbTMZs/bOAl2sS7J7194+rfphbkkZuXhXz64uhPxvjkuYkJldpHP3j0voo5AewwPy2TklZYUW2Y7CufqTWw8/LBfgXAZc1J3OXjLtzY9FHmzV4R+p6XjV+HdhIcjl+YedqLycjX4VHRB+tb+WKBnAOCJlYBGu55u1f1h8/OhyHtin2jDdzKbKskbFGG+zIVdWFVpdaB9aPMYPRopIViBt57HywN49llEEtWfsZKPP7hu/L8sBpnZR64dlf+7Q/+0uL2f4nHChaV0RB1Y0P+ZPoMZVF9JzrlMvFl49JSCNWeTzWNQdK8qsHdvywrZzOS5h9UjtK52F+I+ygch6LtibGh8e+lYbplEs8u8cbe4Xr/aOEDNZubMyanZ5pG87Yn2A5D0GGPg30dzS0032KHpzkP9nkvz/LGgcH7OQ5ZaiQKerndj7tz+WAReC/RvK9NmG7teehaLm/M8l/XD9w3gkWXXTEgQdSNyfVmO5+eJ8znDG6ju7jYHVJqUaCPMHc35jFLOZ11FqnhPwsx5+ukKTXlyvEEHEc3psltAXmf05/8seR9o0AuUsnqUYfn4a+d4FZvMMul3UOVO6g7R+dDlqG/iO46eorifaZVtWkPKxoIuudk8xXrXIYIKcYVdnjpkcHTXiB58j/AD74BtxdspLFMB41FMBt3ifeTyGwLA+YGOZc6rwhwrMLNo3wq9beEbbgDffysYFz5y+RDAGtIrwgeXPy5+uCtizEEOeypUnVFMmxHPfcEeRBo+hFYyJuBSxzOGdhmIWq9tJH3GHUqy72fUYYfo17TNHIctKrLHIS0JINB9yUB8mokDzsdRhh7d8CLqMzGCZIfjVTvLHzYbcyvxqPcdcUUIeLjSFtdVeIiyq8tgeRP9wvFrLOpJIIZj1PP/D2GAuVy5lphpEJXZvxDmNI5VXX05YtZOYudOTi70jYysdMSf26Oo+kYJ6WMEorLKqAs7BVG5ZtgPUn/nge2ell3y6BEJoTzAhWJ6RxkhnY9CSq++LsXZmirTH6zJvufDHEehSPcDcfE2pro+1jNzoqCKf7d7oIBbN1XUdhqqhYrn62YB3DMgscvekGUhQWnlNlQbIZRpCRgEFTGtEE82vEqCESfZ6ppFGr4yQq7nne+xIrkao1izxXMIYUklBBVyNCGjrYMNBNmrBF+uxHTFXJkSR6GRYlLAoLolQQPEpNsCx0auW97UBgqbiJXTHJKGDaa0I13bKTuNmCkX8z1rHUvDjKKH2cbDxJppg2pWsURvQK78t/PFeON/6rLx+Fdi7SXV6iChs0SpuxyIo3ywbjiYKAx1MOZG3t08qHIcuQwTZL4j9H7xsZeGTtlZT8SXcUnutUD8iPRcC2+k7OZJ+74jk9+WuM6A3qLtG86BX2xpF4r8TzkEUROYaMR/7SiG9Ap5n0AxoJbfSxw2XSZY57U2AYwaJGk/C9ciR7E4vP9MfD1F3OfQRH+81gfw/s3wfinemGFomQ/cuMsDycLZGkmxy6bjlhV7ZfRf8AVXjMHeSxykILosrnkuwGzcgepBxNK97V/S7PmrSFTBD1APjYftMOQ9FI9ScI0meYnbYYbct9HaqpM0pBH3Erw+YLEVfoMHeHdksoniEPeFT/AKQlt/IjYfoeWAz7hnDJZ30wRPM/ko1V79B7msaDwX6Imrvc/LoVd+7jNt83qh7KCcPfC+JLHcY7pY1UDwqFGoAGwoAoG65Xtj7vmzD2QAAm3MhD0PqTvthsV+EZFQujLJ3EA30ixZI+InmxPqT547kVFVjosgU3Oww5EE8wb3xeycxQ6XG90u/PzH9+LrUbUKCLs2Ngf7zhtNkbiKaSQ2qjuTZ29fS/TAbimfIilH3Wgk+Le/A19eY9d8ae8MbBg2ljyeyCfQHqPbCf2ry6HLzqNNLHIy6VC6fsz4fU87NbiuoBFNhXDuxS3lA0jJFNl4nTTVs/dqzRknZTuXXY2NQFEYeeB8Egy39UgU/i5uf7XP8ALA3I8SycvDsvE+by8bDLw0e/jDRuka01FrBVhy98RZbtjC0YLT5dZVJVwJo61A0Svi3U/ECPOumMqcO829ue2PdV4WoO12WI3zOXvr9sg9/vYtZbtXlf/wAnLD3nj/69sEo6q3amq6ep9vLAfikjCrJ0rttzU9D5192+gOI37YZSv/qMuf8Ax4hy8vHePMx2pybqG+s5UHqDPH+fxYEIvaPiOYaVolV4Vqq5a/7XIf34X8oxB8Q03spPRr97o/CcMvFe0EJJJngaiRs6kbddj5kfrhfzHHk2McqErR1Fk6ij1F8r688FFcrkF7k7mzdi90o7daO/3uRx1ms73HhjBAAO+wJNDcjckWv6n0qonH4nphNEr7avEo3retxfp0xVzHEoXAKSpbHZTIli6NG2A2O/z5nAW+IcU1Kx1sp1qQedGiQRYJ8DCx7demq9i+1AzuWWQ0JEOiUeTVz9iPF8zjO+Gdn8ns+azuV1G9MKTpRNcpJA2wPKh+eHPgfaTKxLXf5KCHQv2aTx7EXdAMSbvfUb298VHOe7JpEx2eaFnZly+4jQmmK0gLNqa9IfwryrFppGipp5BGENJDGNI2OmwL+E7EdK+YxezPaPIyIyHOZWmBG08Yq+o8fTnhcbtBk4y0aS5eR9k72SeMoQRf4zyO1HlQ3O2ALnNzOgckwRbG1S3IuweulfM1VDre3U/EHMmoqscW6uW8JI+EqW3Ni3oKfImxzDp2ryoFnMQys6lHUzRiMWTtouiFB5ilZV2s7Y8m4plNOvMZ3LtSle7SWNrF3WxrkPIbqCTdjEUVgheKQxRKxYklmYgLp2CGhzBruzzYWT1xWn4jF3jFO8zDv4iqC0Cn7Niv4gtrqF8xfpiseO5fMjS+YycUFEBTPGWohgDXeUCpIYAihY6ruXyfG8hGCRm8qWJ1MzTxamJ0gn4tr0rdUDQ54ouZBpSimdQsleMK2pb8wfI866XW9XjvO5uOJC8jqijmzEAD3JPX8/Q4R+0/0u5aLUmVZJnG2otUYP5gv8qHrjLuMdppc0xeeYORyGoALf4VBofxxEjTOJ/SQ0jd1w+Iym9PfOCEBIugD1IutRHscKE6kzd7nXbMGgY9zuymmj7vmPEClAVsT5HFvs5B9YgVJMzk8rGVCOzSxa5FHILGWAQjf7Q0TfLDfluG8KhjdY58qzveqV8xGzvZs22rr6AA9cFB+AZfNyETwCOPuBaZdv6yVWABRqIRFbSaofFp2w+CSHO5a6LRTLyOzDzvqrqw91ZcZpk+KQxyqY54I9mDfaDetl1MGr28gBz2wZ4P2py+XzGkTwiCfTqHeKe7l0nx/FsshB1H7rBT97FHciurvDO2qSOrYiu9T7ko267g+TA+eOAhjB0kXt16jpXIXfPzwS7U57KyxrJFmsp38NlPt4/GD8UZ8fJgNvJqwu/wCdGWKgiWMhgdnkUUD+IDcdR58/TFRejm8VEbitW+/rf+PlhlymZ0wsUrUDZO55+fywhf5wQaj9rFz8NSDb531339cG37SQZUKBNBOZVpgssZC71QN+V/Ft1xFEONwCeIvGRFOniG9WAbHOh88E+E8YeRELR22nxsCNIb08/lgHleIZMOWfNQEmxXfx8udMdVfIbeuCJ7RZTaszlq/30e3/AKsVBEoCxYhdTVdCrA5A9TXmd8De00ajKZlmIFZeQWfWNgBZ8ztWKmc7ZZcN3cMsEkpF7zIkajzaQtXyXUT6YG8czOVaDMGbNZbMzCF+7UTKI1ZkYfZRgkFl/E5Lk7CtsEf/2Q=="/>
          <p:cNvSpPr>
            <a:spLocks noChangeAspect="1" noChangeArrowheads="1"/>
          </p:cNvSpPr>
          <p:nvPr/>
        </p:nvSpPr>
        <p:spPr bwMode="auto">
          <a:xfrm>
            <a:off x="825500" y="606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910013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AutoShape 6" descr="data:image/jpeg;base64,/9j/4AAQSkZJRgABAQAAAQABAAD/2wCEAAkGBhQSEBUUEhQVFBUVFRQVFBcUFRcXGBQUFxQVFBUVFBUYHCcfFxwkGRQUHy8gJCcpLCwsFR4xNTAqNSYsLCkBCQoKBQUFDQUFDSkYEhgpKSkpKSkpKSkpKSkpKSkpKSkpKSkpKSkpKSkpKSkpKSkpKSkpKSkpKSkpKSkpKSkpKf/AABEIANAA8gMBIgACEQEDEQH/xAAcAAACAQUBAAAAAAAAAAAAAAAAAQcCAwUGCAT/xABREAACAQMBBQQGBQcIBQwDAAABAgMABBESBQYHITETQVFhIjJxgZGhFEJSgrEjYnKSorLBCDNDU3PC0vAkZJPD0RUWFyVEVGN0g4Sz4SY0Nf/EABQBAQAAAAAAAAAAAAAAAAAAAAD/xAAUEQEAAAAAAAAAAAAAAAAAAAAA/9oADAMBAAIRAxEAPwCaKKZqk0BmjNePat+tvBLMwJWKN5GC9SEUsQPPlUIL/KDujIxFvDoz6KkvqUebhsE+4UE9A1VqqHrH+UHH/TWjL5xyBvkwX8ay8HHewPrLcJ7UU/uvQSVrozWj2vGHZr/07J+nFIPmFIrNWe/FjKfQu4DnuMiqfgxBoM9qp5q1HIGGQQR4g5HxFV5oKs0ZqjNPNBUvLpVQY5q3mnQXDIafa+VW80ZoLnbcuh+H/CqtYqzQDQX8068xFVe+gv0VZLnxprIe/nQXaKtLMe8Y9hzVXaigroqntB4j4/58D8KYNA6KKKAooooCiiig89KmKDQebaNmJYpImHoyI8Z9jqVP41zbw12FBJtQW13HrBE0eCWGJUBOfRI+ww99dMtXO20H+i7zFugF8rH9GVgT8pDQSPdcEdnM2VE0fksuR+2CfnXlm4D2Z9WSZfgf4VI1xGSjBTpYqQG+ySCAfcedcybCTaN7dPFBPO8nNnP0hlGAwUsWLDIyR8elBv15wLhDhEuwrsCVRwAxA6kKDkgVjL/gPcqPyU0cnkcqfnW38PeGMlpcG6u5RJNpKoFZmC6hhiztgsccgOgyetSNig5pm3M2nZnKxzpj60Jb8UNeiz4n7UtjpeVnx9W4QN8yA/zro6vNdbMikGJIkcfnorfiKCItncf3HK4tVPiYnK/suD+9W1bN4z7Olxqd4T4SxnA+8moV7NqcJtnTZPY9mT3wsU/Z5r8q1LaPABM5guSPKWMH9pSPwoJFsN77Ob+auoHPgJVz8Cc1lg+RyPLxqAtocDr5OcZim8lcqfg4A+dYJtn7U2cchbq3x3rrCfFcoaDp3VRqrnzZfGq/i5SdnOB/WJpb9aPHzBratncfoT/P20iHvMbq4+DaTQS1mjNaRZcYNmydZmj/ALSNx8wCPnWctN8LOX+burdvLtUB+BOaDN5ozVmO4VvVIb9Eg/hVzJ8KCrVRml7vlVDSAdTj20FzNPNarvZxFtNnqvasXd86Y4sM3LGSeeFHMdT7M16tyt702jbdtGpjw7IyMQSCMEcx1yGBoNhpEeVAozQNf88zR6Xj8RRmnmgq1nPQY7+fP8Kfa+VUZooKu3Hn8DRVNFBTRRSoEa504tDRtuRh/q7n2iNP8NdFmueuN6Y2qT4wQn98fwoJ12vf9lbSy/Yikk/VQsPwqGeBvZxS3VxM6RqkSIWkYKMuxY8ycf0fzreOJbu2wmZHKHs4C+ProxRWT2HX8sd9Rnw24ZNtD8rK+m3R9LYPpuwAJVfsjDD0vPkKDoG5vY44zI7qiKNRdiAoXxJPLFY3Ym+Nrd6+wmV9DBD1XLEZGjUBq9oqKN8r2Xa2002dbNpggbSSMldUYxJK32gvNVHiPzq8G/HCj6BC1wlwrRhkVVcYkJbA9EjkTnJ7uQ8qCf8AVSeQAZJwB1J5Y9tRBvTvNdQ7u2biV0mmKIXBIdowspB1dclVjyevPzrVd3t1Np7WgBM7NDGSqmeV9Or1iFUAlj6XUjyz3UHQ8U6sMqQw8VII+IqFb7ibtC/ujb2AWH0mCD0BIwUnJZ5DgHAzhfnWQ4c8PL+x2hqkISFVbWUkykuVIUBR1IOD6QGMVjeInDGaCZ7yz1MhcysqZ7SBs6iy45lc88jmvuzQXn4Z7YuOc92OfUPcyt8lBFeO74LbQjUtHNHIwHqpJIrN5AsoGfaRWR3G4zsCsO0DkHAWcDmv9qB1H5w5+IPWpiSQEAggggEEEEEHoQR1FBD/AAu3GM6THaFtqjyBF2ylZNYJ7Qg8n09BzOMjl31s15wW2fJ6qyRH8yQkfBw1bJt/fG0sh/pMyoSMhObOw8Qi5Yjz6Vjd3uJtlezdjC7iQ5KiRCuvHM6Tk5OOeDg0GnXn8n9P6G6YeAkiB+asPwqMLPdmSe/NnEyM/aSRhiSFYx6stnBIB0HurqS8n0Ru/wBhWb9UFv4VAXBeIybWEh5lYppCfNsJ/vDQH/Q1tJPUWP2pMB+OK9UfC3bGMB8D/wA0f4Gpu2ltWK3jMk8ixIOrOcDPcB4nyHOtMfjZYCQIvbuCwGsRgKMnGcMwYj3UGlJwc2m3rzxj2zyt+C0p+ClyiNJPdQKiKzOxMraVAyTzUd1TrUYcb95+ytktEPpz+lJ5Qqen3mHwU0EN7v7vteXUcEXWRsZxyVepdh3AKCT7K6i3d2BFZW6QQjCqOZPV2PrOx7yf/roKjngVu5pjku3HNz2UWfsqcyEe1sD7hqWRQMUYoFOgQNM0UZoDFPFFFAUUY86dBTSoooKTXP3HHntT/wBvF+MldAmueuN3/wDVP9hD/eoJX3p2U1xsR4kGpzbRMoHMsyCOQADvJ04HtrF8H9iXFtYSCZDG0khkiVhhgNCqCynmuSvQ863LYkmq2gPjDEeXnGprybZ3zs7XlPcRofs51P8AqLlvlQQdw43wi2bdTvdJIxdNBKAFlcPqYEEjqe/P1RWwdvcbxXiDQ0NlC2W/jlujSMOQA9UE+056xsthbSvGZPSmYlyhMsSyHqzBTgE9SQD4nHWpHs7NIkVIkVEUYVUAAA8gKCLOPNtptLRUGEWV1wOi4iAQfAN8K2fhEoGyLfHeZSfb2z5+WKz2827cV9bmCfOksrZXAYFTnKkg45ZHsY17NnbNjt4kihUJGgwqjuHX3nJJz4mg9OKDSrWN/d7JdnwLLHB2ylsMckLH4FsDoemaDWeKHDNJo2urRAsyAtIiDAmXqxAH1x15et7cV5eCm+BkQ2Upy0Y1wknrHkao/u5yPInwqxa8fP6205eMc38GT+Na3uG/b7fWW1jZIzJJKV5Hs42RtQJHIDLYHtAoLO5tkm1NtObvLh+2kZSxGdPJEyCCAMjkO5a8PEXYaWG0StrJpHoyKqM2qAkeqXJznvHPOGFXd4rafZO1neL0CHd4GZcq8cmru6MAGKkeK15tvbn3Udql9c6tU8rAh86/SXUrvnmCxD8j4DxoJl2fcv8A83Q7MWb6A5LE5JPYtgknqelR1wVlWKa7mbkIrUsSe4agx/cqQIC8e7R7RSrLYuCDyIBRlXI7uRU4860fhnu+82ztp6QcyRdigHVmVHfA9pZB76DRNu72XV/MHuXL4OEQDSq5OcKo+GeZ8zW/8OOGMssyXV1H2USsHSIggyEc19E81QHB58z861TcLewbOuu0kiEiMNLDA1rzyGjLdGBzy5ZyamHdfiYNoXhhgt3ESqWaV2AIAHLKAHGWIHreJoN3zXM29e1G2ltR2j9LXIsUI/MBEcfx9b7xqcOJm3fouzZmBw8g7FPHVJkEj2LqPuqLOCuwe2v+1Yejbrr++3op8PSb7tBOGwtkra20UCdIkVc+JA9Jvecn31kBSAqqgKAaKdAYoxRRQAoxRToFpop5ooKDRSooA1z1xtT/AK1PnDD/AHh/CuhDXP3HFcbUHnbxfvSCg23fqecbvW8sMrx6YrbtQp0l0aNUxkcx6RU4B5881pfDXh3FtGKSaaZ4xG+kqirk+iG1F2yAOZ7u6ty3nlzurGfGG0HvEkY/gaimw3tlhsZLSL0FmkLysD6TLpVezHgDg58c46ZyGxbnbFV9uItkztDDKH7R8ZMceNTEgAYY5A8nFdECoT4Vb52VlZTmfEciupZhlmnDBtCqv5uluXTnk4ya3ybiPAdlSX8QOkalRHwGM2rQqMAT3kHkelBtxuFDBSy6jzC5GSB1IHU1Y2ltSO3iaWZ1jjQZZmOAPD2nyHM1DnCDZU93fPtGeRm7MsupuskjoQVz3Kqt0HTKivLvFtGbbu1FtYWxbxswU/VCryknYd5PRR4EDvNBmdu8ciz9nYQayTpV5AxLE8hoiXnzPic+VercrinPcXi2l5Eil8pyRkIcAnS6MT1wR7xStOC4i2jHLHIBbRGKQKcmRnTBKnljBZQ2rzxivNdv9J3qj0dINIY/2UbM2fvNpoJAv9wrCc5ktYiTzJVdBPtKEZrIbH2Bb2qlbeJIgeZ0DmxHTUx5t7zXtDUkkB6EHBIOD0I6g+dATWqPjWqtg5GpQcHxGehpz2yuMOqsMhhqAIDA5B594PPNPVQWoLO0LJJonikGpJFKOPFSMHnVrZGxobWERQIERc4AyeZ6kk8yT4mvXqryptSJnZBLGWUamUOpKrnGWAOQPbQYPbHDWwupDLJDhycs0bsmo+LBTgnzxmsxsjYsNrGI7eNY0HPC958WJ5sfMmsfvFvxaWSqZ5cFhlFQa2YeIA7vM4FU7p772+0UdoNYMZAZZFAb0gSrcicg4Pf3UEdcetrZkt7cH1Q0zDzY6E+Sv8a2fgvsfsdn9oRznct9xfQX5hz76i3ihfdttefnyRliHkEVQf2tXxqft2LEQ2dvEOWiKMH26QW+ZNBlFqoUhToHRigGjNAU6M0UCAoFFFA80UUUFuiiigpNQPx3jxtCI+NuvyllqeTUFcel/wBNgP8Aq/8AvXoMhvJL/wDitt59gPcHf+KirfDOKxGy7h5Vt2nAuC4fQZBGE9HAbmByOMVmIdhNe7rxRR83EetB9po5XOkeZAIHmRWh2HCDaEsSOI0XX9WR9DoO5mUjI9nM+VBg9g7rvdW126AlreOOTA7/AEiGA8ToDn7tY6Pa0gtjbavyRlExX88IUz7MH5V0nuPuYmzrbswdbsdUr4xqbGAFHco7vaT31CW2tkxSbdeCFAkbXaxaV6AalV8Du56zjoKCSZF/5M3b9H0ZGhGfHtbggH4B/wBmvFwH2QBBPcEek7iJfJUAY/EuP1RWa4y25bZTaRySWJmx9nUV/FlrCcHt77aOyNvNLHE6SOw7RggZGwcgtyJByCPZQSHvFtpbS1lnfpGpIH2m6KvvYge+ucYN5bm213MbaZrlpF7TALBQytKUz0yzKM4+qcYrct8t4pNs3aWdkC0KtnVzAcjkZX8EUZxnxz1IFYHirskWt1DboD2cVrEqE/WJeRnc+ZYnNBmYuM0qWUduUaSbsnWWZ35gsH0Fcc2IDIST4H2149l743FnsNmgk0u96yBiAxCtAJHI1ZGcgcyD1rQuzZm6HLdAB62TjAA+HKt83s3altdjWSSIVZ7iWWQfZZ0AjU+ehenkaBbvcbruKCVJ/wAu+g9hIw9JZCeXaYxrXmT48gOnTY+HW/F41tf3l3IZY4YwUDAAdqAzaUCgAA5QH2rWr79cPha2VncIpUvHGlwhz6MxTVq8icMCPEedZrbli9luvHEylHuJlMgIwcMzSAMO46Y4xj3UGsRbe2jtidka5EcYBdw0nYwRJnHMD1uuOeSayO/+5y7NsYBFK0jXEh7Vx6KyIqBkVVBxoyxPPOeR7hjU92bC2Zi13MY41xlEVmll/Nj5aV82J5Z76kbiverc7MsJoo2SIu4UNjKgLpVSASOYQnr3UEcbKjgNvM08jGQIEt41zkuTzdz0VFGeWeZPtqVuAlgwjuZSPRdo41J79AZm+Gtah2ycRyIzIsgVgxR86XGfVOMHB6cqnbczilaStDbR2727MQiIioYwTzOCMEDqclaCJdpSdptOQnnrupM++U11CnIYrlqb0dovnuun6/2rdfhXUiGguCnmqRVVAU80s0UDFOlmgUD00xRmgmgWadKnQW6KeKKCkiuYOI2yL8X80t2jkFzokCt2XZg+gEboABjl16555rqCkVzyPT/PWg5s3a4s3tmixhkliUAKkq9B4K64b45rd7Hj/EQO2tZFPeY5Fce4MF/Gt62vw6sLk5lto8/ajBjPv7PGffWBm4GbObp26eyXP7ymgotuN2znOGM8f6UWR+wzVGe6+04n26s7yKsZuZ5dTnSuD2jISWxjJK9a3u6/k/W5/m7mZf00R/w01onEHhkdlwrL2/ah30D8kV0nSWyzaiB06d/uoJ4uLm2uoniMkUiSKUYLIpypGDzBqMxwFzKSLsdjnI/J5kx4E5058/lUN7OXtHCsyICca3zpHmxUEgeeK36DhZtRFDw6WBAKtDcphgehU6hkUE3btbqW9jHogTGca3bm7nxZv4DAHhVG8O5lrevG9xGXMWdOGK5BwSr49Zcjp7fGoaXZu8EHq/TcD7MhkHwDNT/55bdh9f6R/wCpagj4mOgnNNjQAowhiDRLpjYRrmNfBDjKj2V6J7VHA1qrhWDDUAcMpyrDPQjuNQQOMu04/XWI/pwMv4MKvDjxed8Nv8JP8dBOckYYYZQRkHmAeYOQefeDzrFb1btR39s1vISoJDKy4yjKchhnl4j2E1EcnH65H9Bbj/aH+/Sj493Z59hb49kn+Og2fZfAi2jfVNNJMo+oAIwf0iCT8CK3263ft5IVgeFGiTToQr6K6PVwPL/jUOHjxd/1Fv8ACT/HVJ45XzerDbj2JIf95QS/tTdO0uVCzW8bhRhfRAKjwVlwQPIHFWNi7lWdo2qCBEf7RyzAHqAzElfdUTLxO2zNyij6/wBValvmQ1ZTdpNvyXccsvadmp9NZyIY2Q8mBRR1weR0kggUGgbzLo2nceVzL/8AKxrp+3OVB8QD8q5r3s2VNJte6jjid3M8hCqhLEFiQQB3EEHPTnXSGzEIhjDDDCNAwPUEKM59+aD0inRRigdGKKBQANPNLFFBVmilQTQOnVFOgM0sU80qAp0YoNAUqeaMUCxXl2lsyK4iaKZFkjbkysMg/wCfGvVRQQhvvwSMQM2z9TqMloCcsB1/JN1f9E8/AnpWF4ecSpLBhDNqkticFfrQnPMx57s5ynwwevRGKj3iFwpS8DTW2Irnqe5J/wBP7LfnfHxAbvYX0c0ayxMHRxlWU5BH+e7ur1Cub9197rvZFw0bq2gN+Wt5OXP7SfZbHRhyIxnIxU8bt70wX0XaQPnprU8njJ+q693t6HuJoMu6g9eftqxJax4OVTA5nIXA8etX6irjJvzoU2MDem4H0hgfUQ9Is+Ld/lgfWoNA33v22rtPRbLqQMIrdVAAbxfl9psnJ7gPCpw3J3Ii2farEoDOfSlcjOuTGDjPRR0A8vGtd4R7hfRYvpU64mkX0AescZ8u5m+Q9pqSaC19CT7K/qimIAOgA9gxV2igpxSAq4RVOKCgRjOcDPjVWmniigVOgUUBRijFLFA6dLFFA6M0qeaAoop0FJozRRmgKeaMUYoA0UCjNAUZooxQI0iKeKZNBrW+G41vtCPEo0yKPycqga08vzlz9U+7B51B+0dkX2xboOCUOT2cqc45V71OeR80bn8jXSZNee+sI5o2jlRZEbkysMgj2fx7qCJJ+PQ+hkCLTeH0QOsXMH8qCefL7B7+8irPCzcFriT6deAspYvGJM5mkzkyNnqufHqfIc4p2vYlbyWNR6s0iL15BZCqjn7B1rriwQiJAx1MEQEnqTpGScedBfxToooA0ZpZooKqMUqeaB4pUUA0BijFOlQBpUyKVAUUUUBSp0qBZpVVRQOlTzSJoKqBVOaKCqlilToDNPFKigM0ZopGgKpNR3xugujYBrdyIkbNwqkgshwFJI6qrdR5g91WODe/BuYfo076p4eaFjzkh5Dme8qeR8ivnQRRew69rSgd93Lj/bMa6iQYArmexQPtc+dzKeveZG766YzQVZpU81bjnVs6SDgkHHiOooK6da/sHfGK8uJ4ofSWDSNeeTsSwbT4gEYz3/Cs9mgYNOqaqFA6eaVFA6MUYpigQozRTxQKjFFGKBGjFVUYoKKKeKdAqKVOgRopmigVOkRRQFBNFLNAGlmkahferfHbltdyOIWWAMQiiESxaASFYyKM5I5nmOvQUEyXMKyIyONSspVgehVhgg+41zbcwybH2tyyewlDL/4kLdx9sZIPnmtw2Px9bOLq2B8WhYgj2o+f3hVniNeWm04FurSQGWEaZI2GmQxk5B0H1tJJ5jI50Gt7pgPtmMg5BmZgfEEkj5Gujya5m4eP/wBZQd/pgfMVOW/m+S7Pti/IzPlYU8W72I+yuQT7h30GI4jb9tARZ2hzcy4DEc+xVuQ++c8vAHPhWvbxbXfZuz49nRMWupgTMVyTGrnoO/Uw5DyBPhXj3bh+g2sm17z8pNJ/+ur9XkfPpn28z7ASO6vXwn3fe7uJNpXR1nW2jI9aXlqf2KCAB3H9Gg3nh3up9Bs1RhiWT05f0iOS/dGB7c1ltv7xQWUJluHCL0A6s7fZRerH/JxWO3034g2dDqkw0rA9lED6TnxP2VHe3wyeVR5ututcban+m7QZuwBxGgyocZ9SIfUjBHNupPfnJAZC33h2ntiQi0/0O1BwZTnUcd2sc2b81MAd5qU7O3KRohYsVVVLHqxAA1HzOM0W1ssaKkaqiqAFVQAFA6AAdKvUDoFAooGDQTRRmgMUYop0ABTzSp0CNAFMUqBZp0aPbRQU0UYoxQFFFFAUsU6QNAqjjilbbXMkT7OL9ki5ZYWAcyZOS6n11xgADPfkdKkaSQDmSAPEnA+NWZr2NBl5EUeLMoHxJoIRt+Lu1LUhby3Df2sTwsfYwwv7NbTsjjlaSECeOWAnqwxIg964b9mtj2rxH2dECHuY3/NjzLn3ICPiajHenffZM5OjZ2tu6TIt8+ZEWSffQSrLsvZ+0otZSC5Q/XXBYHw1rhlPlkVpu1uBMDHNtO8XgsgEij2MCrD35qOd3bXaAm7XZ8NwhzkFFYrj7LMw0uP0q3MbA3huPXlaIHuadI/2YunwoNL2RCbHaoU+mYpGX0V5vpycKp7zjkPE1ndnW8+2NqdtfKYYIzzWQ6Aka81hXXjJY9SPzjy5CsFtjcK/S97ExSSyMQQ6q5RyQCWEjAchnBJxjBrfIeArMAZLzBIBIEOcHvGTJzoNo3z2HY38cSS3axLCSVEcsQHMAYIOegHLwyayOwr+wtLdIIbiERoCBmZSSSSSSc8yWJPvrUV4CRd93IfZEg/vGrv/AEDQf96n/VSg9O3N0NmXt79JmvAx9AGMTxBCFAAUfWAPgD1J8a3i0uoFVUieIKqgKqMuAo5AAA9MVHLcBIu67k98SH+8K8s3AVh6l4PvQkfMPQS2HB6c/nVYqGhwXvk/m7uLywZU5+4HFVDcDbcY9C5B8MXMg/eAoJjzQDUNf8lbxJjDSNjwmib8W5012rvDF60Ur+2KN/mnOgmXVRqqGTxI2vFntbUn9K2lX5irqccJkH5W1UHyZ1/eBoJioBqJo+PKZ9K2bH5sgP4rWTg432Z9aOdfuq396gkYmmK0qLi5s4/0rL7Y2/gK9cPE/Zzf9qQfpK4/FaDa6QNYWx3ys5mCRXMLsxwqhxqJ8Ap5mszQXNVKqddFAsUCqtQp8qCmlVWjzoKUFNI1UVoxQRfxe3P2jtB4ktuza3UZKmQIe1JI1OD1AXGMZxlq1fZf8n+6P8/cQx+SBpD89I+dTxRigjTZfAmzTHbSTTHwyI1+C+l+1W47J3Os7bHYW0SEfW0Bm/XbLfOs1ilQBoAp0CgWKeKKWaAoAoNOgVFPNGaBZoozRQGmgrRToFVMkCt6wDe0A/jVeaKDHT7vWz+vbwN7YkP4rWOuOHuz362kP3V0fuYrYqKDS5uEGzW6QMv6Msg/FjXjk4I2B6duvslB/eU1IFLNBHtvwUtEkDiW59Egj8oowRzBDBMjn51vqnAxzPdk9/tq4ap0UBqpVVpooP/Z"/>
          <p:cNvSpPr>
            <a:spLocks noChangeAspect="1" noChangeArrowheads="1"/>
          </p:cNvSpPr>
          <p:nvPr/>
        </p:nvSpPr>
        <p:spPr bwMode="auto">
          <a:xfrm>
            <a:off x="977900" y="758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038350"/>
            <a:ext cx="18446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AutoShape 8" descr="data:image/jpeg;base64,/9j/4AAQSkZJRgABAQAAAQABAAD/2wCEAAkGBhQSERUUExQWFRUWFyAZGBcYGBgcGBscGhccGBoXHBcZHCceHR8kHRcaIC8gIycpLCwtFx4xNTAqNSYrLCkBCQoKDgwOGg8PGiwkHCUpKSwsLCkpLCwsLCksLCwsKiwpLCksLCwpKSkpLCwsLCwsLCwpKSwsLCwpLCwpNSwsLP/AABEIAKcBLgMBIgACEQEDEQH/xAAcAAAABwEBAAAAAAAAAAAAAAAAAgMEBQYHAQj/xABFEAABAgQDBQUECAUCBgIDAAABAhEAAwQhBRIxBkFRYXEHEyKBkTKhsfAUI0JSYoLB0TNysuHxdJIVJCU1g6I0QxZUc//EABkBAAMBAQEAAAAAAAAAAAAAAAABAgMEBf/EADARAAICAQMDAAgGAwEAAAAAAAABAhEDEiExBEFREyJhcYGx0fAFIzKRwfFioaJS/9oADAMBAAIRAxEAPwDTO0HaJVHRqmIstSghJZ2Knu3FgfNowjH8AUub38tSpkz2znJUVjW7nUG3DSNb7bZhGHoILH6Qj+lcYvWYlNfxkuC2uo4W1iXkUeUNRvgmME2pSsKQtXdqsGYFm5s/lC1BVBLpBJAJI0Znt1N4q0+iE0KmZ2ms6QE2LGwJ4njExsviSZgCNFA+Ibg9jZ95DvGkZuVEuKRaEzinRa2JuSHPkNb6xMoOYoIV0DBnOmvSEKSh8GdnJYsocOHC3xhSXKTmS1k5uo+bx1q0c7phaySQXIZ/jDdQ+eMTVZKJQ2odrm77vXTziHKg3Ie7dHFnjpl7zoxStBJJe/IX48j6++HNFOyKBD2OnxHmPjDZNi3yYUI0Pp+0c5qXSUp7oFiHBPO7PrDtIdN7nl8/LRBYLU5kFBURluNzgm/MMeH3olqZbGwLHeefvjN7MrkcSfutbnp74zHDsP8AoNfPpCPqlAzZL28C1AlI45SG/LGnTAxBdop/ajhilU6KySD3tKc3WWbLB5DXoFRtinpkZzjqQ9lyc6QtgTuG5ju5wwp5aUqU4J1CXDkA6pPn6wfZjGRNkJmJIKCB1Sd6T52h3W0/eDNLOU/eGlrjrePTu0cdUY9trhplVRUBZYCt4uQH19Yc4NhpnFAPhStRSSA1wAQ50YkiJvtDJVIQt3ch0nVJAW4J1Gps8IbJy0qkpATYKbMTYLv4fMcY5HFazpUvVLHT4NLloDlSsgzBw+azActCN2sRm0axVz6ajS91CZMIYkBvdZ/URM1Ezu5UxZCynIXHtANooHeOR4xGdmez0055/drUpfhSSCAAGJLnibfljSX/AJM15L/LpUpFh4gGfew3dOkHSHVwYfE/2iRp8GXqogW6npa0OqfBEJ1dRd+A0bQcopzRKgyJyB93peDnDVrDAEcz/eLBLkJToAINEvJ4LUCD/wDx7MPEoDpf9odS8BlAMoFfFzr5DdyiSMNcSxFEiUqbMJCE6kAnUtoOcQ5PuXHHbpK2Ly5QFgAOgEdii1PamlRy0tPMmq52/wDVLn4Q32vxaqNZKp0TjIlTwnKWYjNYhRF3BswI1jneaNWtz0Yfh2ZyUZ+rab38LnZbmhERVayZ9HqZgmLaXMHeIKjZJFloD6XY/miv4th9dhmWempVPluAtKszXO9JJsdMwuC0Tu1lGMQwzvJQdWTvZY32HiR1IcdQIccjbqqaM83TLHBTjJSi9rXn3PghMa2+kSrIUJpY2ToDuvoYouM7ez5wKQcoYAgW9erxWu8J0DwU0CzcjL1iJZJSfg5FAdztoJ0xgqYs8Q/CGGIVLoN9ffe8Ok4cBvL7zZob4hh4EtRG7n6wk3ZehkZTpc33frBkUuqfSHWESgSX4Whevlsx4WN/n5MXdMenuXPsi2smSKqVIMxRlzVhBlkkpdTgKS58JBbTUG8ehBHljYPw4pSEaGfLH/uI9TiLi7IkqKl2nSkGjTnLBM5CuTgK/R4xLHqNPfrKVBVhqzeJ7+6Nm7WZwTQgq0M1I04pXGO1E5CjOVmBysE2BUSn43MXJJxohWnZXJtUtKsrhn1Hslt8KjFDLny6hKEugssDRQ4kcW+AhhWTC7vvP97Qajlldhcxyx1RaaNnTRs+G4l3qXHhlEAg7y43cjvh1RqQsFISEpG8ceMUjZHFwKYIzZCklJNtAfac7gDE7MxZCgBKuw8R0B5tvvHpqdo43DcnpMu6iXCLEE7+PSI2upwkum7uQfO4MOaPEUqAS+b4WhxWqSpFwAp7NE5YqcQg3GRD84UbfAUICY887B3Q1GRYVwPqN4i0r4vY3tFPSW+d3GJ/BagFGQAlSfh133+MTNWhompKnS3D3x3uwpJSoApUCCDoQQxHmIRRMYuS3z8+kOFBjCTE0YpQTlYTXTqSYppKi6FKHhY3Qo8iLFtCHi84VMWstLlTJiVJBsklLcHNt536Q5222eTNVJqwkKXTlykgELQ+hBGockczF5w6rE2UladCN2g5R2wm6MJRTZmOMdmNVWqclFOhRdSSoqLjwg5UOCcvMRO7J9lEmjQtK5y53eABQYITbgzq38YvUCC97H2oZ0mDyZYARLTYNcZj5lTkw8hhV45JlpWpUxJEsArCfEUglg6UuREfgW29NVzFS5aiFC4Cg2Ybym+7hrEOaumzZYMji5qLpcuifhvWYhLlB5sxKBxUoD4xRztVUzcWFKlYTKTNIISkOUpS5BUb6jc0V3bbDUysTBnZlSZqkrNy+UllgE6MQfJoxlmpWl3o9HD+G6sihklVx1Kt3XjtuabQ7U0s5eSXPQpR0S7E9H18ohaDbRcyvXSLlplNmSlTlRKhcHQBim7RVu0PZqmpEyV05yLKmy5iSQA4WHLhi1+cE2s7yWqixBmWuWgr/nQAb/zJPujOWWa2fbmvB04eiwTScbammlq5Ul7tmguHU0+vrJlPVVUxJRm8I0OVTEBIISOMPNnqaZKrZ+GrmGbKWhSbvbwZgsA6G7EcYa7dJMurk1clZlpqEBQmJ1BYJUbfhIPrB6yhn4PORUJmCfLm2Woj2vtFJJcgnUKfdGXD37Pd+w7n+ZBKLS1R9WNVU1zTrsN9ltp6ijEyllU/eze8PFw3hUCEhyHA3jWJXbKmqJtBJqZ6O7nyZniAb2VK8JsS1wmGuK1ipGIoq6RBmpqJecJAPizDKoHLwUATziew+kxCr7xNYlEuRMlKTkYBSVG6VZblwRvMVFNpw3/j2MxzSjGceoSiuG7frN8SikK7TbQSpmFFa1JzT5QypcOVFnYfhIJfc0P9gKZSMPkhdiQVAHcFKJHuL+cR+DdmNPJIVNJnqGgVZAv90a+Zi4iOmEZN6peKPJ6jLhjj9Dhba1are3sSR507UNnzRV57vwom/WS+ABPiT5KcdGiCosVzWXZXxjde1fZH6bRZkA97IOdDByQbLS29wxbimMtwTsirZ5eblp07iu6jxaWL+rRUkjiUqIqYphB5GFzahDSZMxeYWASTrxaw841jAuzClpwO8KqhQ3zGCf8AYn9SYtcuUlACEgJSzBKQAGHIWiKKczDsP7I69MszCJSVMGlFfjLneR4QeWaIHEKYpQy7LSopUghiCDceTGPSB1+d/lGV9rWB92oVCLImkBbDRYFjb7w96YGrQRfYomwiv+p0f+pl/wBYj1YmPKuySSMWoyxAVUyzf+cCPVSYuKpGcuTOe3eY2Gp51CB/6rjDabFAnUMGY7nHAjnG49vJIwxJG6oQf/VcYPSywsuoW3jiN7c4ifNlR4FcVkHIlWgUSQAXsTCFItykJ1NurnjC9bQlKcyPY1IOg4QxkEggi7GJXs4GyZw2S0yZLUdC4SGI53B3WixSaXKQEkgDW+/rFZwWblnrUVBJy2cau3paL7RrGUBkqa5JIvvZuRjpgrMZOh/hVIEnMq72BPuaJoSE5ki7M4DGzGGuHzwU+y7h9zeTR1M0iYlarpJy2Ls7B/Vo6lsjne7C1sgBZbTd+14QAaJDaKsRLTLKrZ5glg/zOATydh5wxVLfX5/aOHLHTI6scricGlrQ7wyr7uYDu0O6x+P9oakN6/GAn3Nr56H54xkaFxNj89Ycyi6eYiLwmpzymJZSLHpuPzwh9JWx6/O/5sYy4Y+ULFAUCk3ChfhwiI2HrlS1zKSa2dBJA3FL+EjkU/CJeYLxXNpSZM+RVJDMru1HkboNtzggvG8JVsQ0XLFzN7iYZBAmhJKHDhxdm56ecZBh9TV4nP7ldSUkgllEhNtQEIYEtuPAxs9PPC0BQ0IcRje22Hroq8rlEoC/rJahuf2gOhf1EZ9QuJdu57P4RJNzxpLXVxbX392XrZnYuVh686p5K1jIxypQp92U3JcWvEPth2flBNTR+BSfGqWCzEXzIO7jl9OEJYL2crnhFRPqirMAtJQSpXEeNWnkIt+11cEUNQQoEiWU2Id1eEO2hvDUU4O1S7BLPPH1KcMmuTdS2peK9pmuxePIGImfUrCSsK8TMnMpg5+6De8XDtSwjvaQTkh1SS7jehTBXvyn1iubI7GoraCY7ImiackzogeFXFN/LWJrY/Dq9CV01TKemIKCVKDpBBHg+8nl6cIyxp6NLWz7/U6+qljWf02OVSx0nF7Wv8fh9+Y/YLZGRVoFROWuapKspln2Rl9lzqoMxawi4bb4L9IopiEh1pZaAOKdwHNLjzgmyGx4oQtpqllbOCAE2diBxY8YnKzP3au79tjlfjwjox46hTXvPK6rrHLqfSQlaTuP0ooVFspPqsMlyJye6mSpjyyv7h1cC4sohjwEW6nwJJpEU08iclKQkkhny+ydXBDC77oQ2Tx5VWhRUnIUHKU/a01N2uX04RPEAaxUYRXyMc3V5MnsWpyVdm/D5GtHQS5KQiUhKEjQJDC+vrDgJgiqlI0vCEyqPSL1JHK7btjhRA1MJrqW0ENFKPz/AGjhV+8S5CFFTiYJ8/JgRxokZwj9/wBoDfP+YClAc/frBFTR8/34mEB0ADzhni9CmfJXLLeIWJDsr7Km5FjDiYqxcs2/4xTtpe1CkpXCSZ80fZQzA816DyeAZl+z65ycbpZdQfrJdUhBG4ETBoOB1HUR6iEeW8H2hXW47ST5iUpUqolBkhgwUAOZLbzHqRMbIlmf9t03LhySzjv0ZrPYpWCffGG7K4cJ6pqQs+EOne92Meie0aSVUqcuompILAgWULg2a7HrHnWbOVS1KlIZJLukXAfVNt3DqIHFVb4Em7pD7EpCUZJZXlBTmUNRm3DpxiIxBKUTCqWzcB7OjFuUJT5xJJPl5wpKDsSwYs3I74wc/Bol5GsheZYZ+jcP2i80uNzClLKSoN4mDFyGs9zaKbRYeVVCpaQCRmbmUh3tyHvi6ScMKGSRuCkkBvFq3EC+m6N4J8mcmuCboKkggBRBAshTsUvuKdIk0VYEt0oIJUU3IvY6a3cPEPMqx3YO8pssfZJ+yU8LQ0xnExKpQse2WSlJGpKS6uZu8baqMqsb45ihr6qVTSlBSSQuYXZOZN2BOjadTFxUk8G430htsLgApqf6wDvZoC1Ei7kuEvyB+MTlbQJCc6QxN1Nv5mM5wbjfcqM0nRFZXsbmx/vHFI+BDcfn94VAgBH7xyHQOsHqsikl7EMX9z83/WLFMSQeEVJKLtqW+eUWOjqM8sEh1CxHMW6c/wDETJDRIIWFJ4tDefS97LVLWRcM43HUKHQgHyg8iYQb2HCFTYwk+4NDTYjEipC5Mz+JKUQfW/7+sIdpeB9/S50h1yTmDByUmyhb18oh8ZmmjxGRVD+FUfVTL2Cx7B5Zg46vGjAhQBGhuI6HU4tMeHLLBkjkj2MlwjZ/FZ0lEoKVJkgWzqyWJfQeMiLVgnZ0iVKmS5s1U1M0pK0jwh0Fxdyb6GLhHWiY4Irnc6834lmyWo1FXey73d35saYdhcqnRkkoShLuw48TvJ5w6gEgawmqp4CNtkec25O3yKgQVc0JhrMnmElKiHIBpRYYiTNmzZbgzS5Dht27qPeYdqWXuXgp1/tASIkYFKb4aPrv6RwHh88YMRHIAAY6xgBY3fL6Rx/loABBVLZ/d+xPWI7FMdkUwedMCW0BLqI6M7mM52h7axdNKhg7CYu7ltAA4HUvCGafVVSJSSuYpKE7ySAOd9/CKLtH2v08lJ7hJnKBZ9Eg7ra/CMex7aSoqTnmzFKfc/u/tyiPwtQK8ivZmDL0P2T5GK0+RWWDajb6rrE+KYUy/uI8I82103xXQp0udHYwtRU5zqkqBzOQ2/gbeh8osuA7BTyF98EpQQzE3caG1hFbIVjDYJH/AFSi/wBTL/rEetRHmDA8AVSYxRIJdCqiWUK4ssOOoj0+IoRR+2GtVLw90KKXmoSSGdiFA6xgmJUxmK+rdVgQ+p621jfe1/C1VGH92ksrvUFL8RmtGEYjiM+V4ZsrKUKZxuKeHA74dWtxXvsQRmHT5EOCXlpazKI5mwLmBiDEpWhzmBUo83I03Q4RQvKStJt9oqYeLRkgFzqDGDhXBpdhcPrBKqZUwBg4zcfuq+Ma1PIT4ZktYlfZWpuGjgn5EY1OR4gczvrbfvEaBhM7vqNpS/EkDOglRcJF1X08rGNsc62M5x7knIokiYU5gQHKRyKX36xDUVKKmvQkghEgZjfUi/xb0guHYikTvEpgzAEvltx38IT2XxaXKnzlTFNndixb2uAeK1J0LSzVmIKSVFmsX146Q8kz0KGouPWKAnb+X4s6VLYslIsAkCxdW866Ryn7Qkq8MyTMKMuoXd+DBmi/Sx8keil4LJPkZVFPAwTLEXQ7SInTe7SFBOXwlTZn1KS2rbjEwhMcUqvY6VdbhMnz+sPsInZVZSfaDcn3H54whkgoBSbWibKJyYL8T7v2hdKyUh9d8IyZmdIVx167/npDCdtDJSShKjMWPsSw930J9kHzjOtxiu0ODiqpZsneoOhX3Vp8SD/uA8iYc9nO0H0mjTntMl+CYDqFJLEHz+IiL+hz5pExalSQB/DlZlqy6l2/QRYqQICBkAym4ygAF75mHHVzGsG0QyWXUpHOElVB6Q1VMbeGHH3X0gP/AHvGmomhTvX84IpfvgpPHzgC/wDmEAXMCGDEbvW8H+fnfHQl9YMBAATJ87vTSDPBVK+eUIT6hKQ6lBI67oAFs/COPFTxvtGpZDhJ75fBPs24r3+TxQMd2+qqnw5u7Qfsos/U6nzMAGm41ttTUrhUzOsF8iGJfroG9YzvGe1GomeCSBJSX9nX/cb+jRTqdRUCFXIP9wYOuVvgoLC1alTHKlEk6kl4gJqCkqSzj20jgd7dOEWeWl/OGNRQpUq4JbQDV+ukUhEVLkiZLcBnJB4ZgxcdXBbkYNT4KdVluQ1i7YTsrNUB3iBJRNYIUs+N8wAKEm6vauNGNi4i51WyuGUSMlQsqmK5kzeqZaNBvcgjnDsaTbpEFsitExKiEJTMdlKbxEMwJ3nSLImQN9919x6aCKHilQrC6paPbDeE6BSVB0L+HoYr1dthPmhis6AWtYF9fnSM3yI1jv6dVXSomKHeColqQBdQUFhtNARYxraY8obDVJOKUTl/+Zl66+2I9XiNIJpCKz2hSiqkYalY4cFNc6XaM6xLB5Rld9MmkFKTmfKw3gey+vnF47WcREihCylSj3yQlI3llEPva26M4odnJ9coTa1RRKF006fDbc/Ae/pG8XtRnLmzO5shRVMXTpUZYDKLag+03KFtnqgBRBlhYIdiz21Z9/vtGhqp5aFFBKUIlguwZJ3MN273xn+OKlpqSqQ4QdLb2u3KM5LTuaRdi2OZCjMlg6iQGIPBvKI3DsTWgFKSQOXPVjzaCFOpP+eRhr3bG3GM+S6of95d7+cOKKZfy084ZFLB4WQbhuERRSZIpne+FVVISLkDqW92sRXeKfwlukK0WBTaheVCFzFHckEnzaFRWoWTtOJa0ql5lqSXDeFLjnqY17C60TpaJqPZmAKvucfEaHpFVwHsTnLZU9SZI+77a/cco9TGlYDsxKpJaZSCV5b+Nibm7DQB/iYbXgjV5GlPTKX7KSee710iTpsDGq1eQ/UmJPNybg3ywgPztvf4RKiGogKvZxS1kd6ruVf/AFhgNCCHAci+993CHtHhMuWPAnK28M8SLX3P+nxjuXl74dCsaLQp2CmIGradRwg8tLAdNR7zw5wvy/xBQjlCodgJZrlhxuSeL/tBinkI4LCOKnN8A9nMUI6eccz3bfAfzbgd/D/JiOxfH5FMAZ00I35LFR5BIvDsCSKyA/Ldc/PrDetr0S0Z5q0oTxVa3DVyYzXaTtgUkEUstvxrYnq2g98Zjim0U+qUTOmKU/En0hpWI1jaTtop5Lpp0mavibJ9NfhGX4x2g1NVMBmr8D+yLBvKKzMSxaCxaihWXEBw/wA8oVQlxEdgtTnlNvFv2Pp8IkaVbkixYtaJARmJyLCtyrHruMOmEWXCezuoqh4x3Ms3zLHi6pRr6sItyKPD8MKQr62oPspbvJxP4ZYsnrbrANJt0in7P7A1M/xFPdSzfMsFzxyo1PuHOLcjD8PwwgK+tqD7KW7ycT+GUPZ6n1iQTTV9Z7Z+gST9lJCqlQ5q9mX5XiawTZinpR9TLAUfamK8UxR/Es3PwhpeCqjH9T+C+v8AZWqvCKuvVLmTJUunlS1haELKjOVce2UWRbcLxYcJ2Yp6ZzKljMr2piiVTFP95arnppEulQOhB6R2Goq7IeRvZbIxvtU2d/5bOkOujUEvvNNMJ7tXPIp0PyMY8tZMep9p6JJAmLDy2MucOMmYwUfynKvkArjHmjaTBV0dVNp13MtTA/eTqlXmkg+cOhvfce9n/wD3Si/1Mv8ArEeuhHkbs/X/ANUov9TL/rEeuUwySn9p9eJNNKmEsE1CSeYyTCzeUZQO0hS0l0gX1TvHnGiduX/bk/8A90f0rjBlTd8S5SWyKUE92SuMY/MqD4mCRokadTxMQtSsftCU6s3D1ggU+vrEu+WXstkKBbp0hqC54xO4JstVVn8CStafvMyB1Wpk++L3s/2FKJzVk4JB1RKurzmKDDyBgTJZmcg5rMTy3+kXDAuzWtqQD3XdIP2pvg9E+0fIecbHs/slSUb/AEeUkK1K1eJf+86dA0TIW97H9fOJCyj4N2Q0spjPUqerh7CPQHMfMxcaOilSE5ZUtMtPBKQB6C56wq2825v+rQCptxtv+bwgOlTanfo3P1giEJYjwli6mtfW4B101MdKjpmGY6A/sP1gzcAC2vH00EABFJYadG3esBwkXJYbzv8A1MHPHfHDNAD6QxBt270/T94KUaNZtIIuZ05uWYdP8QRBWVaoytbXMS+oOjN56QmMc5bPxhFatzh945RFyqWdLmeKaFS9crHM4AFvdaHSa1pgRlmElJUVqSyBdmezq5DhdoVhQ5To7Dq+g6xA4/ttS0j95NzKA9hLEvzO4+flEwuW75rg7j8G4R532/wQ0ddNQXKFeOWT9xTsHPAun8sNb7AaHiO3M+fJzyCmTLUCU5LrIfeo6aHQbozKfUTFTFZ1FSlbzr0eJbAsTSKIpJulSgBvJdw3qPQxDzKlJ8ShZ2Ye1p8QbwVvQWOFJ7yXmZiAHB1fR24H9eYiAmpYkfPKJ7D5apjplEKJDAaLJ3AJVY6aAkxCzkOq5vo2/pGiJG1Sl2PkYXo8FXMY+yk7z+0XfZfsmqqrKqYk08s3zTB4iPwy9fMsI0aRQYdhOUH62o+yG7yeT+GWLI93WHY4pydIo+yXZVOX4i8pCtVLFyPwy9fVovEqiw7CiB/EqD7KQO8nKP4ZYsj3dYeCViFb7R+gSDuDKqVDmdJfxibwPZanpB9VL8Z9qYo5piuZWb+QYQuSmox/U/gvr/ZCpp6+t9s/QJB+ykhVSoc1aS/K8TeCbMU9IPqZYCj7UxRzTFc1LNz8IfV9YmTKmTVezLQpZbgkElvSMVqu0PE5ylz5RXLlSyHEtAMtAOgWopL9SfSE2o8muPHPMmo0l9/ubjDTF6Dv5E2VmKTMQUhQJBBIsXF9WiFwXbITcNNbMQUlCFFaQCASgaoJ1SqzG7ORujPVdo2Jq/5sJApkzAgpCB3T65Cs+J2+0+pHSG5InH02STdbU+/ksXZBi5CJ1HNsuQoqA3gFTTE/lXf88V9W3OJzjNrJP/xpK2UgBJQEnQKHtqsxKho+6HGL4imlxOlxGV/8erSFL8wETknmHCuoMREjBpqK6dhv0n6PKmTCST7K0s8vRnzIVYEgHfujO3wd8YRcnNpbpPf/AK+JsGCYvLraVE1I8MxJCkG7H2VoPvHMNxjKO1PZMrlpnP8AWUxEiaTqqUb0808Sxyk8X4Rd+zmspU9/S0omlMlTrmzFA94okoJSE2A8G7WJbaXDkKDzB9VMT3E7+RZ8C/yTCL7gtR3Rru0edOOmbivgYJsFRy04lR3JV9Il/wBY3R6rTHmnZ/D10+MyJCkhBl1SElhqywxzG5BDHzj0smFC+5kZx28zQnDEk/8A7CP6ZkedZlUVG0ej+3DCptRh6JclClrNQgskbskxydwHMxQ9mOyWXLyrrD3ite6T7A/mULrPIMOsNtLkpWUPZrY6prVtKScrsqYpwgee88g5jZtlezGikACaj6RNFyqYDlfgmW7MObxJ09TKlMiWAALBKRlQjja0LSJ2WYDzjNysdFiSyQwGUCwAAbySNOkBJs7m43j9N0F71w/oP7awVRVYWJPHdbXKLn1hCFGcM4I3wASz5ejfuf0gir2KQw6HduH7wdCXufL53QgOCXvZidS/6/tCiU8yBw0f9THR8mCJmghwQel4YBxbn8IIpUC+ln/SCq0cJdtACHPmS0ABfIwUr/mG4Bjc6ORq0NcUxiTToefMEt92Z1HkGufKM+2l7XFgFNJJYad5M+IQP1hWM0OsqkyZeafMlpQPbUsAA+pYD10ihbQdsctJyUMvvV6GasFMsDl9pXk0ZdXVs6oXnnzFzFfiNh0GghzQSLxNjNa2BxFdQtU6fMUuoCWZwmUlGvgli2tipRJ00i3vfpvjLNma3uZiV7tFAbwdbe/yjTgsEa66c9/naGwHPSM/7Y9nO/pEz0pdcg3O/u1WV5A5VcrxfZSrRyZLSpJSoApUClQOhBDEehMNOtwPK8ieUuk6ajqOcHUt+Acu198PtqsBVR1cyQXORXhP3km6D5pIjYMLwfDsHly1TWXVKSDpnmlRGktH2Q9gbaaxbXclJvZGc0Ow88U3ezkqkIMxLKKfGUsokpQ4NmBdTCNCwf8A4ZRIRULCZlVOGfwjvJxUT9hH2Otrvcw+r8LrMVTknS00lKS+VfinrsQHAIyC/XrFmwXZqTTAKCEGblAVNygKYBgAdwAH7wld7cFtRj+r/RCCXiFdr/yEg7h4qlQ66S/j1ibwLZSnpLykeM+1MUc0xXElZv6MITl7Z0iqlNKiaFzVP7N0gpBOUrFnsbB4m40SQpyklVUvH3yCBBJc5KiQFJLasQW6tpGO7b7f1Mxc+kKO5CZgQAgqznKou67OFAgsAN2rwSlQYcEssqRruJUQnSZko2ExCkE8MySl/fGD4dtJVYb39Lll3U0xE1GYOBlLBxZSW4gho23ZhE1NHTpnBSZqZSUrCi6nSGuX1sD5xXu0PEqGQJaqqmTUTF+wMrHKCMzzOAf2b9BrEyVqzfp56ZPG1qT/AIK9s12j/Sz9CrZaBLnp7pKpYKAMwYIIcgA6AhmLeSOJ0H0qr/4TRgSKeSVLmFySpYAdRzFyxKUgcXO4RD9oiaAdxMoFIBUCVJlksGYoUR9lTuG1tFg2o2KrVVSauicKnoSZmVYQpClIAW5JHhVy0L8ojfg6qhFqS9W06vhNdyBwRP0vC6ikN5tKfpEobym4moHvP5hFlw3ZROL4dTrm55U+UnuhNKXzoT7JILZksQygdQqLBsp2dyKMom3VPEvKpWY5HIIWQnm7XfQWEWwRcYeTmzdSr/L83fz+DIHZHZCVh8oolkrUsgrWpgVNoABoA5tzMTNTTpWhSFB0qBBHEEMRCsCLSo45TcnqfJnGIYGs11FPYGZKqESKhTXISQZU78yCH523RrIitVUnJUyprOlZTLmBvxZpK/yr8P8A5OUWUQIb33IDbPGEU8qWqYPCuaEPwJSsj3pA84odftGCpj4JYSXOpYHUndu/vEv26H/pqf8AUI/pXGeUeLCYiWojMVpIKWBdQ1DO/wDmM5rexpllk287Djruvw90TYmZ0gg8rcd8U7EJdRKIBSZaCGScwLpAYHeX8QBB4GLBgtQZksHeDmHQ6+bj3xL4Gi44XNzJbePL3w6FOASRYnVucQ+HTQk2NibdeESdRUXyjNmP3Uvl5km27fCQMcLmhIJLAC5hBVckAF2zWS4Lnon2jDMTSQkiatKEm/gdSzwCiPLwjoYeS5amJzsTo6fZHBncnqfLdBYUENTu7xLp/iKIsBwZ2B6kwtKWSCRlI+wA4Dczr6D1iuY9t9T0qcgV38zRgU68VEWHQCM+xvtFq6h0hXdIP2UWJ5FXtH3Qbgadju11LSAhSkqmG5lIuST95rDzMULGe0ypmeGUBIRoGupuug8h5xUJBDud+/nvhScXEOhWcqJqlqKlqKlG+ZRJJ8zBQkGx0Pz89Y5ufhbyjj/Pz83hvwARdG0OaSUxhzLGZL79D1+fjB5cuIoofUZ+f7xoey1dnkhJuqWW/KdD5XEZ3IT88In8ArjKmAuwPhNrMd7cjfyh0Bewpi7/ADyGp190OSP8w0Kbtqr4bwYWlKdwdREAZ120bOd5JRVoHil/VzG3pUfCryUW/NExg+LpmyqHEbOkfRqgsPDmIQFvuyzAkv8AdmmLXWUSZ0tctY8C0lJfgRr88IzbYCV3VRV4XUfw5wUB/MAxbqllD+URtHdAnTNdaMN7Rdo6w1M6nnTMstCrIR4UKQbpUd6nS2pId7Rruy9cqZICZn8aSoyZv88u2b8ycq/zRRu2fAXTKq0i6fqpnQuUKPQun8whz3R0dJUM2mRH7E9l88rlVM2Z3ASUzEJSyphZlJ/CkHzN9IsHa/j8yRTy5UtRQZylZiCxyJAdIOocqD8hzjPBt3WKp5VJLWUpSnIO7B7xYcskqF7AsAlrDfFk2owipXgtNMny1Jm0yikhXtGUpkpURqCGQCDezxCappHVOEvSxlla5pL5FZ/4LWYeiRWp8AmMUqSXbMHCZifxDcXBvviT2+UKhFNiUoZe+TkmgfZnS+fQW5IETuG7RyKnA5sictKZsmUUhKiATkvJUkHW4Sm28HjDPYLCjWYXW0/BaVyuUzI496QPzGCuyK9I1681TTr3pmoYDiwqaaVPT/8AYgE8laKHkoEeUNtqdmJddIMqZYg5kLGqFcRxB0I3jyiD7LMKqqelUioRkSV55aSfGMw8QUn7IcAga3NhF0JjVbrc8qf5eR6Hw9jNMC7Gky5oXUzhNSkuJaEkBTaZio6chrxi9VO0MhEwSysFZUEkJBUEFRZOciyHJAGYi5EM6THaiYgTUUoXKU5llM5KZhQ5yrKJiQnxAZgM2hENcEpO8lVNLMp5smUVEozpSk5ZrqLKSSkqQt2ILtk4QkkuDWcpZHeR8e4s8CIjA8ZC091NWgVMslE1GYBRUm3eBJL5Vhlj+ZomCIs5pRcXTOQIECAkNLHiHURIiI+V7Q6xIQFIznt2/wC2p/1CP6VxlWxWId3MyFgV3Q/tBQBdt4dPwjcO03ZqZXUC5Uk/WpUlaAbAlLul9zpJY8WjzVNo5tNNZUqaJyFP40qSxB4amJastUahMKpiSgXyqBAOj6Eg8WIPpwjlLi0uk9pbl3KEgHXUNoA9xwisVmOzpqQUoUhJFwAXfffrEcmmWTcFt9j8YybGadRbbUivtlB/Ek/EOIstJjEtcpxPQlKbkhSHKd1z7PVow8SlDRKvQw0mKWVtlUA+UnKd+hdoSTfAWbBjXahIlOJIM5QGosj/AHanyjK8e7UqyqzJz92ghsqLe/X3mBT06iLpU++xiDxbDFJmuEKZXI6740jHyTZI4ZMzywXc6HqIdKREXgWZKigpVe4sdR5cIeVuIFLhKFE8WLfCG9gHGZg3NxDlCXEVb6VOzBRSu34TcekWmllqawUzOLHQwmgE9C3H5+escPwt+0LTpCvuq9DCc2WWzMRxsd0IBxh0xlZTv+Pz8IkghjFSqMXynwIWpQ0ZJb1aLdQTTNlJmBKg4uGNjvGnGBoaFZaYdyltrcfPz5QkiQr7p9DCyZavuqPkYkZecBxAzJSeKfCfLQtzESUpbHidP8vFO2eqihYSQcq2BsX5P8POLmEkhmb5+fSIkhjiM77TKFUidIr5YIUlQCiNyk3QT1AKfIRoMouOYhnjmEJqqeZJX9tLA8FapPkQIpewQzocRT9Jk1CP4NfLAPATkJJQ/NSMyOssRN43hSamnmSF6TEFL8D9lXkQD5RnOwkidNo6ihWky5spXeU5L+FaVOGJ4TAPJZjR8IxD6RIlzQCnOlyk6pVopJ6KBHlGyBvZSXK+19+wxHYLETRYmlM0AOoyFuB4STlBB3MoC/AmN2qKdK0qQtIUlQKVJOhBsQRGYbf9nk+or0zKZFpyXmKJZKFpYFRPMMbAkkGNLoJS0ykJmKC1pQAtQBAUoBioA8TeJgmrR0dVOM9M0963MuxTsUWZr085AlE2EzNnQODpBCutjGgbK7MooacSUEqL5lrNipRsS24MAAOAiYaBFKKXBjk6jJkjpk9gRDbSLKwilSWVUEpURqmSm85XmkhA5zBwiaaITAgZ0ybVHRZ7uTyky1Hxf+ReZXQIhszht63j5kyhAAAAAADADQAWAEdgNBKiemWkrWoJSkOVGwA4kwyBCtwqTOH1sqXM/nQlXvIeKhiyJMiolU9KKiTOM2USEKndyZSl+NTZihmBTcC8MtpO1sIdFHKVMVp3q0qCBzSiylebDrEpLxgz6WnxFCT3klxPQAXMssmegDexAmpH4ecQ2nwdcceSCTlw/n2suUCMr2k7XJhdFHKUkad7MS6jzTL0H5n6CI/s42snJrimoXMWmpZJUvMWWPYN9Bcp4eIcINaugXR5NDk/2Nnle0OsSEMqeUXB3CHsWcqBHGgQIBgaA0CBAAGgNAgQABoDQIEAAaA0CBAAGgNAgQABoDQIEAAaA0CBAAGgNAgQABo7AgQAcaOwIEAHGgNAgQABo7AgQACBAgQACONAgQAdjjQIEAAaA0CBAAGgNAgQAdgQIEAH/9k="/>
          <p:cNvSpPr>
            <a:spLocks noChangeAspect="1" noChangeArrowheads="1"/>
          </p:cNvSpPr>
          <p:nvPr/>
        </p:nvSpPr>
        <p:spPr bwMode="auto">
          <a:xfrm>
            <a:off x="1130300" y="911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2058" name="Picture 10" descr="https://encrypted-tbn0.gstatic.com/images?q=tbn:ANd9GcRAFi0HUv-0va3XO1XcJocSn8ZyUBhtSrDUXuVXRwcG0PRp0Aq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3" y="2263775"/>
            <a:ext cx="3886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282700" y="301625"/>
            <a:ext cx="8166100" cy="8382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How long does it take?</a:t>
            </a:r>
          </a:p>
        </p:txBody>
      </p:sp>
      <p:sp>
        <p:nvSpPr>
          <p:cNvPr id="34819" name="AutoShape 4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0" name="AutoShape 6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1" name="AutoShape 8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2" name="AutoShape 2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3" name="AutoShape 4" descr="data:image/jpeg;base64,/9j/4AAQSkZJRgABAQAAAQABAAD/2wCEAAkGBxQSEhUUEhQWFBUXFRcYFxQVFBQVFBQUFRUWFhQUFxcYHCggGBolHBQUITEhJSkrLi4uFx8zODMsNygtLisBCgoKDg0OGhAQGiwkHCQsLCwsLCwsLCwsLCwsLCwsLCwsLCwsLCwsLCwsLCwsLCwsLCwsLCwsLCwsLCwsLCwsLP/AABEIARMAtwMBIgACEQEDEQH/xAAcAAABBQEBAQAAAAAAAAAAAAAFAAIDBAYBBwj/xABCEAACAQIDBAcECAQGAgMBAAABAgADEQQSIQUxQWEGEyJRcYGRMqGx8AcjQmJywdHhM1KC8RRDorLS4pLCVGPyU//EABkBAAIDAQAAAAAAAAAAAAAAAAEDAAIEBf/EACgRAAICAgIBAwMFAQAAAAAAAAABAhEDIRIxQQQTUSIyYRRCgeHwkf/aAAwDAQACEQMRAD8AuYXA3F+Hful2ngzy9d/hLFNRYA6Wvwvvk1lNtSLabu7dMLYwrJhvLx75X2phtxFtG3X1tCVZ728/jIscFKluO+3OUl0FATb2FP1bDQFSu87wb944NBYTvPwt/vmi2owNFGvucaFb70t3HisCG1zY6eYty3Ca8btC32IILDdu+5+pk1NBy9E/4mS27KbwLEbzvBPMd8Sj5v8A94wqdRPn+ySYJ4/6v0jUQdw937yUUvD0H/GQhxV0/wD1+onbD5v/AM5JTp8vd+iyQUzz9/7QgKxA5e7/AJTuQa7v9PfLGXn7z/yiI3/r/wBpCECp4eg/SaHYCfVv+IfA8oFC/O/85oNhr9W34h8JSRZAraS9vylMpCe0F7cplJhfY5FQpGFJbZJGUkIU6lDN2f5iF/8AIhfznrRE832bRzV6I/8AtX/Sc3/rPSJr9P8AaLl2NKxR0U0WUo8+CR4WPCx2Wc5jhgWcqU7gjvElCxwWAgIrLfDuO6x9D+5gZafIen/WaSnSutRe8MPdM/TT5+RHYX9JWfZZpp9WD94jdyB7p0Lz9/7xUV4eHD9pOg+fkzQLOKvM+v8A2kqIPH0nQefz6yVR4yEGInL3f9Y8J8/IjkTl7v2j8nL59ISEWWK3zf8AeTZPm/7zpX5+TIQhVfn5MP7FH1bfi/KB1SHdjr9W34vylJBQLx69syqVl/Gr2jKxWYn2ORVZYwrLJWMKwEJ+jtG+Kp8szeikfmJupk+itP69j3Uz72X9JrJuwfYKl2K0UUUaAxWWLLJWWNmBjTgEdadAjgIAlWktqh5wC6WYi24kbhwPhNE4s48IIx9O1V/G/qLy+F9orMgoj4cpOoHz/eMpLr+37ydV8ZpQsSgSdVHz/aNCcvn0kqrCQ4i/PyI60cixyEHcQfA3kAMiIkuWK0JBgWG9kj6s+P5QSohvZY+rPjKSCgbjF7RlYrLuKHaMrssxvscisVkZWWGEjYQECnRUdqoeSj3sZoy0A9F/8zxHuEJvW7XfN+L7EJl2XCZyRUqt9+kUYQwW0tp4lXsmBqvfjnp5RyJBjMFtNyD19LqmB9kMHuNNbiEdtdJGdAtJcl97X1tbcO6Z9B5nvmPLxWkMgn5NBRxAYXEmDTPUK9jaEKVeZfcGcS/W+yecH7YS1QHvUe7SWc9xHbWS4Q+I+BjcLuTKTWgWgMnVZxU+dJYAmtCxirBu3tsrh0NtaltBYm3cSJe2ljOqpluO5Rrqx3frMOmy6uPrCkCVRbNUqfaYtr79/wC1pLLRjewbjeldWoLM5HeFutxbj3GZvF12ViUZhc3JDEHwv6z1Z+iGGoL7GfTUsbmAcdsSi1wFAHKUlmUX0OWK0ZXZnS3F0ioFVioPsscwPI31tPXOjm3KeLp5k0Ye2h9pT+nOecYjo7RI0BHME/2kGyHfA4hGBNhv10dPtKYYZoy0UnhcdnswWGdmj6s+P5QNhay1EV1N1YBgeRFxDmzh9WfGXYkH4kdoyuwlvEDtGV2ExPscV2EiYSw8gaQhZ2TtjDUAwrV6VI33PVRTbgbEzlbprs5SScZQJtwqqfgZYwXRTCVFWrWw1GpUYXLvTVzbh7QhKnsDCL7OGoDwo0h/6zoRX0oQ+zP0PpB2fY3xKHwuYpqkwNIbqdMeFNR+UUtolHm7C6XjFEmwYunlI17pgyb2PiQVDYiXqD6QbtA5dZNgsSCN8xzVMcugvSMvYwXog9zD9IKoVb7rx3SDpBQwuHPXNYseyg1drEHQd3Mxvpr50LyLQ8N82jqlcKLsQB3mw+M8r2t9IlVriiopj+Y6v+ggfANicXWp9YatRc4JLFslgbnlbwnS41tmfs9E27tEPXK+0tGmGyj7dRzZRfyHvml6EYZlw+ZvbdizHvJOvlwA5TzbC189fFjhemg1te1y27W2/dPXcEwp4ZCBvUW4b4ux9ATpLtA01YJTeq1vs2VRf7zb/K8zGFqmooYoVJ0Knvj+le1cjkl1I4i4uOUtbIvUwrVbcNLi3HSZ5p/BojryBtp12Rgq0zUFtSCBb13yntNM9EuFIKkEgizL48POQDaA6xldrMDu3aecMYWqrpU49g6+HfK1VOgvaewt9Ge2OspvRY60yCv4H19xv6z0/Z38Pzngv0dY7qtoqp3OChvxzC494E94ot2fOa5SrRicSniGFzKzVB3yxVAvIGpiY2xlFerUErvUlt6a8bSvU6riyj+oSIjRsMItkQdyqPQCOB1MzG1+kiot6eJoKANcyOx9VaAsX00VfbxqLcfYwzn0uTOkt9Mzt0eiq0U8pfprS/8Am4g/gwyj4iKWp/gry/BY2ZTAAu3lpwixQa5FMFjyGg8TDGDxKu/V0grPr2VK3Ft+gndo400P4oFPT7RnNdtdGtVYBpbGdtXuT6D0hTCbJy8AJSrdMcOu+tTHvlKt9IOHX/OHkhP5RXtt+GW5GrpYO08J6W4x8XjnAN/rOrQdwByges39b6SKHCo58KZnmO1a4/xD1EvZnzrwNm7U1emg43oVkd0HNibLpU6rUqyA1V1Vm1V1+6DuP6zUmoFU20sLDzsPg3vEwGMxvWWOuYbiTuljB7QNjffl1PMMP3l5Qk9sMWro0X0d7Np4k4lmB6wOWDZiAF5jcbknU909fxNILTVRuUAe6eNfRdiMmLakTbrksp39qm2cLbmub0nsXW51BG4j3jS0En9TsYlpGLxPRmg9QuaajW5Nhrz/AHh7aCU6WHWklhoDlG+x3MRJMVhDUIF7L8T3QJt2tRGZVIuRZ3AuWt7K5u7leKd0x0VbRlNobLp1TmsGv3y7gNnqlN0UWBRx5lTG4amqqMu4aWHDlJus327j79PziVL5LuKMHVbqcTTI9pMpJvvZTv8AdPTav0joosaqDvAViQe6eQ42sWqux/nPpewhBdktUGcAnMAeG/cfhNc4ppcnRkvbpG9b6Qle+Wq58Ey+QuIq/SdrA3c372tMVR6PVbggd2/xh6vs6owUWAsO+JljxJdhTnfQawu0mq/uxl40DxmfwOGanvt5TTbK2qKbAspIB3cu6KUYX2WfIzdTZVV75sQ2U8AotK79Hxpeq2ncBNjtjG0apzUqfVn7Xc3lwgWq2sLnKOk/+FKvsHJsFB/mVPUfpFLz1Iofcl8g4ovdnBbeeqB9WznMQL9msoJ3feI9Jf8ApX2gtZaS0SCBcuwtc9y6G9t/rMuBHPSshf7OYKbDcWBt5aRz9U30iezXkzlPZgqC4Y28hG1OjovfOP6mH6SLGqRoDuJGh8x7oNreMspyfTC4JBddhUx7VRP/AC/SC9u0FR1yEFctrjkd3vkNJxHY7VByPx/tGwcuW2UlFVojTLYaySlYmwvrp5GVKULbIwLMS1iEXVmIIA5XOnlLyKxIHQhcwJBUjUGxBFr2I1G6el/RjtzOauHdiTpVQkk3BAWoNe5gp/qM8/UhqVY8Bx5lhCX0bl1xtNwDlyOrHgA4JH+oLFNaY3yeuY3Cmq4BLBFF7KSuYnSxI4WmX2/gBmOSmoHHfr3TXLiragXEz23ceL6i0zuSrTNONtMzFLB5DmFweIBOU+UEdMdodXTVEYhnbXKbHIN+o7zYesNV8cOEwO1mNWs777G3gBu/ODCuU7fgrmk+JRbfNx0Ze9Bb97f7j+8yC4YOdCbnS1rzZ7Iwb0qYDKbDjY95OvdHeo3HQjFphilJGMgptHkzBZoGO0fSMruZJSaRELOeUnq6x9Z7C8o1KkIp9j61eKDsVVijYxtBUbC152vjclJl4OVHmDpK/WSPGEFCDxtbS9m4GLg6kXkrQM2nT1bmAfTQwDjnyiabGo1lLWvqCRu1H7TL1QOu7fsiasGxWTSOYTDHQ66y5Xw5yN4fCXaeIpcFqN+FD+kI4Gn17rRp4eqzucq3AA14m+4DffkZo5bFeDNdH8HVrYilToKXqFxYKL6DUk9ygbydJ6rtXYSI6UsY9VwVzAUrLSzDQoxGpOvHhrDXRvYFHZVEhLVK7i1StaxNj7CfyoD675Wx1Prj9YAw7iLg+RjJFIsxe0KYxdZMJhUCUVYXygWHK49o2vc6z0HGbMo4ag700C5VDMV0vltqR32EHUaSpVVUAXKpY2Fvujd4+6aHHqGouN91OkFaZHLoDJicvG4O6Z3b9W5kX+PNFzQqHdqjHip3C/eN3lKmLxWZrXvOZKLTo6UKaso4p8qFjwE50X2Bek9SqutXVQd4Qag+JvfwtLlLZbV2Vcv1YINQnQFRqV53taalwANPSa8MKjZkzzt0ZvZWwqaMxtqDpe+6aahUy6Ef2lXCLx7yfS5tL60o+tCGyji9kBrvR37zT4eK/p/aCWNtDpNMaVtRpBe3kuBUt2r2a3HQ2J56TJnw/uQ7Fk8MCu0cjyBjHBpkNDFiaukHvV0j8VU1MovU3y6QpkeLqTkrspqOEXeb+4E/lOTXjwyktBeRR0w8GkiNKoaSK0w0NH44Xpnlr6awBWqFWJHwmhDTP4pbeVx6RmJ+Csho2nVGga3gBNv9ElRqmNcu5OSg5HizIoPoW9ZgaeHZzZFLHlwHee6bT6N1fDYslgAHo1FtfW4Acf7DNkIK00hM5aas9D2oQhzN/So5CBUrXbWF9pdsd/EcxxHjM2TlIYG4v5jvBHAxzexCRewy/Xu3eVXyUXPvb3Q/j6wRAo3toPDiZlBjCK2UAWte95ar13qPTubdphoOAtbf4mFMFAXpxgRUQFf4gbsAC7Mf5AN+v5CO2P0eqYdFerTvXYXyuVIpruXd9ojU75ttnOiUwQrZ2uzaFmNydbjcD3QPtVr1GzoddRqCQOAOsz5KNeK1oCjZlYksGCCxuisbW36aaeEhR8uh37rnXXhDNOuvbOS2ck2ve2lhu04TL4moc176B9fPdeTFJ3RXLFdhehXtcfOsO06gsJlqp/2iGMFV0miLMzCjsLEncBM/tatemebD89ISxde4CjxNt/IfPKCdr/wzyI4+X5xebcWkWx/cgGzTueRExtV7A+BnNSNzMxi9svmYC2hI3c5UbaNQnf7oxl1MSLqJ01GCXRh+pvsNbF2mlCsKlQZgFIA5m2vuPrFAeJNzFLwlKKpBnTZrlaSAyBGkgacto2WTqYNx6anyP5GXlaV8cL2PiPXdJHTI+i90OsTVT7RAPkJodkUwMTTO4dsG/OmwmI2TijRrK48D+E7/AITcYv7NVCCD2geF99p1cElKFGLKqlZohWtofnwgzaalD1ii6N7S/nyMtVKasgem3ZZQy63GvDy1HlKTO4VgQCLfNpRkRSpteuhBuGXQ8h+cL0x9ZS8WPwgPZQvUXQgZyQDwuCCPDQEeMPuQrIe4H43/AChQGRbG2wEZqDuVu7EH2i19yC/s8ozamJS9yzDUhme3DcDpAXSTZFWjhqeJW4cV0epb7KWJF+QbLfx5QttJ1qUFfSxUE+kRm0zThloZWxOVSc2pHZ1uCDpcQF1JbM/2TdT4rbtDzuPKLZ+KbEL1YDDIB28psKbC6MDuvbdD1OiqgKo0AsB+skINO2DLNNUgdQ7QHgPd/aX8FU7IPL1gzHL1Rv8AZJ9CeEl2Lic6BtDYmw9eM0RMzCmaw72PuMB9J6GZETNbt5jbeQoOnqRDNKpc6gDlcH4QJtliah42AH5n4xOaTitDMaTewaTK+NbsN4GWerMo7TNlt38ZkhHaNMpaAC0Rrv3zjIBuEuJS0lWue1ab2Zo9lPFC1vC8Ut4TCitUsTbTTUAaDnOwuSRWmGEeSh4OSp3Kxk6uf5PeJjeJmjmi6Kk5Xa6n1kSh/wCUDxMk6qqeCj1MHtMPuIfhMIp1Osn2hhqr08lOplXU5STa/I8JDRw9UfaA/pk4oVONQ+QUS0YZIu0yspRkqYT+jvGlqdXDP7dFsyi+9HN3t4Pr/XNW4U3A4b+XiZ5hQxLYTHJVBOUqQ5P8jLla/gbHynpePTq6KKpuagBJHEEaa87zW15EfgAYjHdXVRrEqxCqo36nsm3eT8ZqtmUizhn0sLqvHmTM4uGFTFqv2aABPOq19PAfnDgxmUs1m07KgA7t7GDkoq2yNN9BzGVVIKEAqRlYHUWPAzzXpPsSykU8QaNEAllYFgo7la4sOWsP4radQ3spF/WZja+CqYjSobKDfICbE8Ce8xE/UQ+RkMci30K2kKlLqwQVQnKpNnRbm2l/ZO/zmhya6d0yGzdkdU2ZOyRxAHHfD2BxVRT9YAw7xoRztxgXqcbYXikh20qd17W5tw+6OPrBmxfq2ajw3ofHhf3S/t7HLnTX7OngP7we1ZcwJOlrcgd9/nlNCa8CWmE6pudRrzmTx1SozsQ7Bb6AWGnjDO1tpinSLtrcAAg63OlufE+UFWvu3SsvyWiUHwzHe7n+oyXCYMC97nxN5YyXk9NLSIjIHpKNbbheZgAsxPn6zT7Rpnq2tvIgPDKEDZtCd2mkuqvYV0DiQePKwOvjFH18LfUD0ilqJZoqIlqmJscB9G9U/wAStTX8Ku/vOWaLA/RnQFs9aq34QiD3hopKwWeaqJMFnsWE6E4JP8ovzd2a/loPdC+F2VQp/wAOjST8NNQfW15bgDkeI4fZtV/YpO3gjW9bWhbDdEcQ29An42A9wuZ6tjFlBoqbcS0dnn1b6NhVINWvawIIppc2P3mP5Q9hdgpRSkgLv1QsjObkC9wNABpwmgJlDG4ymn8SoifidV+JiZ5JtUmXSV2D0wqJfKoFzc2ABJPEzrUwY042kQCrqwP2lNx6iBqvSzCjdVzfhSo3vCzL7c34Y1Sj8hOphxKtXCA8IxNuU2QOodlK5gchGlr8d24wVgOmFKuHZEcBBclyq3BvusT3e+T9Pkf7SLLD5CP+CHdONhgOX5So+3N4UKWyFgLtY92pUcbDQHfMdi/pBqsrAUaYBUjUuTqLd4ll6TL8E96HyaPaOOwjLapUUjlckcwQJk8cAA7UanW0h7RsQ6L3uu+3MaeEAVcRmAYWF94G4Nxt3DjLmxcY9GqrpwOqncyn2lPIib8fp/bX0v8Agzzycnsr7V2mayIp3JfzJ0B8QPjC+x696KX3i48gdId270Lp1067BkKWFzSNghHEL/I3C27ThA1LDGiBTYEFdCCLG/G4lucZR0Di09ltHnQ8q5pzPIiE1duEotbiLx9SpKzVISENXCqd1xFOmpFIQ+l8OsIUoLw9XWXxWEkWqKst3ivKv+Ii/wARGWCh+K3QS5l6tX0g+pM+V2XiMeoACTuG/wABPEulZatiC7katmte5A+yPJQPWesdIcTlokbi3Z8t7e74zyLaQdmYhWN75QFJJtuAAGvCM9NHTkVyPwbFXVMMAjBilI6Jdrvl1HYY63PdMrgsAy4UnKQSDa+ly3ZW1++4kGFo1EpImWqMxygHD1bl21yi4AJ3yxX2fWpUmapQrCmlrsaaLYAgC92v3TQJCtbHU6FBEfQ9XlsFDdrJqLq3fxMy/RqplFUFWbMg0XKO8H2iBxhnGdG8TUon6rKdGVqlWmoA3nQE3JW4tzmZwe0epYkIlQlbWqIGUXsbgHjp74HbWg44xT2FsRtnqjTL0zmVCrDPTN/Y3kXtqp398zDv2iwFhmLAXvYXvbnCeK287sjBaaGmSVyU1UXIsb9/nB+MxbVWLvqxtc2A3C24QK/I18e1/v5/oJ47B5wSg+wX0+7qfcZSwW+GehuNBrLScDKUdeZBG70EDNT6tih3qSvobSyVAm03o3PR/HWYUydHXMuv2l0qL56N5mG9obPTELZxrwce0v6jl8J5umNIClTZkYMp8N4+E9G2ZjBVpq44jUdx4j1mH1UHGfOPkdilceLMbtbZlTDtZtVPsuPZb9DyOvjKBeemMFYFWAZToVOoI5iZHbfRlku9AFk4odXUd4/mHv8AGHHlUtPsEoV0ZtmkDGPZpG8cUImMU48UhD6RR5MKspK8eHmZSL0W+ti62Vc04aknMlFhqsgd4wtIa1YAEngJSUmyyRl+mWN3qOAt5tv90F9FhUq1XqkuxSmEB60IFvpa7btBwlLpBjBm7TAE3JuRvMo4HpGlBSop0KlzfM9yRyAA3frOnGPGKRlk7dmk2zVviMKjOLZnc5sWzjsrYXIHY3ndrOdKK9NsM4DUSSyDR6tVtXG6+nCZav0wPXCsopKyoUVVp9kA7zbiZW2p01rV1CO4yhg1lphdVNxIVo9DqouVrKl8jexgqh1yn7TbvGeN1t/kPgIYxPTXFPe+IqWO8DKNPIQC9cGQslQjGtG9ZEXkCXNlYoUq9KoTYK2vgdDIsfizUqO+7MxOkrMbi0iCGCwk4qHvmu6EbZAY02OjHTkw/UfCYvqz3whsNLV6Vv8A+i/EReRXFphi6Z66K/dHdeZUUx85ZrBO3dgpXu6WSpv+65+8O/nMVi8M9NirqVYcD8QeInpeaVNoYOnWXK4v3H7SnvB4RuPO46fRWWO+jzYxQltnYr0Tf2k4OB6BhwMU2JqStCGmuz3APHB5VFSOzzHY0s55wtIA85ngsJMWg/boJw9YLv6trWOt7S11kjq2II7xb1gunZD54Lk7yTzJuY2ekYn6N6YDEVnJsSFypbiQLzzlhadCGRT6EOLXYyK0RivLlRTojbxXkIOnY2dEJB14rxyUGO4GSpgXPCVckvIaZCDNnsvoyqOlQuSVIawAAuIDwXR93IJYAXHeTN7ROkzZs3iLGwh8onSSXkQadzTIOHmNJjc0YTAEeTFImMUrQTVipHh5VWrHK8cxRZzTmaRZ5zrIAkuaccyIGcLSoRxmA2v0IpjO6u9ySQvZsL3Nt26blqkpY7UQqbj0Tin2eONsusDY02B8v1jl2RVP2beJE9DxOFDSlUwto39XL4K+zEx6bCqHio85OvR48X18JpCkVpV+pmyyxRAC9HRxc+gk9LYCAg3Y25wzaOCyrzzfkPtx+CmmEA4SVaAlgLHBZRssS4RLS/TMp0ZYVpEAmzRZpFecJkISlpwtIrxpaQg9mikZMUhLNGtSSZ4Ko4mWVrRzQuy6KkXWSsHnc0owlg1JzPIhOl5Wgj7ytWOkc1SRs0AQc8jdZPVGsjMXRYp1KMhahL84VhCUBRjurlorOZYQWV+rnQkltFaQh1Fj4y8WaWAPzRpaNzRpaQg7NGlowtGF4UgEpaclZ605LcQFzDuZfomKKNYtFtTJFMUUoyw68RiilQjGMaYopUsVqokJiilSDSY0mKKAIwzhiikINjYooSHY2KKEhwxjGKKEBGxkFQxRS6AVajRRRRhVn//Z"/>
          <p:cNvSpPr>
            <a:spLocks noChangeAspect="1" noChangeArrowheads="1"/>
          </p:cNvSpPr>
          <p:nvPr/>
        </p:nvSpPr>
        <p:spPr bwMode="auto">
          <a:xfrm>
            <a:off x="673100" y="454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4" name="AutoShape 4" descr="data:image/jpeg;base64,/9j/4AAQSkZJRgABAQAAAQABAAD/2wCEAAkGBhMSERUUExQVFRUWGCAaGBgYGSAbHRggHB4eHCAeHh0gHCYeHiAjHRwcHy8gIycqLCwsGiAxNTAqNigrLCkBCQoKDQwOFA8PFCkYFBgpKSkpKSkpKSkpKSkpKSkpKSkpKSkpKSkpKSkpKSkpKSkpMikpKSkpKSkpKSkpKSkpKf/AABEIAMABAAMBIgACEQEDEQH/xAAcAAACAwEBAQEAAAAAAAAAAAAFBgMEBwIBAAj/xABLEAACAgAEAwYCBwQFCQcFAAABAgMRAAQSIQUxQQYTIlFhcTKBBxQjQlKRoWJysfAkM4LB4RUWQ1Njc7LR0kR0g5Kis8I0NVST8f/EABkBAQEBAQEBAAAAAAAAAAAAAAABAgMEBf/EACERAQEAAgIBBQEBAAAAAAAAAAABAhEDITEEEhNBUUIi/9oADAMBAAIRAxEAPwCLgPB8q0GX7yJRaKbEKMzeBTzI3s3zwRPCMsGasvD84o9iOZ+Drz/PEXDsuzZPLkLyij39NCet4Iy5QsQyvRYc6sah15gdMYaVH4NlgRrgyxXcaO6UFiBt4glihR+eOc/kst1y+XUekUdc9+SFr9zj7I5K2OqQnSA3L4hZBs30oGhtv88Gpcnl4ie+lWzuFHMg8+VtRFEVWJsBOCZaDSyLlssW139pl42vwsaGwIvRQ6WR54P5JskYUZuH5YszaSRDEBzq/gPmPzxBw3M5ZnWOPWquSgcjkyU1Hk1nmOV2cGs7w/QwhH2oFMq1raz0omgu2q2oevTF7Shc+Qy7gqmSyiFiKbuIzz6fBXPw8r54qN2LizCioIOXNYo0HXYlV/hhsy/BKppr5fADd+jH7189qHoeePeOcRSGPRrCSMKjQAs2+3hRfETXyxUKnZ7guSgzX1aSLKyrLujGFGKSKKaOynJgNS78wwxP267BwKozEOWiCjwSokK/CeTqFQnUpO9DcHrVYow9nJQC0p7hGqtg89oQQyKGKRkEjmXI8heNM4dmDJGrEEHqDz/gP4YQY7wv6PkoPKYoEQmy8UZlNVsIqYLzu5LO/wAIw5ZPsfw6KAMuXiQlrZpoY3ZrNb2pCg8xVCxvWCfFeEujr3KWTZVmPwDexZAC/GWBJPwn0xFNl+7XVvmH0srFaANADx9WFqfTYjc8woZLgWTlSQQ5KHcErK8EVIxs6SujpVbaqscscN2VyalWXKQ5hpLKlYY1QVsLGmhXkTgjFmxOO7kdSW+FVBVUYr4Vfe971Ab8juMRFWRT35WGNhSxrYZqFEeZOpVdXO6hiDQOAo/5AyrWHymT1KwIVIkBq9PMIQ4BDWo3scxi1w7sTAXBfLZXSnhI7mI3Vg7aNrpWDMdW5GOuGQSM1JGqR14ns6n1UW8ezHWpB1IBTLzNHBzg/BhAGOpmd61sfvEXvXmb3Nm6wFT/ADTyQ/7HlT/4Ef8A0Y6HY/JH/seV/wD0R/8ARjvtD2oy2TXVM9NzCKLc+y/3msIHEO2uczynuP6NCSVDDxuzVYDEbxg8r5X1w2DnaPNcIyez5bKtJ/qkgiL/AD8FL/a/LAngc8Uk/wDSOG5OGFyEQdzGWVjWksSm4YkLtyNeeF/h+QHeKclG7vG1tO2y2Q2pHLKQSH0jw3qW+RwxZLsgHo5h2msbKCV0CzRVPCzkE2GJJFYCT6ROwMDRLNl4YY2iPjCxqAUJ3YhV3K8/a8D8h2TgjjCGKFyObGNTZ8xa3WGvLcYY5eSKRtU0f2Zaq7xX+GQfvIDfkwYYriPr0GPPzZXxHt9Lxy7yB24Blgo/o8Gw590m/wD6cCOK8GgAtYYQf90lf8OGbPSgjbCvxfNbY5y39e3Un0U8/wARgRtMkMKnoRGoB/8ATipwbs0/EZtMSKkQPjkCgV6ChucXuHdlH4nPQsQofG/n+yvr642Xg/A48vGsUSUq7ADrj04Y183m5O/AZwvsRk4o1QZaF6FW8aOx9yy3i1nOE8PgA7yDJIWOm3iiAvyFrucGM3OsCMzH4VLM3kALIHyGM24nw58xkcxnJYzLPOlZeOtXcoxpdK9GIOonmMdtaeai/B0yUiS97lcpHJA5SUGKMKu/hayvwsKIPrhP7VoDmczHDFlQkUCSrGIIrmQ0ZCrhQwIG40nocW+3HBGSaCeWKSTLJGi5wq1d5o2FgGzp53gDmsnJ3sEELMXV7yuZFlTl5ASVc9Qp2r1IwpH3DeEZfMTNFlu7UOi5mElVfuWB0vFJYJKnya+QPXF3iHYFcvCZUeMusMne60BVyVYgoD8DDktelYYuD8Ig4dlrYoGA+1loAtZvrvXkuFrjmdfOpKTaZZEYpt/WMAWB3AOxq+g6XiKdeC8MZ8pl99jDEaA3/q06muvvizIo0FVYMynULYemw6cj/HBHsYVOVhjmFyJl4XXaw6GNdLAHYaf6snzHrhjEMY5RoKHNgCQPTahjGl2SYIKJagCgOne1ZSBqB2rbmNz7Y9k7K5jNFGRRGoXSHa91qgAu5b0w+5iIMhNbgWGboRuK8h06YkzHE4Y4hJKwVWAPi5m96A5k+gGGobKuT+j5FAWV2kGoMQtrRANNq52Sd/l5YYHmyuTQco7+EAEu5POhu7k1zIOB2Z4zNM4RT9VQ7anFy0evd/DGD5vZ9Bj3I8JaGR2RVXcasxM2t3Xm3i5AEdFoC+lYqIc1xSWQtqb6oigE7Bp6Pku6RXfM6m3HKxixwjh/dOHijES6qd5WJlm2rcsNXO63qxi3FxSKSQvpAAAAmaqHMqN/Umq5364o5vIssqAh8xKQGDEUiU2mwBeki9rvkfkF2Up30p0aNK2JXBKq52sC63GncAE1v0xT4ZxErICHlnPwvXwqAQAVFDUwLAHkauxsMD87INX2+qWUWoVSdFvqBDMR8N0mlAa2vzwY4NBmjIHYqkO/2ZXxEECrN3qUirJNq14Axn8ksq6WF0dt6o+43HkfQ4WGgKFe+aOFGBpFJslTdcvtCaFhuYIHQ244pTcJieXvGW2AA3O21kGvMWaPrgAXDyzFfqsWmPe5ZObCqGnYtpqiK/DveCeQ7Oxodb3JJQt29PIXQvnjrjnaPL5NNU8gQfdHNm9lG5/hjNO0H0tzS2mWXuU5azu59h8KfqfXDY0XjnaPL5TeeQKeijdz7LzrpZ2xnHaD6V55bTLDuE5azvIfbcqv6n1wo8P4bPm5SI1eaQmz1IvqzHYfPGhcA+iVVps2+v8A2UZIX+03NvlQ98QZ/wAP4XmM5IREjzOdyxJrfqznl8/yxonZz6MUiBOakL3WqNSVjatwGPN6+Q9MO0EMUCBEVIkHJVAAHsP5OKee4/HGpPyBbYEnkB5k4dGq5zE8MQRGKRR/Co5A10AFUOnzOLEckcoYXG4J5bMBXLb/AAwDiyoZi04Mkh+6Bq0g9PwivfEPEuBoNJCBGJoaWN+uwGmvnscS3pqY7uk2dyyGUsg5LpvmeeqrO9A9D6+ZxXzUmlTicsFXALi+e548du6+vw4zHGQM4jxHfngPkeFy8Rm7qO1jX+tk/D+yOhY/oMV7kzEmiMHTqAd6vQDZJA6mgaHreNE4RlWhiWKECGMexdj1LE9Tz2GN43HHyzzXLL/OIxw/hkOUhWNNKIorc1+px9P2ghSwhLnqVH6AmvzwObhGrdiWPmTf8ccnLaMdLy3XUeXH0s/qqPHc+2YgliVCqyIULE8rHOh/DCxxDMZ9o1jXNd2FUL9nEFJoVzu+nTDXmBQwIzJJ5DfGPlyv26z02BQXhmYhkjkSWVyD9qJJC6yKeYKkUOvPBrheY+rwskMT6dTMqtJQXVXhBPJdr/PFo5c88c/V+eNfNWb6WF7iM2YmkDZhAIh8MaEsL6kmuf7Qojp1wC7SdqjpMKbWCD0ABHIDDy2VJwM4xw9e5lJUWI3O4H4TjWPM5Zen/K1LI8OZuG5GaEXPDl4mQXXeAxLqjv8AaHLyYDBD/KsRiSYSKI3FhmG99QF56hyIAJBGK30a5qVuH5dZgFdYk07i2TSNDEA7bbb/AIfXEuf4CkEjTR6ItZ3kNHSzHxbEHntstb2TzvHd5HxnnmH2UZQVeuai7eqREgD3cj2xBkcowcTqS4KgmaQa3phuAACLHMCMAeLe8T5WYBvsg085Fs9+FLsGjV1d0MS5bOOs6d5OGZgVMSDUBvY5cq6mjzGII1CgosSNOyr4WfdQCQRvte/W9q98T5vLzd0QQk/eFBTbqlii1Abrqo/n5YH8Wm0MYteiMAKkcexbwk0WOynmL6mvlbh4VI8QSOoBrJYgm2vxKwPM89was3iilnY0RAcwx1bDubDGmoFQBsFOkFaAPMdcEzk8xN4QxhhuqBOtls1v8QsVzqt/iva1w/g0MFvzbm0jGz52SdhzJrkLOKOc+kDKJsjNO3QQrqv2bZf1w0CmR4NHDWlbIsBju3iomj0BIGw22xdLYz3i/wBLRgFtkpACaGuVUY7X8NMa9cLPF/pozEihYYDAGHx2JG256eQ29rwGr8Y7QwZVNU0gTyH3m9l5n+GPuDcaizcIliJ0tY8mUjaj5Hr88YZwzicM0h1a83O8mkW27qTW2s+Ej18zR6Y0LgzZrJOJ80Y1imYJKqEnuj92Qk7czoatgCPLaBE4/wBmc0mdkiIkme9SsbJdDyYknauR6D54Y+zn0awFrzc6FrW4Y3rc8gzczfktc+eHvtZwYyxiWIAzxAlR+NSPHGfRhuP2gpwIyGeilAY62jdLU6K0NVMW35r677emIqXg2cTLoyxANGGIGldKqem9bfhIJv4T1x5n+0xX45FT9lTZP6ajfyxHkpkTvoQrOH+Hys358t9J+eJJ8ghAMigEUjgj7p+FhtvVn3BPlWIAs3GZnswwlgR8Tnn7C+vriPKz6GMmaIkkPwR8gqk7DSdgW6jfy9/Vz/dtohYSM3wdQAd6IBv8vTEycBaSzOaJNmvjXrsRQU7X1O5wUdynEFVBq8Iqwrbn09SdtJ/dvriCXN942rcAbANzHv8Axx8EA3HtZJLH58z+eKGcBA25+u1458ktjrxZSZdos/m6wo56czzLAh8THc/hA5nF3i8OaIOmCQ7XewAHOyb2AG94E/RGTNNmJ3okaUX0HiY/mVXHCYXW69/y4+J9n7hPCBAgSNQKNE9STud/4nFyThYbnvgzw7LLpU3e1/nvi1NEPLHSYTy5Xl1dFE5LSfDYPoT/AHmsQS5t9RBOGDMgA1WAfE4wpUjrz+WMZ4yTp3xz2rSAnFWWCsEGG2KznfHLFuK3d2Be3njn6sAfblj2R9iMdxgmr8rxpr6QZjLjVt1wK40v2E18+6k/4GwYJ8K+2BnGx/R5/wDdSf8AA2LJ3HLLxTl2MlVctlTEjSP9XiDOz0qgonhB677AdCK67u0yK6lW3B2Pr0wp9muBmXJ5QtI3djLREIKHxRKGB2ojqOoOG2GEKKH8+p98fQfHKvEJzF9lLIqJa+CJaJDNpBNDYbeIi6HTzpcbzsWWiDyEZaEgahdyuw+KMD4mBugRQB35HDbxeWKKNp5a0wqzEnoK3r1I2/TrjLuyXAH4zmXz+dFwq2mGL7prp+6vX8TXeAs8C7bZid0kh4bJJlkpTPIxZwuoWwFaSQN6W6o7nGgcS41o8EaGWX8I5LtfiPJdt654mz3EYMtFqkdIkAochy6KB/ADGOduvpDZlGWySvHGSS0hJ1yEk36gEkkk2dxyxAQ7UdrIRf1qRp31f1KN9knoR1Pvv74S8525zUp0wAQqdvsxv83O59sU+E9nnlYKqNLIa8Ki/wA/T1O2NO4H9FgoNmWr/Zx//Jv7lHzwGY5Ps1mM1JQuR23NeIivxE0B8zhzyX0LHSWmzPdtzqNA1fvMSLPtt641TI8KjhTREioo+6or5nzPqd8Sy5cEFSDvzHU+2Awvif0cyodEU0cg+6HHdk+Y3JW+W19ceZTtLxDIqYs1HJJlj4GSW2WuRCPvXsTWHjMuQWVLQqpN77b0BY3vz3G2/TFSOUiTUy+ErZQtrBsAklN7G/Ue2IGn6OO1UeYiMIcuYh4C3xNHyXUPxofA3n4T1xBxzJtlczrQDuMw9myQI5Odegl5gfiB/FjPc/lxkpU4hkAQI2XvU+4Q2xFc1H3fI2CPLGuZLP5bimS1KS0coII5MhB3B/C6tuD6DzwC20hosSNX4m679Dz3Nfli1mDLOhSYpVkWBZKncat9Nj0vmbq8VMiWQnLygCaHwuw+8DeiQDorjp0OodMXjNSgEUa89/yH/PEadZHKxQLUfXmxILMetn18gKx131VzOITmBfy8xuDy9cD588qhnZ1RQaaRyAoPlfU+gxkX5JroBdXkB/O1Y5mmjhUyTMi+rHwqfQc2J+Z9MVcvPNKD3EYiSraaZTqIrmkOzkGjRfSuxoHFabMRZdXzADSvGttmJyCa6CMHZdW4Cqv8MArfSJ2xIjMEaOhkALM40sU6eE7qGP4tyByF4GfQ7xZVlniJ+IB1/sWrfowPsMJfHeLyZiSWaQ2ztZ/h/DA7hnEXglWWM0yGx/j6EbYtw3jprDL2ZbfqXK58KoFnyO+23+GJJeJ+v6/4Yzfs728gzK0WEchq0Y1f7p6/xw0yyfhkRvzGPLvKdV9Ge29ztdzHEMDMxmNTLt1P8/pjv6k5+8n5nHAhC2Ls9TVflv03wy7jrNJmk2xCUxw0u2IHzJqrxzk0u3jm1548jaqHmMVZJ9vY48TNXipattyUeQwL46fsJv8AdP8A8DYuzzX/ADzwK42f6PN6xvf/AJGxZ5jF8Vr3Y3/7fk/+7Rf+2uDQOF3szxGOHhmUaV1RRlot2ND+rX8/YYAcV+kV5GMeRj1sATrf0/ChN9eteVY+g+Qg+mXjDGKHIxC5M04v2DAKP7TkfJTjztNxqXhMMGUy8YVBHSzHeyPiocgxJuzfxXWEc8QePjWWmzMhnAp9Qs+Gn8SiuS7sNuW+Nk7S8DTPZVowRZGqN+dNXhb2P8DiUYZLNmc5Nv3k0jcubEj06Ae1DDh2d+i1mps02mt+7Q2d/NuQPteGPhcsUWWCxxrC4OmVV+JHXYhjzYE7i+YIOIXmKkEFiT8O9X5+XoKxAWThy5YAQIqqDuF6/vHmfnjtOLhRZLb9BVA35+2K8Ga1qWJIIJ1g8yd9q98QfUy1KASxs0vl58/XywDBluIKykkjbmNh+XvgXnc/JKw7m+W4B38rPlvWBuWzEcbfau189EQsj0ZuQuuQPniCbtkWbusuBABQNka9/Ich+p9sBNxPhEUWuXMyKS42jJ5gb8q5HcmhWw3wFTiKB1Krai/EBftp6H2FnBHh/DAHUzRvNeote5JqgD6e+2DOeykUugOiqFGyihpB3q1NV+yMAFl4Ys8E0RJ+21BgrWoNUpqhe4U/LCV9EXan6pmmysp0pO1bn4JV8P5N8J8iFxpkLBQUjUUOi7UPMnl+uMN7TIIeIzEi1WYsQOqt4iAelhiAemA3XtnwlmUZmFS0sKnUo/0sd2yc+Y+Nb5MD5nAB+KxrGJWdVjIsOTWrb13+XQ7dMMvY/iTy5Yaiz6W0JKQV79R8EgBANlavbci+RvAniXZOOGQzwqisWsvIbEN+LwajoQEk8hqtrBwAFsxLNpIVctEa8c1gkHa1hHj0+rFV8ycEuG8Lh0CYl3kWrknpdAB0kRbaIvTu/wAzeL6RIG7pi2YkUXZNrYUimYHUR90FrHK+W1fPTo5GpRKyi9EZGlbBPMkimUEULFou465V2hZRqjVnkZWIIFJq2VrUnV8SqxB5aiRhF+lzPuiRws4LOSWVTYVRuoGynf16KvPB7t12mlyMWqMBUZgsYFDetQY9ehUg+Qq7NYi3Fi7sZGLM33jvuNv4bY1CuM6u3lvf6YoMMS5iUk4jCk40jwYI5PjeYQgRyyDyAYkflimIwOZ+Q/mhi0uf0EGENG1cyQ1+1qKxLJVls8U88M7R5qJNealRFrwqQNZ96wdg41I4GnxgixR5g4yjLcQAfXIplP7RNgjy39ufr74f+w/aONm7k6EEhPdKCbQ9UNgWGosK2skbWAOeWE/HbHlz/RXLdptb92EkMn3lC3oNkEMeQqr9RuMXpe8P3cfcRy5hczgErVTqB8Sjk4H4o99uqkjoLmXPIWK6hYAPoQeTDzGMeyN/PkpOXHMEA/PHPf6eYxWzfFQriySNVhQN6PM0Pu+pwZlyoZTtv/H+RjGWMjtx53MLfjKDYsASfPnilxXiamGUal3jfkR+E4r8RyQqiN8KHEoaB9j/AH4Y4zbecsl00LhY72CBmkMrdyqop1HQyKKQRAEspFbihhz4d2FmnKmUnLxoT3Qod6qkqaBGyVpoE2QCepvB/sNwqKLI5Zo41VmgiLMBuSY1Js86w0qMep8xj/b7gEXDcxkMzCmmNH0vvZatzZ62hcetDD3wOX6rMcmT9mwL5Unqn3or80JBH7JHliP6T+DfWeGzKBbRgSr/AGNyPmuoYG9mGPEOE5dlbTPDtG/VZIvCL9GXYjqCcUT9sOHCKT60o8LUk4H5JJ8r0sfKvLFPiK0NqJO9Vd3Wyi7r8z+eGrhedTNwWybm45ozvpYbOh86P6EHCZNwx4pHyzMfCtwkkjXHe1kbkoaQ/I4lFmLMrFGQ5Os/cStQHK2a6jvy3I9MQxZt5/s0HdqRsqctuWtj4m6df44r8NyKtIqPYKnSwugd+e2+4+fLDKmcgX7OIBtJB0oux3rxHl8z5YAU/BCIix+MCxR8NXuKrn/PXFVOzCNTBAjXetx4qr9PTl7YL5qdmbVbLGDy8yfLbl0Pn6Y5ZzpJYaV5lnIAFURzOw63iCXLygIES9KirPpys9f8cRZiQAanYBV3LMdKD3Jo4ojiDSafq6hrIVZ57WOzYtFA1P7gAevPHQ4I7TeNDmJEayZiNCjcgpGPAt0aJ1nzK7HARNnnmH9GTVH1mnJSBegKj45OvIBf2sZR9IuTCZ0ky99rjVi+nSCaIoAcgK25+pxtefjypm8bPM2oUiEsFvpt62dIsjxdMZD9LGaLZ4xswPcxqE0rp0hi0gUjoQGA+XriwaZ2C4orZbLsXklleFFZFA0jQNI1b8xQ/PDlmIElQq1MjDfqCOhBH54yv6J+NMuSrVoWGaTV4A5mDqHCqthiwAbl0r2xpvCVj7lTET3cg7xL6BhyAPIDyxAFXg8uoi+5jRvCI68dVTHqbWwQ3X2GOM1FHCHego3LM1bDnd8hy9N8Mbj0v+/GQ9qc7LxfPNkMu2jLQkmeRd9Wk0T6gN4VXqd8TQRe3vbNs9LQJECE92vn+23qf0GEwqbxon0ldh8vkljeFnBdioRvEKVbJ1c73G3W9sKWQhhTxSgyN92MEqvu7fFXovPzGNQQZPhzvYVdVcydlT95jsPniWbLxqK1943XQNKL8yNT/IAe+LGZz0kxC0KHwxoulR+6o5n1Nn1w1cD+jGeRQ+YuBKvTzc/Lknnvv6YBNyOTPeJoTW9ggadVkb7jyxoI7Ns28oEKHUxijY7agA9vXwt+BPzwd4NkoIEAiRV1A0x+Nh1JJptudcqGL8wvoy1tt5H0v54zsKrcBTQI1jUXZCabUEc7uz8PT2wFz/YlCT3doy8iDtY36nzHQiudYdiigEabN3fWzyHW+fP9OuBbsCUB6c911X+4eTX161igNwvtdncsWTNxNMkQGqQUXQNYBLDZhdgavaxi1nc+ojV8sVkgc1E3+pfm0bLVk/eRfIsBdYmmmkgZJl06kul5B1b4karFt1JOxo8+ZXN9jYczEZ8g/cPKL0/ccg/C6/cdW21LyPSjidNI+z3ClA7w7yGtRPP28q9sFswQpofhwo5PtVPEzxzIomBAMJGnSR1BGxDdANvXBDK5SaSQyyEKSACi9a87GMZY7jpx5+3Lf084kBR9cKeeyJdXI5KrEn2BP54e5OBhtyzV5bfxwI45lo0jkRQS4ic6F8RA0nxEfdXrZr54mONjtyc0y8Nm7JSqvD8nqYL/AEaHmf8AZLgsOIxj74wg9m82Dk8sAL+xiXVew+zQb3vty2FflgtxCRoa1AEnmF26WPFzP6DHbbxmiXOIdjuCN9uh2398Zb2JmlyfEc1w9SAusyxg76gByHncZXbzXBh+JSSARqDRHJbJpjV35X51gL22y00RyvEFX7XLkLLR5pfhY17sh/eHlihvzeZ+q5r6xY7qYqk4HJTySX/4sfIg9MEu0fCWmjV4qE8R1wk7i63Q/suPCfkemOMlFDNl+9Yq8Uy2PVWHI+ZIJvyIxX7J8RKlspIxZohcTNsZIuSn3X4G9geuJQrcOikzj3vq5MSKCUSCpocwT8OGXh3DYcsLdtTDckkUPlyX3Jv2xFxvITwSySZcKY5hqlVn0qjrX2nImmXYgCyVFc8D04crECRWzkwO8bKUhjPQmMnxb0Lcnc9KNBcbjfftqy0QcDYyttEANzTVchAvZBWOsvwpHkb6yzzsqgrKQO4QnnoTddS2p1NqJv0wV4jxBUEaNHbiiAppVbktGr0k+HYdaOK+bywaMDMEQrq+zCk2ENeFl2AZeWoWBzvDQgzKxxSW5eeYmxGg2sgEC6FLaqwUnZiPPE3FbYR99IYQ2kNGpBIJJuzfwHayfIfKUTyBygSNV8QPend1A3oj4lAJ5A6dSjpgRlJ13GVhMjL/AKWY+ELzVue4K7g8xd+dNDjPztloZXaNMvCurWwILkdVQmrFkafcCttsA4ln3nlklc28jamP8+Q2+WG3t32gbMMY+8MkCyltdbO9abUfhCkC9r3aheBPY/s02fzaRAHux4pW/Cg5/NvhHvijUPov7HRpkoZpVLSSEygE7DxAo3Q3SgjfbUdt8aEpAAG23Lp+g2xDqVVoUqKPYKBy+QG3pWEftD9KEMTd1lx9ZlLaQFNIGOwGr7xv8PzIrGQwdtOOHLZHMSqaZUIQ+TN4VPyJv5YzvgPEP8k8JjzAhMkmafUWJpVG4jDn4uVkV1J3GF7txnc7LB3uamAt1CwpsgO5ojkdlu7J9uupcLysGb4XDF8ULZdENcxpVQdujKwPzwGGdo+0k+ekV5mBC2FQAALfOgPYeZxf7M9iZc3MY2PdaUDvqU6gGNLS7bnci6G2+NJ7F9lMvBrQxj61CdLu3isGyjpfJWXqN7sYblRQSwAvq1b7evMjABeznYrLZQfZr4/9Y/ic/wDSPRcWON5gDwUd7B07sTQsgkgAAGvdj5YITTaRfXoL5k9D/PLASHxt3g8QHhB5igbs9PEbb8sBRg4WqAaTJfMsy2zXvuQT7beWJGZUuyaAsbMPKhzJ+Z23vpjzinbCGIOI/tnRdRVTsB5k8jV2QLIG/LADgnaN8zIRJQfcooFKVrcV5/qR7YaBLOMFt/i6jehy5knYY++qxiF5iAdi11rKKOqdRdA7fwvEnGeFNJETEQHItL3AJ5i+hq6blirwuVsnE31iYyVuF5lduV+Xpt1wA3h/EFkk0gSrGfEXaid7okEGud0b54scI42mWzJAe4JCNZKhQjnwiQDUaVvhbl0bzxHlz9ZfwGSNL2IUMo89Jsavly6+WLucyOTgQs6Kzecp8O48gQtn8IFnEVd7ZdlTOFngAXNQ7xmvjA/0bD13r59MC+DdqIZoQ7eBwdDRVbhq+FVA1N1qhexB5YZeyJlMBWRXEaNpheQUzpW2pT4rX4bIGoUcLfbzhUmSkHE8p4XvTmAOTqxHi5bWaUkddJ88IUUi4dNKQJCcsjDZQR3zjrvuIx51qb93HXHOEJBkswI0Cx9zJYA1EkI1MSbLHzLEkUKxPwHPpmIlly41s48byb6GH3WF/EKFkbdd7xzxiQDLZoB2ldsvIGo2q/ZuenKhv+V8xgJext/VoVUWphjs8hfdr+dH+OGXMZdXIWQlqAUjldGxfNtvWsRdmcsTkcptQ+rw2SdIP2a/ztgp3Eajc6q20qKGNojymXLHTGoVetCgP+fzxZzGWh0NGVEgYFWB5EHmPQEYGz9ogW7mIGSQf6KLev325J7sfkcVsxk3/wC1MeVrloTQfet5PjcjqFqrHPAJWW4ueFyPlye+ypb7GTVSwu3OOR91HmSN9rrnhx4blFGYSSSQzTrehINo49QF2SdT2K3JrrWCWZy8H1Roc5HDFE1aYUPJbFbCt76jlhAzn13g63lyZMnJZCNXewgdLA1aV6EWADyGA2JogwIYAg7EHCrxThID1JIscF0oA3Ynx0Ouqx8V2bHUbiuyX0mQyrp0sAo2DyKX29yoI8gN+p54KZ/tAmYQ6IXDDcOxhpOXO5qogcj/AHYC3FxYkagjrF8ImlOlreqZbG62fzA6YG5bKbtoR5JQLEjhaajRXSWAQ2aok8yeWBx4+iKzSTZV2a9SNmlAUHxBKQMWVSWC78m35DAPP/SbpUd3moI1A2WCCR3oCtmkIUbVv5DAPWW4YIR9YzcwJTcMxACdAdVDmKGnkfU4z7tt2579TDl/ssp94ikaXfcBeYX5WevkU/ifbIyMWfXM1+Fp31Ae0YAVTdcvLngFNPI5tjXmTt8sARyvDpc7OsMC3d15INrZ26AcyTV8saDlu0uQ4RB3GW/pMx+N1Ipn82fyHRVBodRvjN14m6xGKNtCMRq07d5XIueZA6Kdh5YK9n+w2ZzVMi6Iz/pXsLX7Iq2+Qr1xLRc4h2onzxk7+YKieMQKe6RwLLDUCbIHINq1emL/AAngMuYVosuixwEqHkkWg+gqUZY71lyAbJpTuRXPDj2f+j7LZamK97KPvuBQrfwr8I9zeIu1KGKdZ1LKGADEE71zv5VQ5YgV+2/Y6GPJTsC0s6hXaWQ21AgEKBsBR5frgp2O4x3SwOW+xzSqH6COcAIG9A5XS37Wk9TZqbMCSMrKNeqwelgiiD5muR64z/swtRz5GYEtDIQB1ZX22+fiHlqBwGmceyjIy5mFS0kYIZBzliu2T95fjX9oEfexcizauiyKwaN1DKw5MDuD/PI4F9juNmVGgkbVNBQ1f6xOSv77aW8mHrjmRTlJjGK+rzsTHY2jkNlox5LJ8aj8QYdRgPeKySSJ9mtmupFb2Cx35Abf2rwHzGVY1HJYTTTRiq32qxua6G+YwQWYoxtt13PrX6H+GPcrFrY+K/L0vehv7c9t8AtDLSxgZdAqmPeMLHs9UQ18txasvXcG7xV/zYdJdUSlbAdPFtEb3BNm6Jq97XDt3Lb7jULq+QNbWeYF79KxQybu0amQBH0+IDcBuunzF8jgPJs4yxtqGohbKre+33d73PS8UnyAdAZAscai31kabG9uTWpuWxNYmXM6y3cgSBL1SFtMUdc9UnWvwx2fMri3w/hKys2pjNJH8DlKgRlaiqR7gHYeJixINg7HAU0dmUfVlCRmh9YlBAa+XdoaZ/IXpXyOJeHcHUFnAdptB05iWiVJB+FR4UAII8O+25PPBFtKd4pJzDMSWQDzPUkn8r6YnzCKXUNKQNqQbbnl7Dbr64CPLzBZCVMk0h2JvSoF/wDlABBP+GCOfyC5mGWE7h1ZGHkSP0IsH3GB0kDopCVHGu1Ri3I29b5E7XY/a2xc4HmCLITTHuQxN2Ab1ezA3VCmvnYwGL/R3xtsvm1hcsYpmCso/Gp2Ndd9iOZBrfbGi8WyjLkswZAI4+4fSjte5R9umrcjTqojauoOOJOVYTKaIk1qfI3rBHzF43TjnAx9UzMkrGVxBMQGsqjGNySoJNWd65AqKGwwom7OcTVsrlUhVp5BBENMe4So1sM5OlfYm/TFvNZdy2nNSMt1/R4LG227S/Ew3ohKG2OOEwqMjllM4hQ5SJtAFNqMY3AFEg6STvdg+eC83E5GC6aWquWTwl9J3AUAmmG+188BDlsk0cahimVhu+7jXS7XWxo6iQevM7k+pBuKBoNWoxMlkmQEml3bpZ8Is0Nr5YG5zOrLPqijElBLLcgBbaqI8Pgbmdj8rwZTJLPFEZdMhBDBhRBr1G29AMBsT6YsAyOIlQYdUjlqZ3FsOVENuukqAb32II9COS4IQgEru5BDbsaB6jzIsn0o1glFGEFKAAOQAoD5f3Y9aS8UJ3HPooyE/iVDA3nDSj5obX8gMLK/QVZOnOeHpcIv9HAxqDSVz5YXe1PHsvAtS5iSM8wkJUSP+hIB8yVHrgFPMfQtlIV15jOyKPOkjBPpdkn0G+APFOD8HytjRmMw46PJoHzACt8qxp/BeE5KeETRoW71P6x2Lyi9iNbEsrA2NiKIxj3FOwuZGdfLINVeNXJCjQTs5JPyPrtgAeb4grn7OKOEb0sa/wDyNudvM4s8C7H5nPH7JTo6yNsg+db+w3xpHZ76LIIqecjMOOQ5Rj5c2+de2GviUhii8HhqqqqUX0Gw5eWMhV4R9HeWyml5z30moDU48Cn0Q7fNrw3tMukG7vl7YpZiYyIAxDVXTrY3re+WONdenn/PTBKkmzxvbb+P/wDcVJz4SbpuQ5cz/N/IYo5vjsYYhadwPDvQJ9CV+X9+FiXP52SdXfSqxkN3a7Aj35k1YB6E4KO8Z4nFAoMjAADYVZI5CtvTCRxpxDNDn0IKE93NpNkqeTV/PJMOvFsqmZioiwy2D13/AJ+RHMVhXOWRYmy4ViJFYNZvTX3uVAA7j5eQxoMbcBWIJmsqSZl3UMfDIp3KEcgHG4PQ6T0wxv3OeyoIsxyrseTKbsH0dGH/AJhjNuxfG5grZORraAeH9pL53e9Xt6Vhh4BxYZXMFCbgmYaiBSxytsD6LJyN/eA88SiLNo7nu5FvMROFcL/pFPKQDlpYeLf4SGGDMUQjqj4goW/ujTW4FeIgfe5bn3xc7T8Jd1E0IJmiX4RsZYzu0fuD418iK64BpknezM/1dN/sY6ad/QuLSM8tksgmiVOIJsxxVS+hVaaWv6tBWkcwXs6UH7chA8rrHacM74AznvrYf0eInuwN7d3IuYKeg8HkDgxksrDFAuhRlQH1Dckv1JcWCWYfjs77XifJ5ZHibudUXi2k2BajqvkNrLCvQ8q3DjJ5ErccjKQQdMWkVpF14QdKALXhAAJx6ASDE4EWq1j0Hoo5jpttQsbbbYrwgI7dwNTBqlmkulsmx4qFb1YOw23sA+5yTvJAyxNrC0GYEKCGAbwkbFbsFhy6bjAeTRSKpVFEKRimcjUxAokjb4a1e3PblgVAjaCKHhsmVgwJA8WrVvvQJ5E8jy5F3zYgZrLu7ttEG1UaUbtp2oUxHkTQOOo+HyNvL4OVIp+HTTKb+6ysG3HMEg2KoKPDp6YIqvIrVqkNUSUsPW9qwFXYorRHnD2140MrkJmGzFe7Tp4n8P6DUfkcEs9mYMrHchSKPn5Ak2dhzJs3QvnjF/pC7ajPSIkQYQxdWFF2OxYjptsPdj1xYBMGTMkmWh6uyrW3JnAH8Tzxtf0j5edsjN9XkKEKxdR99Ap1AE8vDZ25gEdcYn2XiDT6nR5tO+hebHlueS0LOraqBGNcj428vD8xFmaGYjyrk9e8UxsA4PU3s37XvhfIa+FWeHZF40jd+4hRWI1aSVj6eWxvyrHGdRUYhykshP8AVK5YkAF9LOykjcGlUA02+3LzsllsxLw/LBj3UfcpsDZdTGoF1VeYNm7og9GHhvCo4QNC7/iO7dTz+Z8uZw0B0fCZcwBcjRQEUEUaTV60YAi1cHZg3Vb6nB/h+RSJdK3RJY35sbPoL8htjsNipxLjEcCGSV1Rel7WfIdT7AYC3OcB+M9oYcquqZwg6Dmzeyjc/wA74Ru0v0sM9plVKDl3jC29wvJfnZ9sJ2QnklzKsVbMSNdgjWzg7H2O9gmgCAcNhy4j23zGZIGWAy8bEL3sjLqtga230hq2NG7Hi6YXeFQgsNEUs2aJJayH0lTavqulGrY6iD4eVc2bI9iHlA+sMEjC6ViQjWUU2gd65r5izvzw1ZPhccKaIkVB0CigSfM3ZPqcRC/2azE2TlC5ho+7zDAUpJEMlBVstue8C0x/FXmcH+1/BmljEsI+3hsqPxqfijJ9RuPJgPPCxxr7RHjYXe1XVk8tzstcwehGGLsVx85iHu5Tc0NBj+NT8Mg96o194EYqgh7QGeJSoOigVN0dttxzvbfyxcynEXaMqdbalNMCAwO98z+p54o9peHNlcwHTaDMN8o5SOQ6aXrUP2rHXAnL8SBzGgaZGBur06SLHi52Bdn2wQx5a1jUNzCgE8/KvQ7AflgY5leYLIA0ZBNqTVk8tHKhVGyTfli8vCmc3M+ofgUUq7efM747jnEbBGuyfDz8VjmTy5D2wAftBwRpANBUEKRy+LrQ8uVbXiLLkLGmonWfxCqPIjnvRwRz/D5GL6TQYCyDdjnst2D68scQcN+6V2+8W/Sh5+2IbUhGAN7G91y9T6c/MdMQLxEEhEXUzEkgC/mTyPuT7YuZ3hiomueUKvL8N9K8ySKFAE78sc5TKSyMI4lXKxkXqkX7RgK+CI8uexkIPkuLtSz2ryDRGPOa17+M1o5GVCd1/aI3FDofQHBjLEZ/L3rjy+VkU7kq8ri6OlR4EpgBqbUbo0NsHchwQxO7RipBs00h1uao7SEaaIJNKoUaSOt4AZnh/wDk6Vs3ABNlH/rlRA7ZdufeRrdaGsE0RsfKiAf+GTKYkI11QFyWGNbeK/vbbnFTieTZWDJ3aiyzO7GkIIIIB8K6iBbeYB35Gnw3jWupFmE/eAeGM+EDa9zve7NQAJ0NzrZiKggg/r+WGgtxSwySUqB35kgHu9V6SSt6uYBN7ULHrM5MLmSaV3cKdCC7AZgafTsRqsCgfMbmh00bwhlGiJNXxAFnZVAN1uTtq1VVbnbmfk4e4AWH4t1eSVbdW3sltW9gaTVHxA6jiCXiqo8KvOGsWCindiym1AJ3ahqomxp9d4EjmzKFIUGXgK1qItnvyU/doEUeY9ORTKcGVAb8ZbnYsGjYNEUWG3j5mr9cBe0f0g5bKakvvpd/s0PI/tN8K+25wBuHJRwgtfTxSOdyAKtmO3QflhH7TfSpGgKZQCRv9Yw8A/dHN/fYfvYQu1HbTMZs/bOAl2sS7J7194+rfphbkkZuXhXz64uhPxvjkuYkJldpHP3j0voo5AewwPy2TklZYUW2Y7CufqTWw8/LBfgXAZc1J3OXjLtzY9FHmzV4R+p6XjV+HdhIcjl+YedqLycjX4VHRB+tb+WKBnAOCJlYBGu55u1f1h8/OhyHtin2jDdzKbKskbFGG+zIVdWFVpdaB9aPMYPRopIViBt57HywN49llEEtWfsZKPP7hu/L8sBpnZR64dlf+7Q/+0uL2f4nHChaV0RB1Y0P+ZPoMZVF9JzrlMvFl49JSCNWeTzWNQdK8qsHdvywrZzOS5h9UjtK52F+I+ygch6LtibGh8e+lYbplEs8u8cbe4Xr/aOEDNZubMyanZ5pG87Yn2A5D0GGPg30dzS0032KHpzkP9nkvz/LGgcH7OQ5ZaiQKerndj7tz+WAReC/RvK9NmG7teehaLm/M8l/XD9w3gkWXXTEgQdSNyfVmO5+eJ8znDG6ju7jYHVJqUaCPMHc35jFLOZ11FqnhPwsx5+ukKTXlyvEEHEc3psltAXmf05/8seR9o0AuUsnqUYfn4a+d4FZvMMul3UOVO6g7R+dDlqG/iO46eorifaZVtWkPKxoIuudk8xXrXIYIKcYVdnjpkcHTXiB58j/AD74BtxdspLFMB41FMBt3ifeTyGwLA+YGOZc6rwhwrMLNo3wq9beEbbgDffysYFz5y+RDAGtIrwgeXPy5+uCtizEEOeypUnVFMmxHPfcEeRBo+hFYyJuBSxzOGdhmIWq9tJH3GHUqy72fUYYfo17TNHIctKrLHIS0JINB9yUB8mokDzsdRhh7d8CLqMzGCZIfjVTvLHzYbcyvxqPcdcUUIeLjSFtdVeIiyq8tgeRP9wvFrLOpJIIZj1PP/D2GAuVy5lphpEJXZvxDmNI5VXX05YtZOYudOTi70jYysdMSf26Oo+kYJ6WMEorLKqAs7BVG5ZtgPUn/nge2ell3y6BEJoTzAhWJ6RxkhnY9CSq++LsXZmirTH6zJvufDHEehSPcDcfE2pro+1jNzoqCKf7d7oIBbN1XUdhqqhYrn62YB3DMgscvekGUhQWnlNlQbIZRpCRgEFTGtEE82vEqCESfZ6ppFGr4yQq7nne+xIrkao1izxXMIYUklBBVyNCGjrYMNBNmrBF+uxHTFXJkSR6GRYlLAoLolQQPEpNsCx0auW97UBgqbiJXTHJKGDaa0I13bKTuNmCkX8z1rHUvDjKKH2cbDxJppg2pWsURvQK78t/PFeON/6rLx+Fdi7SXV6iChs0SpuxyIo3ywbjiYKAx1MOZG3t08qHIcuQwTZL4j9H7xsZeGTtlZT8SXcUnutUD8iPRcC2+k7OZJ+74jk9+WuM6A3qLtG86BX2xpF4r8TzkEUROYaMR/7SiG9Ap5n0AxoJbfSxw2XSZY57U2AYwaJGk/C9ciR7E4vP9MfD1F3OfQRH+81gfw/s3wfinemGFomQ/cuMsDycLZGkmxy6bjlhV7ZfRf8AVXjMHeSxykILosrnkuwGzcgepBxNK97V/S7PmrSFTBD1APjYftMOQ9FI9ScI0meYnbYYbct9HaqpM0pBH3Erw+YLEVfoMHeHdksoniEPeFT/AKQlt/IjYfoeWAz7hnDJZ30wRPM/ko1V79B7msaDwX6Imrvc/LoVd+7jNt83qh7KCcPfC+JLHcY7pY1UDwqFGoAGwoAoG65Xtj7vmzD2QAAm3MhD0PqTvthsV+EZFQujLJ3EA30ixZI+InmxPqT547kVFVjosgU3Oww5EE8wb3xeycxQ6XG90u/PzH9+LrUbUKCLs2Ngf7zhtNkbiKaSQ2qjuTZ29fS/TAbimfIilH3Wgk+Le/A19eY9d8ae8MbBg2ljyeyCfQHqPbCf2ry6HLzqNNLHIy6VC6fsz4fU87NbiuoBFNhXDuxS3lA0jJFNl4nTTVs/dqzRknZTuXXY2NQFEYeeB8Egy39UgU/i5uf7XP8ALA3I8SycvDsvE+by8bDLw0e/jDRuka01FrBVhy98RZbtjC0YLT5dZVJVwJo61A0Svi3U/ECPOumMqcO829ue2PdV4WoO12WI3zOXvr9sg9/vYtZbtXlf/wAnLD3nj/69sEo6q3amq6ep9vLAfikjCrJ0rttzU9D5192+gOI37YZSv/qMuf8Ax4hy8vHePMx2pybqG+s5UHqDPH+fxYEIvaPiOYaVolV4Vqq5a/7XIf34X8oxB8Q03spPRr97o/CcMvFe0EJJJngaiRs6kbddj5kfrhfzHHk2McqErR1Fk6ij1F8r688FFcrkF7k7mzdi90o7daO/3uRx1ms73HhjBAAO+wJNDcjckWv6n0qonH4nphNEr7avEo3retxfp0xVzHEoXAKSpbHZTIli6NG2A2O/z5nAW+IcU1Kx1sp1qQedGiQRYJ8DCx7demq9i+1AzuWWQ0JEOiUeTVz9iPF8zjO+Gdn8ns+azuV1G9MKTpRNcpJA2wPKh+eHPgfaTKxLXf5KCHQv2aTx7EXdAMSbvfUb298VHOe7JpEx2eaFnZly+4jQmmK0gLNqa9IfwryrFppGipp5BGENJDGNI2OmwL+E7EdK+YxezPaPIyIyHOZWmBG08Yq+o8fTnhcbtBk4y0aS5eR9k72SeMoQRf4zyO1HlQ3O2ALnNzOgckwRbG1S3IuweulfM1VDre3U/EHMmoqscW6uW8JI+EqW3Ni3oKfImxzDp2ryoFnMQys6lHUzRiMWTtouiFB5ilZV2s7Y8m4plNOvMZ3LtSle7SWNrF3WxrkPIbqCTdjEUVgheKQxRKxYklmYgLp2CGhzBruzzYWT1xWn4jF3jFO8zDv4iqC0Cn7Niv4gtrqF8xfpiseO5fMjS+YycUFEBTPGWohgDXeUCpIYAihY6ruXyfG8hGCRm8qWJ1MzTxamJ0gn4tr0rdUDQ54ouZBpSimdQsleMK2pb8wfI866XW9XjvO5uOJC8jqijmzEAD3JPX8/Q4R+0/0u5aLUmVZJnG2otUYP5gv8qHrjLuMdppc0xeeYORyGoALf4VBofxxEjTOJ/SQ0jd1w+Iym9PfOCEBIugD1IutRHscKE6kzd7nXbMGgY9zuymmj7vmPEClAVsT5HFvs5B9YgVJMzk8rGVCOzSxa5FHILGWAQjf7Q0TfLDfluG8KhjdY58qzveqV8xGzvZs22rr6AA9cFB+AZfNyETwCOPuBaZdv6yVWABRqIRFbSaofFp2w+CSHO5a6LRTLyOzDzvqrqw91ZcZpk+KQxyqY54I9mDfaDetl1MGr28gBz2wZ4P2py+XzGkTwiCfTqHeKe7l0nx/FsshB1H7rBT97FHciurvDO2qSOrYiu9T7ko267g+TA+eOAhjB0kXt16jpXIXfPzwS7U57KyxrJFmsp38NlPt4/GD8UZ8fJgNvJqwu/wCdGWKgiWMhgdnkUUD+IDcdR58/TFRejm8VEbitW+/rf+PlhlymZ0wsUrUDZO55+fywhf5wQaj9rFz8NSDb531339cG37SQZUKBNBOZVpgssZC71QN+V/Ft1xFEONwCeIvGRFOniG9WAbHOh88E+E8YeRELR22nxsCNIb08/lgHleIZMOWfNQEmxXfx8udMdVfIbeuCJ7RZTaszlq/30e3/AKsVBEoCxYhdTVdCrA5A9TXmd8De00ajKZlmIFZeQWfWNgBZ8ztWKmc7ZZcN3cMsEkpF7zIkajzaQtXyXUT6YG8czOVaDMGbNZbMzCF+7UTKI1ZkYfZRgkFl/E5Lk7CtsEf/2Q=="/>
          <p:cNvSpPr>
            <a:spLocks noChangeAspect="1" noChangeArrowheads="1"/>
          </p:cNvSpPr>
          <p:nvPr/>
        </p:nvSpPr>
        <p:spPr bwMode="auto">
          <a:xfrm>
            <a:off x="825500" y="606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5" name="AutoShape 6" descr="data:image/jpeg;base64,/9j/4AAQSkZJRgABAQAAAQABAAD/2wCEAAkGBhQSEBUUEhQVFBUVFRQVFBcUFRcXGBQUFxQVFBUVFBUYHCcfFxwkGRQUHy8gJCcpLCwsFR4xNTAqNSYsLCkBCQoKBQUFDQUFDSkYEhgpKSkpKSkpKSkpKSkpKSkpKSkpKSkpKSkpKSkpKSkpKSkpKSkpKSkpKSkpKSkpKSkpKf/AABEIANAA8gMBIgACEQEDEQH/xAAcAAACAQUBAAAAAAAAAAAAAAAAAQcCAwUGCAT/xABREAACAQMBBQQGBQcIBQwDAAABAgMABBESBQYHITETQVFhIjJxgZGhFEJSgrEjYnKSorLBCDNDU3PC0vAkZJPD0RUWFyVEVGN0g4Sz4SY0Nf/EABQBAQAAAAAAAAAAAAAAAAAAAAD/xAAUEQEAAAAAAAAAAAAAAAAAAAAA/9oADAMBAAIRAxEAPwCaKKZqk0BmjNePat+tvBLMwJWKN5GC9SEUsQPPlUIL/KDujIxFvDoz6KkvqUebhsE+4UE9A1VqqHrH+UHH/TWjL5xyBvkwX8ay8HHewPrLcJ7UU/uvQSVrozWj2vGHZr/07J+nFIPmFIrNWe/FjKfQu4DnuMiqfgxBoM9qp5q1HIGGQQR4g5HxFV5oKs0ZqjNPNBUvLpVQY5q3mnQXDIafa+VW80ZoLnbcuh+H/CqtYqzQDQX8068xFVe+gv0VZLnxprIe/nQXaKtLMe8Y9hzVXaigroqntB4j4/58D8KYNA6KKKAooooCiiig89KmKDQebaNmJYpImHoyI8Z9jqVP41zbw12FBJtQW13HrBE0eCWGJUBOfRI+ww99dMtXO20H+i7zFugF8rH9GVgT8pDQSPdcEdnM2VE0fksuR+2CfnXlm4D2Z9WSZfgf4VI1xGSjBTpYqQG+ySCAfcedcybCTaN7dPFBPO8nNnP0hlGAwUsWLDIyR8elBv15wLhDhEuwrsCVRwAxA6kKDkgVjL/gPcqPyU0cnkcqfnW38PeGMlpcG6u5RJNpKoFZmC6hhiztgsccgOgyetSNig5pm3M2nZnKxzpj60Jb8UNeiz4n7UtjpeVnx9W4QN8yA/zro6vNdbMikGJIkcfnorfiKCItncf3HK4tVPiYnK/suD+9W1bN4z7Olxqd4T4SxnA+8moV7NqcJtnTZPY9mT3wsU/Z5r8q1LaPABM5guSPKWMH9pSPwoJFsN77Ob+auoHPgJVz8Cc1lg+RyPLxqAtocDr5OcZim8lcqfg4A+dYJtn7U2cchbq3x3rrCfFcoaDp3VRqrnzZfGq/i5SdnOB/WJpb9aPHzBratncfoT/P20iHvMbq4+DaTQS1mjNaRZcYNmydZmj/ALSNx8wCPnWctN8LOX+burdvLtUB+BOaDN5ozVmO4VvVIb9Eg/hVzJ8KCrVRml7vlVDSAdTj20FzNPNarvZxFtNnqvasXd86Y4sM3LGSeeFHMdT7M16tyt702jbdtGpjw7IyMQSCMEcx1yGBoNhpEeVAozQNf88zR6Xj8RRmnmgq1nPQY7+fP8Kfa+VUZooKu3Hn8DRVNFBTRRSoEa504tDRtuRh/q7n2iNP8NdFmueuN6Y2qT4wQn98fwoJ12vf9lbSy/Yikk/VQsPwqGeBvZxS3VxM6RqkSIWkYKMuxY8ycf0fzreOJbu2wmZHKHs4C+ProxRWT2HX8sd9Rnw24ZNtD8rK+m3R9LYPpuwAJVfsjDD0vPkKDoG5vY44zI7qiKNRdiAoXxJPLFY3Ym+Nrd6+wmV9DBD1XLEZGjUBq9oqKN8r2Xa2002dbNpggbSSMldUYxJK32gvNVHiPzq8G/HCj6BC1wlwrRhkVVcYkJbA9EjkTnJ7uQ8qCf8AVSeQAZJwB1J5Y9tRBvTvNdQ7u2biV0mmKIXBIdowspB1dclVjyevPzrVd3t1Np7WgBM7NDGSqmeV9Or1iFUAlj6XUjyz3UHQ8U6sMqQw8VII+IqFb7ibtC/ujb2AWH0mCD0BIwUnJZ5DgHAzhfnWQ4c8PL+x2hqkISFVbWUkykuVIUBR1IOD6QGMVjeInDGaCZ7yz1MhcysqZ7SBs6iy45lc88jmvuzQXn4Z7YuOc92OfUPcyt8lBFeO74LbQjUtHNHIwHqpJIrN5AsoGfaRWR3G4zsCsO0DkHAWcDmv9qB1H5w5+IPWpiSQEAggggEEEEEHoQR1FBD/AAu3GM6THaFtqjyBF2ylZNYJ7Qg8n09BzOMjl31s15wW2fJ6qyRH8yQkfBw1bJt/fG0sh/pMyoSMhObOw8Qi5Yjz6Vjd3uJtlezdjC7iQ5KiRCuvHM6Tk5OOeDg0GnXn8n9P6G6YeAkiB+asPwqMLPdmSe/NnEyM/aSRhiSFYx6stnBIB0HurqS8n0Ru/wBhWb9UFv4VAXBeIybWEh5lYppCfNsJ/vDQH/Q1tJPUWP2pMB+OK9UfC3bGMB8D/wA0f4Gpu2ltWK3jMk8ixIOrOcDPcB4nyHOtMfjZYCQIvbuCwGsRgKMnGcMwYj3UGlJwc2m3rzxj2zyt+C0p+ClyiNJPdQKiKzOxMraVAyTzUd1TrUYcb95+ytktEPpz+lJ5Qqen3mHwU0EN7v7vteXUcEXWRsZxyVepdh3AKCT7K6i3d2BFZW6QQjCqOZPV2PrOx7yf/roKjngVu5pjku3HNz2UWfsqcyEe1sD7hqWRQMUYoFOgQNM0UZoDFPFFFAUUY86dBTSoooKTXP3HHntT/wBvF+MldAmueuN3/wDVP9hD/eoJX3p2U1xsR4kGpzbRMoHMsyCOQADvJ04HtrF8H9iXFtYSCZDG0khkiVhhgNCqCynmuSvQ863LYkmq2gPjDEeXnGprybZ3zs7XlPcRofs51P8AqLlvlQQdw43wi2bdTvdJIxdNBKAFlcPqYEEjqe/P1RWwdvcbxXiDQ0NlC2W/jlujSMOQA9UE+056xsthbSvGZPSmYlyhMsSyHqzBTgE9SQD4nHWpHs7NIkVIkVEUYVUAAA8gKCLOPNtptLRUGEWV1wOi4iAQfAN8K2fhEoGyLfHeZSfb2z5+WKz2827cV9bmCfOksrZXAYFTnKkg45ZHsY17NnbNjt4kihUJGgwqjuHX3nJJz4mg9OKDSrWN/d7JdnwLLHB2ylsMckLH4FsDoemaDWeKHDNJo2urRAsyAtIiDAmXqxAH1x15et7cV5eCm+BkQ2Upy0Y1wknrHkao/u5yPInwqxa8fP6205eMc38GT+Na3uG/b7fWW1jZIzJJKV5Hs42RtQJHIDLYHtAoLO5tkm1NtObvLh+2kZSxGdPJEyCCAMjkO5a8PEXYaWG0StrJpHoyKqM2qAkeqXJznvHPOGFXd4rafZO1neL0CHd4GZcq8cmru6MAGKkeK15tvbn3Udql9c6tU8rAh86/SXUrvnmCxD8j4DxoJl2fcv8A83Q7MWb6A5LE5JPYtgknqelR1wVlWKa7mbkIrUsSe4agx/cqQIC8e7R7RSrLYuCDyIBRlXI7uRU4860fhnu+82ztp6QcyRdigHVmVHfA9pZB76DRNu72XV/MHuXL4OEQDSq5OcKo+GeZ8zW/8OOGMssyXV1H2USsHSIggyEc19E81QHB58z861TcLewbOuu0kiEiMNLDA1rzyGjLdGBzy5ZyamHdfiYNoXhhgt3ESqWaV2AIAHLKAHGWIHreJoN3zXM29e1G2ltR2j9LXIsUI/MBEcfx9b7xqcOJm3fouzZmBw8g7FPHVJkEj2LqPuqLOCuwe2v+1Yejbrr++3op8PSb7tBOGwtkra20UCdIkVc+JA9Jvecn31kBSAqqgKAaKdAYoxRRQAoxRToFpop5ooKDRSooA1z1xtT/AK1PnDD/AHh/CuhDXP3HFcbUHnbxfvSCg23fqecbvW8sMrx6YrbtQp0l0aNUxkcx6RU4B5881pfDXh3FtGKSaaZ4xG+kqirk+iG1F2yAOZ7u6ty3nlzurGfGG0HvEkY/gaimw3tlhsZLSL0FmkLysD6TLpVezHgDg58c46ZyGxbnbFV9uItkztDDKH7R8ZMceNTEgAYY5A8nFdECoT4Vb52VlZTmfEciupZhlmnDBtCqv5uluXTnk4ya3ybiPAdlSX8QOkalRHwGM2rQqMAT3kHkelBtxuFDBSy6jzC5GSB1IHU1Y2ltSO3iaWZ1jjQZZmOAPD2nyHM1DnCDZU93fPtGeRm7MsupuskjoQVz3Kqt0HTKivLvFtGbbu1FtYWxbxswU/VCryknYd5PRR4EDvNBmdu8ciz9nYQayTpV5AxLE8hoiXnzPic+VercrinPcXi2l5Eil8pyRkIcAnS6MT1wR7xStOC4i2jHLHIBbRGKQKcmRnTBKnljBZQ2rzxivNdv9J3qj0dINIY/2UbM2fvNpoJAv9wrCc5ktYiTzJVdBPtKEZrIbH2Bb2qlbeJIgeZ0DmxHTUx5t7zXtDUkkB6EHBIOD0I6g+dATWqPjWqtg5GpQcHxGehpz2yuMOqsMhhqAIDA5B594PPNPVQWoLO0LJJonikGpJFKOPFSMHnVrZGxobWERQIERc4AyeZ6kk8yT4mvXqryptSJnZBLGWUamUOpKrnGWAOQPbQYPbHDWwupDLJDhycs0bsmo+LBTgnzxmsxsjYsNrGI7eNY0HPC958WJ5sfMmsfvFvxaWSqZ5cFhlFQa2YeIA7vM4FU7p772+0UdoNYMZAZZFAb0gSrcicg4Pf3UEdcetrZkt7cH1Q0zDzY6E+Sv8a2fgvsfsdn9oRznct9xfQX5hz76i3ihfdttefnyRliHkEVQf2tXxqft2LEQ2dvEOWiKMH26QW+ZNBlFqoUhToHRigGjNAU6M0UCAoFFFA80UUUFuiiigpNQPx3jxtCI+NuvyllqeTUFcel/wBNgP8Aq/8AvXoMhvJL/wDitt59gPcHf+KirfDOKxGy7h5Vt2nAuC4fQZBGE9HAbmByOMVmIdhNe7rxRR83EetB9po5XOkeZAIHmRWh2HCDaEsSOI0XX9WR9DoO5mUjI9nM+VBg9g7rvdW126AlreOOTA7/AEiGA8ToDn7tY6Pa0gtjbavyRlExX88IUz7MH5V0nuPuYmzrbswdbsdUr4xqbGAFHco7vaT31CW2tkxSbdeCFAkbXaxaV6AalV8Du56zjoKCSZF/5M3b9H0ZGhGfHtbggH4B/wBmvFwH2QBBPcEek7iJfJUAY/EuP1RWa4y25bZTaRySWJmx9nUV/FlrCcHt77aOyNvNLHE6SOw7RggZGwcgtyJByCPZQSHvFtpbS1lnfpGpIH2m6KvvYge+ucYN5bm213MbaZrlpF7TALBQytKUz0yzKM4+qcYrct8t4pNs3aWdkC0KtnVzAcjkZX8EUZxnxz1IFYHirskWt1DboD2cVrEqE/WJeRnc+ZYnNBmYuM0qWUduUaSbsnWWZ35gsH0Fcc2IDIST4H2149l743FnsNmgk0u96yBiAxCtAJHI1ZGcgcyD1rQuzZm6HLdAB62TjAA+HKt83s3altdjWSSIVZ7iWWQfZZ0AjU+ehenkaBbvcbruKCVJ/wAu+g9hIw9JZCeXaYxrXmT48gOnTY+HW/F41tf3l3IZY4YwUDAAdqAzaUCgAA5QH2rWr79cPha2VncIpUvHGlwhz6MxTVq8icMCPEedZrbli9luvHEylHuJlMgIwcMzSAMO46Y4xj3UGsRbe2jtidka5EcYBdw0nYwRJnHMD1uuOeSayO/+5y7NsYBFK0jXEh7Vx6KyIqBkVVBxoyxPPOeR7hjU92bC2Zi13MY41xlEVmll/Nj5aV82J5Z76kbiverc7MsJoo2SIu4UNjKgLpVSASOYQnr3UEcbKjgNvM08jGQIEt41zkuTzdz0VFGeWeZPtqVuAlgwjuZSPRdo41J79AZm+Gtah2ycRyIzIsgVgxR86XGfVOMHB6cqnbczilaStDbR2727MQiIioYwTzOCMEDqclaCJdpSdptOQnnrupM++U11CnIYrlqb0dovnuun6/2rdfhXUiGguCnmqRVVAU80s0UDFOlmgUD00xRmgmgWadKnQW6KeKKCkiuYOI2yL8X80t2jkFzokCt2XZg+gEboABjl16555rqCkVzyPT/PWg5s3a4s3tmixhkliUAKkq9B4K64b45rd7Hj/EQO2tZFPeY5Fce4MF/Gt62vw6sLk5lto8/ajBjPv7PGffWBm4GbObp26eyXP7ymgotuN2znOGM8f6UWR+wzVGe6+04n26s7yKsZuZ5dTnSuD2jISWxjJK9a3u6/k/W5/m7mZf00R/w01onEHhkdlwrL2/ah30D8kV0nSWyzaiB06d/uoJ4uLm2uoniMkUiSKUYLIpypGDzBqMxwFzKSLsdjnI/J5kx4E5058/lUN7OXtHCsyICca3zpHmxUEgeeK36DhZtRFDw6WBAKtDcphgehU6hkUE3btbqW9jHogTGca3bm7nxZv4DAHhVG8O5lrevG9xGXMWdOGK5BwSr49Zcjp7fGoaXZu8EHq/TcD7MhkHwDNT/55bdh9f6R/wCpagj4mOgnNNjQAowhiDRLpjYRrmNfBDjKj2V6J7VHA1qrhWDDUAcMpyrDPQjuNQQOMu04/XWI/pwMv4MKvDjxed8Nv8JP8dBOckYYYZQRkHmAeYOQefeDzrFb1btR39s1vISoJDKy4yjKchhnl4j2E1EcnH65H9Bbj/aH+/Sj493Z59hb49kn+Og2fZfAi2jfVNNJMo+oAIwf0iCT8CK3263ft5IVgeFGiTToQr6K6PVwPL/jUOHjxd/1Fv8ACT/HVJ45XzerDbj2JIf95QS/tTdO0uVCzW8bhRhfRAKjwVlwQPIHFWNi7lWdo2qCBEf7RyzAHqAzElfdUTLxO2zNyij6/wBValvmQ1ZTdpNvyXccsvadmp9NZyIY2Q8mBRR1weR0kggUGgbzLo2nceVzL/8AKxrp+3OVB8QD8q5r3s2VNJte6jjid3M8hCqhLEFiQQB3EEHPTnXSGzEIhjDDDCNAwPUEKM59+aD0inRRigdGKKBQANPNLFFBVmilQTQOnVFOgM0sU80qAp0YoNAUqeaMUCxXl2lsyK4iaKZFkjbkysMg/wCfGvVRQQhvvwSMQM2z9TqMloCcsB1/JN1f9E8/AnpWF4ecSpLBhDNqkticFfrQnPMx57s5ynwwevRGKj3iFwpS8DTW2Irnqe5J/wBP7LfnfHxAbvYX0c0ayxMHRxlWU5BH+e7ur1Cub9197rvZFw0bq2gN+Wt5OXP7SfZbHRhyIxnIxU8bt70wX0XaQPnprU8njJ+q693t6HuJoMu6g9eftqxJax4OVTA5nIXA8etX6irjJvzoU2MDem4H0hgfUQ9Is+Ld/lgfWoNA33v22rtPRbLqQMIrdVAAbxfl9psnJ7gPCpw3J3Ii2farEoDOfSlcjOuTGDjPRR0A8vGtd4R7hfRYvpU64mkX0AescZ8u5m+Q9pqSaC19CT7K/qimIAOgA9gxV2igpxSAq4RVOKCgRjOcDPjVWmniigVOgUUBRijFLFA6dLFFA6M0qeaAoop0FJozRRmgKeaMUYoA0UCjNAUZooxQI0iKeKZNBrW+G41vtCPEo0yKPycqga08vzlz9U+7B51B+0dkX2xboOCUOT2cqc45V71OeR80bn8jXSZNee+sI5o2jlRZEbkysMgj2fx7qCJJ+PQ+hkCLTeH0QOsXMH8qCefL7B7+8irPCzcFriT6deAspYvGJM5mkzkyNnqufHqfIc4p2vYlbyWNR6s0iL15BZCqjn7B1rriwQiJAx1MEQEnqTpGScedBfxToooA0ZpZooKqMUqeaB4pUUA0BijFOlQBpUyKVAUUUUBSp0qBZpVVRQOlTzSJoKqBVOaKCqlilToDNPFKigM0ZopGgKpNR3xugujYBrdyIkbNwqkgshwFJI6qrdR5g91WODe/BuYfo076p4eaFjzkh5Dme8qeR8ivnQRRew69rSgd93Lj/bMa6iQYArmexQPtc+dzKeveZG766YzQVZpU81bjnVs6SDgkHHiOooK6da/sHfGK8uJ4ofSWDSNeeTsSwbT4gEYz3/Cs9mgYNOqaqFA6eaVFA6MUYpigQozRTxQKjFFGKBGjFVUYoKKKeKdAqKVOgRopmigVOkRRQFBNFLNAGlmkahferfHbltdyOIWWAMQiiESxaASFYyKM5I5nmOvQUEyXMKyIyONSspVgehVhgg+41zbcwybH2tyyewlDL/4kLdx9sZIPnmtw2Px9bOLq2B8WhYgj2o+f3hVniNeWm04FurSQGWEaZI2GmQxk5B0H1tJJ5jI50Gt7pgPtmMg5BmZgfEEkj5Gujya5m4eP/wBZQd/pgfMVOW/m+S7Pti/IzPlYU8W72I+yuQT7h30GI4jb9tARZ2hzcy4DEc+xVuQ++c8vAHPhWvbxbXfZuz49nRMWupgTMVyTGrnoO/Uw5DyBPhXj3bh+g2sm17z8pNJ/+ur9XkfPpn28z7ASO6vXwn3fe7uJNpXR1nW2jI9aXlqf2KCAB3H9Gg3nh3up9Bs1RhiWT05f0iOS/dGB7c1ltv7xQWUJluHCL0A6s7fZRerH/JxWO3034g2dDqkw0rA9lED6TnxP2VHe3wyeVR5ututcban+m7QZuwBxGgyocZ9SIfUjBHNupPfnJAZC33h2ntiQi0/0O1BwZTnUcd2sc2b81MAd5qU7O3KRohYsVVVLHqxAA1HzOM0W1ssaKkaqiqAFVQAFA6AAdKvUDoFAooGDQTRRmgMUYop0ABTzSp0CNAFMUqBZp0aPbRQU0UYoxQFFFFAUsU6QNAqjjilbbXMkT7OL9ki5ZYWAcyZOS6n11xgADPfkdKkaSQDmSAPEnA+NWZr2NBl5EUeLMoHxJoIRt+Lu1LUhby3Df2sTwsfYwwv7NbTsjjlaSECeOWAnqwxIg964b9mtj2rxH2dECHuY3/NjzLn3ICPiajHenffZM5OjZ2tu6TIt8+ZEWSffQSrLsvZ+0otZSC5Q/XXBYHw1rhlPlkVpu1uBMDHNtO8XgsgEij2MCrD35qOd3bXaAm7XZ8NwhzkFFYrj7LMw0uP0q3MbA3huPXlaIHuadI/2YunwoNL2RCbHaoU+mYpGX0V5vpycKp7zjkPE1ndnW8+2NqdtfKYYIzzWQ6Aka81hXXjJY9SPzjy5CsFtjcK/S97ExSSyMQQ6q5RyQCWEjAchnBJxjBrfIeArMAZLzBIBIEOcHvGTJzoNo3z2HY38cSS3axLCSVEcsQHMAYIOegHLwyayOwr+wtLdIIbiERoCBmZSSSSSSc8yWJPvrUV4CRd93IfZEg/vGrv/AEDQf96n/VSg9O3N0NmXt79JmvAx9AGMTxBCFAAUfWAPgD1J8a3i0uoFVUieIKqgKqMuAo5AAA9MVHLcBIu67k98SH+8K8s3AVh6l4PvQkfMPQS2HB6c/nVYqGhwXvk/m7uLywZU5+4HFVDcDbcY9C5B8MXMg/eAoJjzQDUNf8lbxJjDSNjwmib8W5012rvDF60Ur+2KN/mnOgmXVRqqGTxI2vFntbUn9K2lX5irqccJkH5W1UHyZ1/eBoJioBqJo+PKZ9K2bH5sgP4rWTg432Z9aOdfuq396gkYmmK0qLi5s4/0rL7Y2/gK9cPE/Zzf9qQfpK4/FaDa6QNYWx3ys5mCRXMLsxwqhxqJ8Ap5mszQXNVKqddFAsUCqtQp8qCmlVWjzoKUFNI1UVoxQRfxe3P2jtB4ktuza3UZKmQIe1JI1OD1AXGMZxlq1fZf8n+6P8/cQx+SBpD89I+dTxRigjTZfAmzTHbSTTHwyI1+C+l+1W47J3Os7bHYW0SEfW0Bm/XbLfOs1ilQBoAp0CgWKeKKWaAoAoNOgVFPNGaBZoozRQGmgrRToFVMkCt6wDe0A/jVeaKDHT7vWz+vbwN7YkP4rWOuOHuz362kP3V0fuYrYqKDS5uEGzW6QMv6Msg/FjXjk4I2B6duvslB/eU1IFLNBHtvwUtEkDiW59Egj8oowRzBDBMjn51vqnAxzPdk9/tq4ap0UBqpVVpooP/Z"/>
          <p:cNvSpPr>
            <a:spLocks noChangeAspect="1" noChangeArrowheads="1"/>
          </p:cNvSpPr>
          <p:nvPr/>
        </p:nvSpPr>
        <p:spPr bwMode="auto">
          <a:xfrm>
            <a:off x="977900" y="758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6" name="AutoShape 8" descr="data:image/jpeg;base64,/9j/4AAQSkZJRgABAQAAAQABAAD/2wCEAAkGBhQSERUUExQWFRUWFyAZGBcYGBgcGBscGhccGBoXHBcZHCceHR8kHRcaIC8gIycpLCwtFx4xNTAqNSYrLCkBCQoKDgwOGg8PGiwkHCUpKSwsLCkpLCwsLCksLCwsKiwpLCksLCwpKSkpLCwsLCwsLCwpKSwsLCwpLCwpNSwsLP/AABEIAKcBLgMBIgACEQEDEQH/xAAcAAAABwEBAAAAAAAAAAAAAAAAAgMEBQYHAQj/xABFEAABAgQDBQUECAUCBgIDAAABAhEAAwQhBRIxBkFRYXEHEyKBkTKhsfAUI0JSYoLB0TNysuHxdJIVJCU1g6I0QxZUc//EABkBAAMBAQEAAAAAAAAAAAAAAAABAgMEBf/EADARAAICAQMDAAgGAwEAAAAAAAABAhEDEiExBEFREyJhcYGx0fAFIzKRwfFioaJS/9oADAMBAAIRAxEAPwDTO0HaJVHRqmIstSghJZ2Knu3FgfNowjH8AUub38tSpkz2znJUVjW7nUG3DSNb7bZhGHoILH6Qj+lcYvWYlNfxkuC2uo4W1iXkUeUNRvgmME2pSsKQtXdqsGYFm5s/lC1BVBLpBJAJI0Znt1N4q0+iE0KmZ2ms6QE2LGwJ4njExsviSZgCNFA+Ibg9jZ95DvGkZuVEuKRaEzinRa2JuSHPkNb6xMoOYoIV0DBnOmvSEKSh8GdnJYsocOHC3xhSXKTmS1k5uo+bx1q0c7phaySQXIZ/jDdQ+eMTVZKJQ2odrm77vXTziHKg3Ie7dHFnjpl7zoxStBJJe/IX48j6++HNFOyKBD2OnxHmPjDZNi3yYUI0Pp+0c5qXSUp7oFiHBPO7PrDtIdN7nl8/LRBYLU5kFBURluNzgm/MMeH3olqZbGwLHeefvjN7MrkcSfutbnp74zHDsP8AoNfPpCPqlAzZL28C1AlI45SG/LGnTAxBdop/ajhilU6KySD3tKc3WWbLB5DXoFRtinpkZzjqQ9lyc6QtgTuG5ju5wwp5aUqU4J1CXDkA6pPn6wfZjGRNkJmJIKCB1Sd6T52h3W0/eDNLOU/eGlrjrePTu0cdUY9trhplVRUBZYCt4uQH19Yc4NhpnFAPhStRSSA1wAQ50YkiJvtDJVIQt3ch0nVJAW4J1Gps8IbJy0qkpATYKbMTYLv4fMcY5HFazpUvVLHT4NLloDlSsgzBw+azActCN2sRm0axVz6ajS91CZMIYkBvdZ/URM1Ezu5UxZCynIXHtANooHeOR4xGdmez0055/drUpfhSSCAAGJLnibfljSX/AJM15L/LpUpFh4gGfew3dOkHSHVwYfE/2iRp8GXqogW6npa0OqfBEJ1dRd+A0bQcopzRKgyJyB93peDnDVrDAEcz/eLBLkJToAINEvJ4LUCD/wDx7MPEoDpf9odS8BlAMoFfFzr5DdyiSMNcSxFEiUqbMJCE6kAnUtoOcQ5PuXHHbpK2Ly5QFgAOgEdii1PamlRy0tPMmq52/wDVLn4Q32vxaqNZKp0TjIlTwnKWYjNYhRF3BswI1jneaNWtz0Yfh2ZyUZ+rab38LnZbmhERVayZ9HqZgmLaXMHeIKjZJFloD6XY/miv4th9dhmWempVPluAtKszXO9JJsdMwuC0Tu1lGMQwzvJQdWTvZY32HiR1IcdQIccjbqqaM83TLHBTjJSi9rXn3PghMa2+kSrIUJpY2ToDuvoYouM7ez5wKQcoYAgW9erxWu8J0DwU0CzcjL1iJZJSfg5FAdztoJ0xgqYs8Q/CGGIVLoN9ffe8Ok4cBvL7zZob4hh4EtRG7n6wk3ZehkZTpc33frBkUuqfSHWESgSX4Whevlsx4WN/n5MXdMenuXPsi2smSKqVIMxRlzVhBlkkpdTgKS58JBbTUG8ehBHljYPw4pSEaGfLH/uI9TiLi7IkqKl2nSkGjTnLBM5CuTgK/R4xLHqNPfrKVBVhqzeJ7+6Nm7WZwTQgq0M1I04pXGO1E5CjOVmBysE2BUSn43MXJJxohWnZXJtUtKsrhn1Hslt8KjFDLny6hKEugssDRQ4kcW+AhhWTC7vvP97Qajlldhcxyx1RaaNnTRs+G4l3qXHhlEAg7y43cjvh1RqQsFISEpG8ceMUjZHFwKYIzZCklJNtAfac7gDE7MxZCgBKuw8R0B5tvvHpqdo43DcnpMu6iXCLEE7+PSI2upwkum7uQfO4MOaPEUqAS+b4WhxWqSpFwAp7NE5YqcQg3GRD84UbfAUICY887B3Q1GRYVwPqN4i0r4vY3tFPSW+d3GJ/BagFGQAlSfh133+MTNWhompKnS3D3x3uwpJSoApUCCDoQQxHmIRRMYuS3z8+kOFBjCTE0YpQTlYTXTqSYppKi6FKHhY3Qo8iLFtCHi84VMWstLlTJiVJBsklLcHNt536Q5222eTNVJqwkKXTlykgELQ+hBGockczF5w6rE2UladCN2g5R2wm6MJRTZmOMdmNVWqclFOhRdSSoqLjwg5UOCcvMRO7J9lEmjQtK5y53eABQYITbgzq38YvUCC97H2oZ0mDyZYARLTYNcZj5lTkw8hhV45JlpWpUxJEsArCfEUglg6UuREfgW29NVzFS5aiFC4Cg2Ybym+7hrEOaumzZYMji5qLpcuifhvWYhLlB5sxKBxUoD4xRztVUzcWFKlYTKTNIISkOUpS5BUb6jc0V3bbDUysTBnZlSZqkrNy+UllgE6MQfJoxlmpWl3o9HD+G6sihklVx1Kt3XjtuabQ7U0s5eSXPQpR0S7E9H18ohaDbRcyvXSLlplNmSlTlRKhcHQBim7RVu0PZqmpEyV05yLKmy5iSQA4WHLhi1+cE2s7yWqixBmWuWgr/nQAb/zJPujOWWa2fbmvB04eiwTScbammlq5Ul7tmguHU0+vrJlPVVUxJRm8I0OVTEBIISOMPNnqaZKrZ+GrmGbKWhSbvbwZgsA6G7EcYa7dJMurk1clZlpqEBQmJ1BYJUbfhIPrB6yhn4PORUJmCfLm2Woj2vtFJJcgnUKfdGXD37Pd+w7n+ZBKLS1R9WNVU1zTrsN9ltp6ijEyllU/eze8PFw3hUCEhyHA3jWJXbKmqJtBJqZ6O7nyZniAb2VK8JsS1wmGuK1ipGIoq6RBmpqJecJAPizDKoHLwUATziew+kxCr7xNYlEuRMlKTkYBSVG6VZblwRvMVFNpw3/j2MxzSjGceoSiuG7frN8SikK7TbQSpmFFa1JzT5QypcOVFnYfhIJfc0P9gKZSMPkhdiQVAHcFKJHuL+cR+DdmNPJIVNJnqGgVZAv90a+Zi4iOmEZN6peKPJ6jLhjj9Dhba1are3sSR507UNnzRV57vwom/WS+ABPiT5KcdGiCosVzWXZXxjde1fZH6bRZkA97IOdDByQbLS29wxbimMtwTsirZ5eblp07iu6jxaWL+rRUkjiUqIqYphB5GFzahDSZMxeYWASTrxaw841jAuzClpwO8KqhQ3zGCf8AYn9SYtcuUlACEgJSzBKQAGHIWiKKczDsP7I69MszCJSVMGlFfjLneR4QeWaIHEKYpQy7LSopUghiCDceTGPSB1+d/lGV9rWB92oVCLImkBbDRYFjb7w96YGrQRfYomwiv+p0f+pl/wBYj1YmPKuySSMWoyxAVUyzf+cCPVSYuKpGcuTOe3eY2Gp51CB/6rjDabFAnUMGY7nHAjnG49vJIwxJG6oQf/VcYPSywsuoW3jiN7c4ifNlR4FcVkHIlWgUSQAXsTCFItykJ1NurnjC9bQlKcyPY1IOg4QxkEggi7GJXs4GyZw2S0yZLUdC4SGI53B3WixSaXKQEkgDW+/rFZwWblnrUVBJy2cau3paL7RrGUBkqa5JIvvZuRjpgrMZOh/hVIEnMq72BPuaJoSE5ki7M4DGzGGuHzwU+y7h9zeTR1M0iYlarpJy2Ls7B/Vo6lsjne7C1sgBZbTd+14QAaJDaKsRLTLKrZ5glg/zOATydh5wxVLfX5/aOHLHTI6scricGlrQ7wyr7uYDu0O6x+P9oakN6/GAn3Nr56H54xkaFxNj89Ycyi6eYiLwmpzymJZSLHpuPzwh9JWx6/O/5sYy4Y+ULFAUCk3ChfhwiI2HrlS1zKSa2dBJA3FL+EjkU/CJeYLxXNpSZM+RVJDMru1HkboNtzggvG8JVsQ0XLFzN7iYZBAmhJKHDhxdm56ecZBh9TV4nP7ldSUkgllEhNtQEIYEtuPAxs9PPC0BQ0IcRje22Hroq8rlEoC/rJahuf2gOhf1EZ9QuJdu57P4RJNzxpLXVxbX392XrZnYuVh686p5K1jIxypQp92U3JcWvEPth2flBNTR+BSfGqWCzEXzIO7jl9OEJYL2crnhFRPqirMAtJQSpXEeNWnkIt+11cEUNQQoEiWU2Id1eEO2hvDUU4O1S7BLPPH1KcMmuTdS2peK9pmuxePIGImfUrCSsK8TMnMpg5+6De8XDtSwjvaQTkh1SS7jehTBXvyn1iubI7GoraCY7ImiackzogeFXFN/LWJrY/Dq9CV01TKemIKCVKDpBBHg+8nl6cIyxp6NLWz7/U6+qljWf02OVSx0nF7Wv8fh9+Y/YLZGRVoFROWuapKspln2Rl9lzqoMxawi4bb4L9IopiEh1pZaAOKdwHNLjzgmyGx4oQtpqllbOCAE2diBxY8YnKzP3au79tjlfjwjox46hTXvPK6rrHLqfSQlaTuP0ooVFspPqsMlyJye6mSpjyyv7h1cC4sohjwEW6nwJJpEU08iclKQkkhny+ydXBDC77oQ2Tx5VWhRUnIUHKU/a01N2uX04RPEAaxUYRXyMc3V5MnsWpyVdm/D5GtHQS5KQiUhKEjQJDC+vrDgJgiqlI0vCEyqPSL1JHK7btjhRA1MJrqW0ENFKPz/AGjhV+8S5CFFTiYJ8/JgRxokZwj9/wBoDfP+YClAc/frBFTR8/34mEB0ADzhni9CmfJXLLeIWJDsr7Km5FjDiYqxcs2/4xTtpe1CkpXCSZ80fZQzA816DyeAZl+z65ycbpZdQfrJdUhBG4ETBoOB1HUR6iEeW8H2hXW47ST5iUpUqolBkhgwUAOZLbzHqRMbIlmf9t03LhySzjv0ZrPYpWCffGG7K4cJ6pqQs+EOne92Meie0aSVUqcuompILAgWULg2a7HrHnWbOVS1KlIZJLukXAfVNt3DqIHFVb4Em7pD7EpCUZJZXlBTmUNRm3DpxiIxBKUTCqWzcB7OjFuUJT5xJJPl5wpKDsSwYs3I74wc/Bol5GsheZYZ+jcP2i80uNzClLKSoN4mDFyGs9zaKbRYeVVCpaQCRmbmUh3tyHvi6ScMKGSRuCkkBvFq3EC+m6N4J8mcmuCboKkggBRBAshTsUvuKdIk0VYEt0oIJUU3IvY6a3cPEPMqx3YO8pssfZJ+yU8LQ0xnExKpQse2WSlJGpKS6uZu8baqMqsb45ihr6qVTSlBSSQuYXZOZN2BOjadTFxUk8G430htsLgApqf6wDvZoC1Ei7kuEvyB+MTlbQJCc6QxN1Nv5mM5wbjfcqM0nRFZXsbmx/vHFI+BDcfn94VAgBH7xyHQOsHqsikl7EMX9z83/WLFMSQeEVJKLtqW+eUWOjqM8sEh1CxHMW6c/wDETJDRIIWFJ4tDefS97LVLWRcM43HUKHQgHyg8iYQb2HCFTYwk+4NDTYjEipC5Mz+JKUQfW/7+sIdpeB9/S50h1yTmDByUmyhb18oh8ZmmjxGRVD+FUfVTL2Cx7B5Zg46vGjAhQBGhuI6HU4tMeHLLBkjkj2MlwjZ/FZ0lEoKVJkgWzqyWJfQeMiLVgnZ0iVKmS5s1U1M0pK0jwh0Fxdyb6GLhHWiY4Irnc6834lmyWo1FXey73d35saYdhcqnRkkoShLuw48TvJ5w6gEgawmqp4CNtkec25O3yKgQVc0JhrMnmElKiHIBpRYYiTNmzZbgzS5Dht27qPeYdqWXuXgp1/tASIkYFKb4aPrv6RwHh88YMRHIAAY6xgBY3fL6Rx/loABBVLZ/d+xPWI7FMdkUwedMCW0BLqI6M7mM52h7axdNKhg7CYu7ltAA4HUvCGafVVSJSSuYpKE7ySAOd9/CKLtH2v08lJ7hJnKBZ9Eg7ra/CMex7aSoqTnmzFKfc/u/tyiPwtQK8ivZmDL0P2T5GK0+RWWDajb6rrE+KYUy/uI8I82103xXQp0udHYwtRU5zqkqBzOQ2/gbeh8osuA7BTyF98EpQQzE3caG1hFbIVjDYJH/AFSi/wBTL/rEetRHmDA8AVSYxRIJdCqiWUK4ssOOoj0+IoRR+2GtVLw90KKXmoSSGdiFA6xgmJUxmK+rdVgQ+p621jfe1/C1VGH92ksrvUFL8RmtGEYjiM+V4ZsrKUKZxuKeHA74dWtxXvsQRmHT5EOCXlpazKI5mwLmBiDEpWhzmBUo83I03Q4RQvKStJt9oqYeLRkgFzqDGDhXBpdhcPrBKqZUwBg4zcfuq+Ma1PIT4ZktYlfZWpuGjgn5EY1OR4gczvrbfvEaBhM7vqNpS/EkDOglRcJF1X08rGNsc62M5x7knIokiYU5gQHKRyKX36xDUVKKmvQkghEgZjfUi/xb0guHYikTvEpgzAEvltx38IT2XxaXKnzlTFNndixb2uAeK1J0LSzVmIKSVFmsX146Q8kz0KGouPWKAnb+X4s6VLYslIsAkCxdW866Ryn7Qkq8MyTMKMuoXd+DBmi/Sx8keil4LJPkZVFPAwTLEXQ7SInTe7SFBOXwlTZn1KS2rbjEwhMcUqvY6VdbhMnz+sPsInZVZSfaDcn3H54whkgoBSbWibKJyYL8T7v2hdKyUh9d8IyZmdIVx167/npDCdtDJSShKjMWPsSw930J9kHzjOtxiu0ODiqpZsneoOhX3Vp8SD/uA8iYc9nO0H0mjTntMl+CYDqFJLEHz+IiL+hz5pExalSQB/DlZlqy6l2/QRYqQICBkAym4ygAF75mHHVzGsG0QyWXUpHOElVB6Q1VMbeGHH3X0gP/AHvGmomhTvX84IpfvgpPHzgC/wDmEAXMCGDEbvW8H+fnfHQl9YMBAATJ87vTSDPBVK+eUIT6hKQ6lBI67oAFs/COPFTxvtGpZDhJ75fBPs24r3+TxQMd2+qqnw5u7Qfsos/U6nzMAGm41ttTUrhUzOsF8iGJfroG9YzvGe1GomeCSBJSX9nX/cb+jRTqdRUCFXIP9wYOuVvgoLC1alTHKlEk6kl4gJqCkqSzj20jgd7dOEWeWl/OGNRQpUq4JbQDV+ukUhEVLkiZLcBnJB4ZgxcdXBbkYNT4KdVluQ1i7YTsrNUB3iBJRNYIUs+N8wAKEm6vauNGNi4i51WyuGUSMlQsqmK5kzeqZaNBvcgjnDsaTbpEFsitExKiEJTMdlKbxEMwJ3nSLImQN9919x6aCKHilQrC6paPbDeE6BSVB0L+HoYr1dthPmhis6AWtYF9fnSM3yI1jv6dVXSomKHeColqQBdQUFhtNARYxraY8obDVJOKUTl/+Zl66+2I9XiNIJpCKz2hSiqkYalY4cFNc6XaM6xLB5Rld9MmkFKTmfKw3gey+vnF47WcREihCylSj3yQlI3llEPva26M4odnJ9coTa1RRKF006fDbc/Ae/pG8XtRnLmzO5shRVMXTpUZYDKLag+03KFtnqgBRBlhYIdiz21Z9/vtGhqp5aFFBKUIlguwZJ3MN273xn+OKlpqSqQ4QdLb2u3KM5LTuaRdi2OZCjMlg6iQGIPBvKI3DsTWgFKSQOXPVjzaCFOpP+eRhr3bG3GM+S6of95d7+cOKKZfy084ZFLB4WQbhuERRSZIpne+FVVISLkDqW92sRXeKfwlukK0WBTaheVCFzFHckEnzaFRWoWTtOJa0ql5lqSXDeFLjnqY17C60TpaJqPZmAKvucfEaHpFVwHsTnLZU9SZI+77a/cco9TGlYDsxKpJaZSCV5b+Nibm7DQB/iYbXgjV5GlPTKX7KSee710iTpsDGq1eQ/UmJPNybg3ywgPztvf4RKiGogKvZxS1kd6ruVf/AFhgNCCHAci+993CHtHhMuWPAnK28M8SLX3P+nxjuXl74dCsaLQp2CmIGradRwg8tLAdNR7zw5wvy/xBQjlCodgJZrlhxuSeL/tBinkI4LCOKnN8A9nMUI6eccz3bfAfzbgd/D/JiOxfH5FMAZ00I35LFR5BIvDsCSKyA/Ldc/PrDetr0S0Z5q0oTxVa3DVyYzXaTtgUkEUstvxrYnq2g98Zjim0U+qUTOmKU/En0hpWI1jaTtop5Lpp0mavibJ9NfhGX4x2g1NVMBmr8D+yLBvKKzMSxaCxaihWXEBw/wA8oVQlxEdgtTnlNvFv2Pp8IkaVbkixYtaJARmJyLCtyrHruMOmEWXCezuoqh4x3Ms3zLHi6pRr6sItyKPD8MKQr62oPspbvJxP4ZYsnrbrANJt0in7P7A1M/xFPdSzfMsFzxyo1PuHOLcjD8PwwgK+tqD7KW7ycT+GUPZ6n1iQTTV9Z7Z+gST9lJCqlQ5q9mX5XiawTZinpR9TLAUfamK8UxR/Es3PwhpeCqjH9T+C+v8AZWqvCKuvVLmTJUunlS1haELKjOVce2UWRbcLxYcJ2Yp6ZzKljMr2piiVTFP95arnppEulQOhB6R2Goq7IeRvZbIxvtU2d/5bOkOujUEvvNNMJ7tXPIp0PyMY8tZMep9p6JJAmLDy2MucOMmYwUfynKvkArjHmjaTBV0dVNp13MtTA/eTqlXmkg+cOhvfce9n/wD3Si/1Mv8ArEeuhHkbs/X/ANUov9TL/rEeuUwySn9p9eJNNKmEsE1CSeYyTCzeUZQO0hS0l0gX1TvHnGiduX/bk/8A90f0rjBlTd8S5SWyKUE92SuMY/MqD4mCRokadTxMQtSsftCU6s3D1ggU+vrEu+WXstkKBbp0hqC54xO4JstVVn8CStafvMyB1Wpk++L3s/2FKJzVk4JB1RKurzmKDDyBgTJZmcg5rMTy3+kXDAuzWtqQD3XdIP2pvg9E+0fIecbHs/slSUb/AEeUkK1K1eJf+86dA0TIW97H9fOJCyj4N2Q0spjPUqerh7CPQHMfMxcaOilSE5ZUtMtPBKQB6C56wq2825v+rQCptxtv+bwgOlTanfo3P1giEJYjwli6mtfW4B101MdKjpmGY6A/sP1gzcAC2vH00EABFJYadG3esBwkXJYbzv8A1MHPHfHDNAD6QxBt270/T94KUaNZtIIuZ05uWYdP8QRBWVaoytbXMS+oOjN56QmMc5bPxhFatzh945RFyqWdLmeKaFS9crHM4AFvdaHSa1pgRlmElJUVqSyBdmezq5DhdoVhQ5To7Dq+g6xA4/ttS0j95NzKA9hLEvzO4+flEwuW75rg7j8G4R532/wQ0ddNQXKFeOWT9xTsHPAun8sNb7AaHiO3M+fJzyCmTLUCU5LrIfeo6aHQbozKfUTFTFZ1FSlbzr0eJbAsTSKIpJulSgBvJdw3qPQxDzKlJ8ShZ2Ye1p8QbwVvQWOFJ7yXmZiAHB1fR24H9eYiAmpYkfPKJ7D5apjplEKJDAaLJ3AJVY6aAkxCzkOq5vo2/pGiJG1Sl2PkYXo8FXMY+yk7z+0XfZfsmqqrKqYk08s3zTB4iPwy9fMsI0aRQYdhOUH62o+yG7yeT+GWLI93WHY4pydIo+yXZVOX4i8pCtVLFyPwy9fVovEqiw7CiB/EqD7KQO8nKP4ZYsj3dYeCViFb7R+gSDuDKqVDmdJfxibwPZanpB9VL8Z9qYo5piuZWb+QYQuSmox/U/gvr/ZCpp6+t9s/QJB+ykhVSoc1aS/K8TeCbMU9IPqZYCj7UxRzTFc1LNz8IfV9YmTKmTVezLQpZbgkElvSMVqu0PE5ylz5RXLlSyHEtAMtAOgWopL9SfSE2o8muPHPMmo0l9/ubjDTF6Dv5E2VmKTMQUhQJBBIsXF9WiFwXbITcNNbMQUlCFFaQCASgaoJ1SqzG7ORujPVdo2Jq/5sJApkzAgpCB3T65Cs+J2+0+pHSG5InH02STdbU+/ksXZBi5CJ1HNsuQoqA3gFTTE/lXf88V9W3OJzjNrJP/xpK2UgBJQEnQKHtqsxKho+6HGL4imlxOlxGV/8erSFL8wETknmHCuoMREjBpqK6dhv0n6PKmTCST7K0s8vRnzIVYEgHfujO3wd8YRcnNpbpPf/AK+JsGCYvLraVE1I8MxJCkG7H2VoPvHMNxjKO1PZMrlpnP8AWUxEiaTqqUb0808Sxyk8X4Rd+zmspU9/S0omlMlTrmzFA94okoJSE2A8G7WJbaXDkKDzB9VMT3E7+RZ8C/yTCL7gtR3Rru0edOOmbivgYJsFRy04lR3JV9Il/wBY3R6rTHmnZ/D10+MyJCkhBl1SElhqywxzG5BDHzj0smFC+5kZx28zQnDEk/8A7CP6ZkedZlUVG0ej+3DCptRh6JclClrNQgskbskxydwHMxQ9mOyWXLyrrD3ite6T7A/mULrPIMOsNtLkpWUPZrY6prVtKScrsqYpwgee88g5jZtlezGikACaj6RNFyqYDlfgmW7MObxJ09TKlMiWAALBKRlQjja0LSJ2WYDzjNysdFiSyQwGUCwAAbySNOkBJs7m43j9N0F71w/oP7awVRVYWJPHdbXKLn1hCFGcM4I3wASz5ejfuf0gir2KQw6HduH7wdCXufL53QgOCXvZidS/6/tCiU8yBw0f9THR8mCJmghwQel4YBxbn8IIpUC+ln/SCq0cJdtACHPmS0ABfIwUr/mG4Bjc6ORq0NcUxiTToefMEt92Z1HkGufKM+2l7XFgFNJJYad5M+IQP1hWM0OsqkyZeafMlpQPbUsAA+pYD10ihbQdsctJyUMvvV6GasFMsDl9pXk0ZdXVs6oXnnzFzFfiNh0GghzQSLxNjNa2BxFdQtU6fMUuoCWZwmUlGvgli2tipRJ00i3vfpvjLNma3uZiV7tFAbwdbe/yjTgsEa66c9/naGwHPSM/7Y9nO/pEz0pdcg3O/u1WV5A5VcrxfZSrRyZLSpJSoApUClQOhBDEehMNOtwPK8ieUuk6ajqOcHUt+Acu198PtqsBVR1cyQXORXhP3km6D5pIjYMLwfDsHly1TWXVKSDpnmlRGktH2Q9gbaaxbXclJvZGc0Ow88U3ezkqkIMxLKKfGUsokpQ4NmBdTCNCwf8A4ZRIRULCZlVOGfwjvJxUT9hH2Otrvcw+r8LrMVTknS00lKS+VfinrsQHAIyC/XrFmwXZqTTAKCEGblAVNygKYBgAdwAH7wld7cFtRj+r/RCCXiFdr/yEg7h4qlQ66S/j1ibwLZSnpLykeM+1MUc0xXElZv6MITl7Z0iqlNKiaFzVP7N0gpBOUrFnsbB4m40SQpyklVUvH3yCBBJc5KiQFJLasQW6tpGO7b7f1Mxc+kKO5CZgQAgqznKou67OFAgsAN2rwSlQYcEssqRruJUQnSZko2ExCkE8MySl/fGD4dtJVYb39Lll3U0xE1GYOBlLBxZSW4gho23ZhE1NHTpnBSZqZSUrCi6nSGuX1sD5xXu0PEqGQJaqqmTUTF+wMrHKCMzzOAf2b9BrEyVqzfp56ZPG1qT/AIK9s12j/Sz9CrZaBLnp7pKpYKAMwYIIcgA6AhmLeSOJ0H0qr/4TRgSKeSVLmFySpYAdRzFyxKUgcXO4RD9oiaAdxMoFIBUCVJlksGYoUR9lTuG1tFg2o2KrVVSauicKnoSZmVYQpClIAW5JHhVy0L8ojfg6qhFqS9W06vhNdyBwRP0vC6ikN5tKfpEobym4moHvP5hFlw3ZROL4dTrm55U+UnuhNKXzoT7JILZksQygdQqLBsp2dyKMom3VPEvKpWY5HIIWQnm7XfQWEWwRcYeTmzdSr/L83fz+DIHZHZCVh8oolkrUsgrWpgVNoABoA5tzMTNTTpWhSFB0qBBHEEMRCsCLSo45TcnqfJnGIYGs11FPYGZKqESKhTXISQZU78yCH523RrIitVUnJUyprOlZTLmBvxZpK/yr8P8A5OUWUQIb33IDbPGEU8qWqYPCuaEPwJSsj3pA84odftGCpj4JYSXOpYHUndu/vEv26H/pqf8AUI/pXGeUeLCYiWojMVpIKWBdQ1DO/wDmM5rexpllk287Djruvw90TYmZ0gg8rcd8U7EJdRKIBSZaCGScwLpAYHeX8QBB4GLBgtQZksHeDmHQ6+bj3xL4Gi44XNzJbePL3w6FOASRYnVucQ+HTQk2NibdeESdRUXyjNmP3Uvl5km27fCQMcLmhIJLAC5hBVckAF2zWS4Lnon2jDMTSQkiatKEm/gdSzwCiPLwjoYeS5amJzsTo6fZHBncnqfLdBYUENTu7xLp/iKIsBwZ2B6kwtKWSCRlI+wA4Dczr6D1iuY9t9T0qcgV38zRgU68VEWHQCM+xvtFq6h0hXdIP2UWJ5FXtH3Qbgadju11LSAhSkqmG5lIuST95rDzMULGe0ypmeGUBIRoGupuug8h5xUJBDud+/nvhScXEOhWcqJqlqKlqKlG+ZRJJ8zBQkGx0Pz89Y5ufhbyjj/Pz83hvwARdG0OaSUxhzLGZL79D1+fjB5cuIoofUZ+f7xoey1dnkhJuqWW/KdD5XEZ3IT88In8ArjKmAuwPhNrMd7cjfyh0Bewpi7/ADyGp190OSP8w0Kbtqr4bwYWlKdwdREAZ120bOd5JRVoHil/VzG3pUfCryUW/NExg+LpmyqHEbOkfRqgsPDmIQFvuyzAkv8AdmmLXWUSZ0tctY8C0lJfgRr88IzbYCV3VRV4XUfw5wUB/MAxbqllD+URtHdAnTNdaMN7Rdo6w1M6nnTMstCrIR4UKQbpUd6nS2pId7Rruy9cqZICZn8aSoyZv88u2b8ycq/zRRu2fAXTKq0i6fqpnQuUKPQun8whz3R0dJUM2mRH7E9l88rlVM2Z3ASUzEJSyphZlJ/CkHzN9IsHa/j8yRTy5UtRQZylZiCxyJAdIOocqD8hzjPBt3WKp5VJLWUpSnIO7B7xYcskqF7AsAlrDfFk2owipXgtNMny1Jm0yikhXtGUpkpURqCGQCDezxCappHVOEvSxlla5pL5FZ/4LWYeiRWp8AmMUqSXbMHCZifxDcXBvviT2+UKhFNiUoZe+TkmgfZnS+fQW5IETuG7RyKnA5sictKZsmUUhKiATkvJUkHW4Sm28HjDPYLCjWYXW0/BaVyuUzI496QPzGCuyK9I1681TTr3pmoYDiwqaaVPT/8AYgE8laKHkoEeUNtqdmJddIMqZYg5kLGqFcRxB0I3jyiD7LMKqqelUioRkSV55aSfGMw8QUn7IcAga3NhF0JjVbrc8qf5eR6Hw9jNMC7Gky5oXUzhNSkuJaEkBTaZio6chrxi9VO0MhEwSysFZUEkJBUEFRZOciyHJAGYi5EM6THaiYgTUUoXKU5llM5KZhQ5yrKJiQnxAZgM2hENcEpO8lVNLMp5smUVEozpSk5ZrqLKSSkqQt2ILtk4QkkuDWcpZHeR8e4s8CIjA8ZC091NWgVMslE1GYBRUm3eBJL5Vhlj+ZomCIs5pRcXTOQIECAkNLHiHURIiI+V7Q6xIQFIznt2/wC2p/1CP6VxlWxWId3MyFgV3Q/tBQBdt4dPwjcO03ZqZXUC5Uk/WpUlaAbAlLul9zpJY8WjzVNo5tNNZUqaJyFP40qSxB4amJastUahMKpiSgXyqBAOj6Eg8WIPpwjlLi0uk9pbl3KEgHXUNoA9xwisVmOzpqQUoUhJFwAXfffrEcmmWTcFt9j8YybGadRbbUivtlB/Ek/EOIstJjEtcpxPQlKbkhSHKd1z7PVow8SlDRKvQw0mKWVtlUA+UnKd+hdoSTfAWbBjXahIlOJIM5QGosj/AHanyjK8e7UqyqzJz92ghsqLe/X3mBT06iLpU++xiDxbDFJmuEKZXI6740jHyTZI4ZMzywXc6HqIdKREXgWZKigpVe4sdR5cIeVuIFLhKFE8WLfCG9gHGZg3NxDlCXEVb6VOzBRSu34TcekWmllqawUzOLHQwmgE9C3H5+escPwt+0LTpCvuq9DCc2WWzMRxsd0IBxh0xlZTv+Pz8IkghjFSqMXynwIWpQ0ZJb1aLdQTTNlJmBKg4uGNjvGnGBoaFZaYdyltrcfPz5QkiQr7p9DCyZavuqPkYkZecBxAzJSeKfCfLQtzESUpbHidP8vFO2eqihYSQcq2BsX5P8POLmEkhmb5+fSIkhjiM77TKFUidIr5YIUlQCiNyk3QT1AKfIRoMouOYhnjmEJqqeZJX9tLA8FapPkQIpewQzocRT9Jk1CP4NfLAPATkJJQ/NSMyOssRN43hSamnmSF6TEFL8D9lXkQD5RnOwkidNo6ihWky5spXeU5L+FaVOGJ4TAPJZjR8IxD6RIlzQCnOlyk6pVopJ6KBHlGyBvZSXK+19+wxHYLETRYmlM0AOoyFuB4STlBB3MoC/AmN2qKdK0qQtIUlQKVJOhBsQRGYbf9nk+or0zKZFpyXmKJZKFpYFRPMMbAkkGNLoJS0ykJmKC1pQAtQBAUoBioA8TeJgmrR0dVOM9M0963MuxTsUWZr085AlE2EzNnQODpBCutjGgbK7MooacSUEqL5lrNipRsS24MAAOAiYaBFKKXBjk6jJkjpk9gRDbSLKwilSWVUEpURqmSm85XmkhA5zBwiaaITAgZ0ybVHRZ7uTyky1Hxf+ReZXQIhszht63j5kyhAAAAAADADQAWAEdgNBKiemWkrWoJSkOVGwA4kwyBCtwqTOH1sqXM/nQlXvIeKhiyJMiolU9KKiTOM2USEKndyZSl+NTZihmBTcC8MtpO1sIdFHKVMVp3q0qCBzSiylebDrEpLxgz6WnxFCT3klxPQAXMssmegDexAmpH4ecQ2nwdcceSCTlw/n2suUCMr2k7XJhdFHKUkad7MS6jzTL0H5n6CI/s42snJrimoXMWmpZJUvMWWPYN9Bcp4eIcINaugXR5NDk/2Nnle0OsSEMqeUXB3CHsWcqBHGgQIBgaA0CBAAGgNAgQABoDQIEAAaA0CBAAGgNAgQABoDQIEAAaA0CBAAGgNAgQABo7AgQAcaOwIEAHGgNAgQABo7AgQACBAgQACONAgQAdjjQIEAAaA0CBAAGgNAgQAdgQIEAH/9k="/>
          <p:cNvSpPr>
            <a:spLocks noChangeAspect="1" noChangeArrowheads="1"/>
          </p:cNvSpPr>
          <p:nvPr/>
        </p:nvSpPr>
        <p:spPr bwMode="auto">
          <a:xfrm>
            <a:off x="1130300" y="911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482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" y="1958975"/>
            <a:ext cx="27559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AutoShape 6" descr="data:image/jpeg;base64,/9j/4AAQSkZJRgABAQAAAQABAAD/2wCEAAkGBxQHEBUTExQWFhUXGRsYFhgWFxYdGBweHRgXFxgYGx8dHCglGB4lHh8YITIjJSktLzIuICAzODMsOCsuLysBCgoKBQUFDgUFDisZExkrKysrKysrKysrKysrKysrKysrKysrKysrKysrKysrKysrKysrKysrKysrKysrKysrK//AABEIAN4A4wMBIgACEQEDEQH/xAAcAAEAAwEBAQEBAAAAAAAAAAAABgcIBQQDAgH/xABHEAABAwIEAwQECggFAwUAAAABAAIDBBEFBhIhBzFBEyJRYRQycYEVIzVCUnKRkqGzCBYzYnSCg7EkQ1OismPBwhc0c8PR/8QAFAEBAAAAAAAAAAAAAAAAAAAAAP/EABQRAQAAAAAAAAAAAAAAAAAAAAD/2gAMAwEAAhEDEQA/ALxREQEREBERARfiaVsDS5zg1oFy5xAAA5kk8gqoznxup8M1R0TRUSDbtHXEIO/LrJv4WB6OQWy5wYLk2A5kqFZg4q4ZgdwZ+2ePmQDWfZquGA+RcqFqsWxbiRKYwZZx/pxjTC3qNQ2a3ls55v5qc5a4Dl1n11Rbxig3Pve4WHsDT7UH8xrj9I64paRrfB07i7/ay1vvFcmHOeYsz2NO2UMPIwwNaz77mn/krmwHI1BgFuxpYw4fPeNcnt1PuR7rKRoKChyTmTE95KqSK/SSsd/aMuAXrh4RYrJ+0xID2S1Dv7gKwM/8RKfJQDXtfJM9upkbQWgi5Fy8ggC4PK58l0qzOVJh9FFWTyCKOZjZGNdu86mh2kNFy4i4vbYIKWZkDEpq+WiZXnXFEyUudJOGkONgNrm69knDjMFEPi6wu8o6uYf8tIXUg4n0UVfNXR01a/XG2Jx0x6A1huHDe9/aVbWB4vFj1PHUQO1RyC7T152II6EEEEeIQUPJWZoy8Lu9JcBz7sc495Aft719cO4611C7TU08MltiLPjffz3IH3VoJc/FsEp8ZbpqIIpR07RjXEewkXHuQQbAuN+H4gQ2YSUztt3t1Mv4BzLn3loCsPDcThxVnaQSslZ9KNzXD2XB2PkqwzHwOo667qWR9O/o0/GR/YTqH3j7FV+MZNxXIDzMztGtb/n0znFtufetYtH1gB7UGqkVA5Q46S01o6+PtW8u1iAbIPNzdmu92n3q68v5gpsxxdrTStkb1se80+Dmndp8iEHTREQEREBERAREQEREBERAUYzvnmlybFqmdqkcPi4WW1u8/wB1v7x91zsuBxR4nx5SBggtJVkcubYrjZz/ABdbcN95sLXoTCMJrc/VjtJdLK86pZXk6Wjlqebd0DkAB0sB0Qe7Nud67PkojOrQTaOmhDi3ntcDeV3mfOwF7KRU/BmqgoZKmXT2zAHsphc6mggva9zTs4t1Wa3y3F9reyHkCmybGCwCSciz5nDvHxDR8xvkPeSuJxwoamWgfNFVOihjb8dC0ftNT2Nb3hvbfcHbyQS3JNTTVtDDJRxsjhe24YwAaT89ptzcHXBPVdxVBj+FVMuWaV8FSYI46QSTxsaB2oMbXDvCxHW45HVv5zfhgXOwejLiSeyG552udP4WCCUIiIIFxvja7BKhxAJBisbC4vNHex6XX2ZkKlxttBNUtc/0emjjERPxR7rSC4dbG+3I7XvZfPjd8h1Pti/OjUV4xZ2qMHpqalp9UYnga98w6ttpMbD0PUnnYt8UHdzjxJjwhwocNjFRVnuNbEAY4zytZuznD6I2Fjci1lJuH+BPy5h8MEpvKNT5COWt7i9wHsvbbwVI5E4iQ5ZY2KlwsvnfZrpO3LpZHHoAIbgX5Nb+J3V6ZPxyTMNKJpaaSlfqc0xSg32tZwu1pLSDzsNwR0ug7iIiAlroqXpKGrwzNdMyoq31BdFI+/qgRlk4DNI7o3a0kAAXt4IOxxL4Z0FXBLVtIpHxtL3PY34t1t7OYLbnkC2xueR5KjoG12Tnw1DRLTukYHxPtYPabH2OHIlp8rha3xLDosVidFPG2SN3rNeLg2Nx9hsbr54vg8GNQugnjbJE4W0kcvAtI3aR0IsQgr3h3xhhx0tgrNMFQdmv5RSHpz/ZuPgdj0NyArVWX+JfDCXKRM0OqWkJ9a3fj8GyW6eDht0Nja/b4V8WnYUW0tc4vg2bHKd3RdAHdXM8+Y8xsA0Ki/MUgmaHNILSAQQbgg7gg9Qv0gIiICIiAiIgKt+LvEYZTi7CnINXINuRETT88jq4/NB9p22Pf4i5xZkyjMps6V92wMPznW5n91vM+4cyFl2jpanONaGgmWonfcud4ndznfRaBv5AbIPTlLLNRnar7NhJJOuaZ9yGgnvPcebnE3sOZPvI1HlPLMGVadsEDbAbucfXe7q5x6n8ByC+GScqxZSpWwRbnnI+2739XHwHQDoPtUhQFCuMztOB1fsi/GeIKaqPcQMBfmbDZ6WNzWvkDNJffTdsjJLGwJF9NuXVBxcwxinyw5o5NoY2j2CNgXb4fN04TQ/w8R+1gK+OKZekrMGNCHs7X0ZsOo3DC5rGtvyJAJHgujlbDnYPQ01O8gviiZG4tvpu1oBtcAke5B1UREHwraOPEIzHLGyRjvWY9oc02NxcHY72Kg/G6kjfgk7ixpMZi7M6Rdl5o2nSfm90kbdFP1BuNnyHVf0vz4kGXY5nREFriCNwQSCPMeC1/kd5kwuiJJJNNCSSbkns23J8Vj1bByH8lUP8NB+U1B3UREBVxWMD83QeVCSPvyj/ALlWOolUZXllx2LEA9nZNpjC5ve16rvItta3e536ckEtREQfiSMStLXAFpBBBFwQdiCOoWd+LnDL9XiaukaTTE99nMwkn8Yz0PTkei0WvxNE2drmPAc1wLXNcLggixBHUEIM88HuJhy+5tHVuvTONmPP+SSfyyefhz8Vo1p1C45LLXFnIRyfUB8QJpZSezPPQ7mYnH8QTzHiQVOuBGf+2DcNqHbgf4Z5PMDfsT5gbt8gR0AQXYiIgIiIC+VTUNpGOke4NYxpc5x2AAFyT5AL6qoP0g82egU7KCN1nz9+W3MRg7N/mcPsaR1QVHxGza/ONc+Y3ETe5Aw/NYDsbfSd6x9tugV18F8kfq9TekTN/wARO0HcbxxmxazfkTs53uHRUtkHJs+b5ZOwe2PsQ15e++kEu7rdgdyA48vmq2eAmL1NRSz9uHOga9zxUSS3s6zNcdnXIFu/e9tygttFWM9TiXEEudRzeg0G4ZNY9vNY2L2gWLWeG7ffyHmiwuv4dzQTSYg+spZZmQzsl1XZ2h0tkbqe/k7nYg+R6Ba6IiAiIgIiICg3Gz5Dqv6X58SnKg3Gz5Dqv6X58SDLS2DkP5Kof4aD8pqx8tg5D+SqH+Gg/Kag7qIiAiIgIiICKJcRcwVWBQxNooDNPPJ2bO6S1u19RA/C5A5k7BROPh/jGJjtarGZYZCLlkOvQ37j42g+Nh7ygsfMeCRZipZKaYXZILXFrtPzXt/eBsQslY7hU2VK18LyWSwvu17dr2OpkjT0uLOH/wCrR3CbFpcQp54pZ/ShTTuhjqBf41oa0gkknURfnc3BG55mG8bso1eKmWuIh7Kna0MDA7tnxmxe6QnbuOJsB01H2hYnDTNzc40LZTYTM7k7R0eB6wH0XCxHvHRSxZU4Q5s/VbEWa3WgmtHNc7C57kh+q7r4Fy1WgIiIPxNKIWlziA1oJJPIAC5Kx3nPHnZmrp6p17PedAPRg7rG+5oF/O5WieN+N/A+EStBs+ciBvsdcyf7A4e8Kg+HWBfD+J08Dhdgd2kvhpYNbgfI2Dfegv8A4VZb/VvDI2OFpZR20vjdwFm/yt0j238VXGC1Rw7J8pBI7acseRzDXPY1/wBrGke9Xy0XB81AMqcPnQ4JJhtaW3ke92qIk6d2ljgSBuHNvb3IJ3h7I44Y2w6eyDGiPTbTo0jRa3S1lW+f6/8AWvEaTCac6uzlbUVbmnZjWfMNutidvpFnXlzaDhfitO0U/wALOZTN2aI3TatPgG3AaPLUQp/kvJlNk2IsgBLnbySvsXvtewNgAAOgA+07oJGUREBERAREQFBuNnyHVf0vz4lOVBuNnyHVf0vz4kGWlsHIfyVQ/wANB+U1Y+Wwch/JVD/DQflNQd1ERAREQEREHjxfFIsFhfPO8RxsF3OP4ADmSTsANyVU0tViPFslsF6PDLlrnu9eUA2PL1/qg6RvcuIUq4uZNmzlSxsgkAfE/VoebMfcabk22c3e3kXeKj1DwfnqomNrMSmNmhojhv2TAAAGt1G1h5NHsQWRlrAIcs0zKaAEMZ1du5xO7nuPUk+7kBYALozRNna5jgHNcC1wPIgixB9oUbyNk5uTmSRsnmlY8ghspFmWBB0gDa9xf2BSdBj7OmAHLVfPSm9mOuwnqwjUw+3SRfzutJ8I8yfrLhcT3G8sXxMviSwCzvO7S038SVAP0jcEsKataN7mCT8Xx/8A2D7Fyf0eca9Br5aUnu1DNTAfpx3cLe1heT7Ag0QiIgoL9IrEvSq2lpAe6xhkdbxkdp+0NZf+ZfT9HbDO1kq6tw5BsTD9Y63/ANo/tUO4q1vp+NVr73EfxYHhpY2E+zvElW9wMoBR4PG61jNJJIfvdmPwYEFit2C/S/i/qAiIgIiICIiAiIgKDcbPkOq/pfnxKcqDcbPkOq/pfnxIMtLYOQ/kqh/hoPymrHy2DkP5Kof4aD8pqDuoiICIiAiIgIiICIiCK8UcK+GMIqo7XLYzI23O8fxgt7bEe9ZnyrivwJWUtTewjlGr6oI1/axxC1/IwStLTuCCCPI7FY0xCjNC6eE7mKUtP8rnMJ+3Sg2mN0XGyZXfCeHUsp5vgjLvboGr8bogylmSbt6quk566h4+9I99/wDatNcO4BT4TRNH+hG77zQ8/wB1lWR3axyu8ZWH7RKVer+KVDh+FCOnqL1MdM1kbeylsHiMNG5Zp2O/O2yCU5u4m0OVXmKR7pJh60cIDi36xJDWnyvfyXtyXnilzkxxpy4PZ68cgAeAdg7YkOHmD7bKM8Po8LyxQx1MlTTunlaJJp3yMMhc4anMFzqFjtYC5Iud1G8v5nbmHNcc9NGWQviki1adJla1kjjK7bq8NG+9mtvvsAvBERAREQEREBERAUG42fIdV/S/PiU5VG8es6va92GRtaIy1jpnEXcTcSNa3oALNJPM3ttbcKTWwch/JVD/AA0H5TVkX4vsvn9rq8tGmwt56r38rLXuSnxvw2k7F+uMQRtY4ixIawN3F9jcEEdDdB2kREBERAREQERAgi+ZeIFBlpxZPOO0HOOMF7x9YN2Z/MQuFhXGfDcQlEZM0VyAHysaGXJsLlr3Fo8yAB1XylwXBOHrjJUlrppC54dUAyyG5Pqta0gC5I1W9pUYxvOcPEadmHQdlTUrnNMk0/ZtkcA8WZC07NJNrdT1sLgheBWUeIVIKbFsRaLAa3P+85kn/dasdaFvgGj8AFlHP+MQYvi1TUQv1QyN7rtLhc+jtZycAR3xbceaC8eEOLacFpQ4i4Eg9wmkA/CyKC8P6ns8OhF/p/mvRBVdVEadszCPVmaD7R2oWrMuRx1uG0xexrmPpotQc0WIdE24PuWZM2U/o1diEZ+bPIR7pi0H7HfitIcM6r0vCKNw6QtZ9y8f/igrSH9VoGGotI6ziGwOMxcSCbWbfdpG4LnW3sbHZSvhfhkmK1UuKywinjcwQ0UAAAZCLHUAALA9Nt7uPIhS2DJOHwydq2ipw++q/ZtNjzuAdmm/gFIEBERAREQEREBERAUB4h8MIc6SNmEroJw0NLg0Oa4DlqbcbjlcHl42CnyIMWYth0mETyQSjTJG4scPMG1x4g8weosrf/R7zZ2bn4dI7Z15Ke/iBeSMb9R3gPJ/ivr+kJlP1MRib4R1Fh7o5D/wJ+oqZwyvfhc0c0TtMkbg9p8wbj2jyQbVRcnKuOszLRxVUfKRtyPouGz2e51x9hXWQEREBERAREQQbN1XgdROHV76Z80ILLOcXObvctcxt7732IPM+Kr7MuL0Gaf8Bg+GwySyWBqBTsjDBcXcCGhw83OsB4FWli/D7DsZqDUT0zXym2o65AHWFgXNa4AnzIXbwrCYMHZop4Y4m9RG0Nv5m3M+ZQfajhNNExjnFxaxrS483ENALj7eazHxSI+HK0gbNaAbfw7Gf3IWonclkvPNZ6ZieIv/AOo9vTk2VrB+AQWLw5w90+GQOA2PafmyBFPeEeGiHBaQOvcsc/3Pke8fgQiCl+MlB6DjlRt3ZmNkHneMD8xpVl8AsQ9Lwox9YZnt9zrSA/a532Lh/pH4WY30lY0crwuPsPaRj8xcr9HzFBSVtRSk7SsD2XPWMnl5lrnH+VBf7OS/S/EZX7QEREBERAREQEREBERB5MWw6PF4JIJReORpY4eRHMeBHMHxWP8AMuCyZdq5aaX1o3EX6OHNrx5ObY+9bLVQ/pAZU9OgbXxt78NmTW6xk9138rj9jj4IIzwBzX8HVLqGQ/FznVFfkJQOX87Rb2tb4rQixLTzupntewlrmkOaRzBBuCPMFa4yDmZubKCKoFtdtEzR82RttQ8gdnDycEEiREQEREBERAREQefEKptDE+V3qsa57vY0Fx/ssZzzmcPe43dJJqJ8+8XH7XBaa4z4v8E4RPY2dNaFvnr9f/YHqheHeFfDWKUcHNusSP8ACzfjXX9rWgINU5eoPgqkp4P9KKNn3WBp/si6CIInxSwH9YcKqImi72t7WPx1M71h5kam+9ZhyrjJwCtp6kf5TwXW5lvJ497CQtlLJnFTLX6r4nLG0Wik+Nh8NLie6Pqu1N9gCDU0EolDXNN2uAII5EEXB+xRTPuZ6jD5IaKhYH1lRctLvUiYNnSu/G3TY89geLwNzL8M4f6O83lpbM8zGb9mfduz+UeK8XENtTWYvTjCnuFcyEsnIDOzZE52phkc64BuSdNiSCLb2uHkzRh+KZNibXPxZ00vaMb6MWkRyFzgDGxuqx2udmtNr2sVcgVQ13DGvrXNq6vFrzwDtGExao4y3vXGpzQ0XAN9HS/RTPhfmSTNOGxzygdqC6OQgWDi0+sB0uCL263QSxERAREQEREBERAXyqqdtZG6ORocx7S17TyLSLEH2hfVEGP88ZbflSulpnXLWm8bj86M7sd7bbHzBUr4G5s+Aq70eR1oamzN+TZP8t3le5afaPBWPx2yp8M0PpUY+NpgXG3N0XN4/l9f2avFUDgWCVGOyiOlifI/n3Bs3wLncmDzJCDZiLm5dbUMpIRV6TUBgEpYbtJG2q9huRYna1ybXG66SAiIgKmeIXEOpxR01PhOosp2mSpqWdA25IY47Bux35u5N29bpccc2yYQyKijcYhUg9rPYnTHqDXNaBuSd723tsOe0cOb6Whwieiw6gq3xuie2Sd0YAJLCHTPLdV7DfewAFtgEFs5ExGTFsNpZ5iHSPjBe4AC53F7DYE26LuqtuCmMVNbRxwyUpjp4orRzlx+MOs7Nbp5W1XN9rDx2neN4mzBqeWeU2ZG0vd7uQHmTsPNBRv6QmPemVcNG07Qt1yW+m8AgHzDAD/Ouh+jjgfayVNc4bNHYx+02fJ9g7MfzFVFitfLj1VJM67pZnk2FybuOzWjmegA9i1pkXL4yvh8FMPWa28h8Xu7zz5i5IHkAg76IiAq8415S/WTDzJG289NeRlhu5tvjGDxNgHAeLQOqsNEGOcmZolylVCoisTpcxzXX0uBHJ1t9naXbeCtKnwnGsDrTiVOIa41UYdL2brRWIaWgAuaXAAN0uF9r35qL8aMkfqxV9vE21NOSW2GzH83R+QO7m+Vx81SfgVnfUBhs7txc0zife6H+5b7x4BB3KvCcczszsaswUNM4/GNjOqV7fo7OdsfDU3zB5KxcDwiLAaeOngbpjjFgOp6lxPUk3JPmvWxy+iAiIgIiICIiAiIgIiIPy5oeCCLg7EHkfELyYThUODRiKniZEwfNYAPefE+Z3XtRAREQEREHjrcLhxBzHSwxyOjJMZexri0nmW3G3IfYF5s00TsQoKqGMXfJBKxg2ALnRua0b7DchdVEEa4c4XLgmFU0E4DZWNOoA3td7nBt/EAgG3VU1x6xCL08xwuk7VzG+lWkcYzaxiYWXsC0d7wu4Hncq3uI2cGZQo3S7GV12wMPzn25kfRbzPuHMhZjwvD6jNlYI2XknneSXO8SS573HoBuSgn/APKXwvWGskbeKmPcvydLa7fuDve3QtHLlZWwGLLNJFTRerGNyebnHdzz5k3P4dF1UBERAREQc3MeCRZjppKacXZILbc2nm1zfBwNiFk3NmXKjJdYYZCQ5pD4pG3GoX7sjT0O3jsQtiKM59yZDnSm7KTuyNuYZQO8xx/u02F29duRAICPcLM/NzdB2cpAq4x8Y3lrHLtWj+46HyIU/Y66yDiNBV5GrtLtUNREdTHt5Eb2e08nMO4+0EcwtB8NuIUWcYwx+mOqaO/H0db58d+Y8RzHmNyE+UEz9jGL0lRHBhtKyRr4y4yuF7ODiC27ntYyw0nvXvfbkVN2vX0QUhmWrzHgNO6pnrIGNBaAxjYS8ucQAxgEJuevPkCrgwF0z6WE1IAnMbDKBawfpGrltz8Nr8lDK4/rZjzIedPhrRLIOjp3/swfHSNx5hwVhICIiAiLw4zjEGBQmaokbFG3m53j4ADdx8gCUHuRRzK+eKLNT3spZtb2DU5rmPadNwNQ1AXFyBtyuPFSNAREQRDiXm2TKdPGYI2y1E0oiiY69rkXJsCCegtcbuCj5bmeubzoqc+GxI/CQL9cWcMrZqzD6qkpxUejl9mHcNkdpLHOFx3QWg3vsW7kbLy/BeZ6wdoaymhJ37OzO75EiFw2+sUE7ydFWw0oGIPY+fU7eMAN08m8gATzPIcwu4otw2zDJmbD2zTae1D3xvcz1HFhtrb5EW5bXupQg/q5eYcbhwCnfPO7TGwb+JPRrR1ceQC/mYcegy/A6eoeGRt+1x6NaPnOPh/2WY8/wCdps7VAJBbC02hhG9r7aj9J58fcEHjzjmafOdYZXg7nRDE250tv3WDxcep6k+wC/uD+QBlKn7aZo9LlHf69m3mIwfHkXedhva543B7hh8ChtbWM/xBF4oj/lA/Od/1D4fN9vK3UBERAREQEREBERBHs6ZOp84wdlO2zhfs5W+vGT1B6g7XadjbxAIzNmrKtZkGpbr1Ns68M8ZIa624LSPVcOrTuPMWJ10vJiuGRYxE6GeNskbvWa4XHkfIjoRuEFS8O+L8eJBtPXkRzchPsI3/AF+kbvP1T+7yVq1FT6LG+S1w1pda4F7Au5nYX8TsqKz7wVmw4umw+80W5MJ/at+r/qD/AHcvW5qDUucazD6WSgfI/sHdx8bvXYA4a2MJ3juAWlvLnsgvXghC6Wglq5N5auokmcbEddNt+Y1az71YihGRc64fjUUcNM8ROY0MbBJZrwALAN3s/wBrSfOymQfZB9UX5D7r+oBNlSWJ45Q4/McRxSQmlY9zKCkbcmQNNnTuaDyc4Ed6w2sbgb2/j8T56SobH67oZAz6xY4N/Gyp/g3Q4fh9H8IVc8BmBLWdq9nxLWmwAaTs9xueV7EW5m4SDh7mfCMSr3NpaQ0tTJHpGqNjA9re+WtDHENNhqOwuG8zZWeqrwrF/wD1DxmCemjLaSg7QmdzbOke9ukMHUDkbeFybXAVqICIv5eyCI55ZikUkE+G9nIGNe2WCR1g/UWFp3IBIsd9QI6XuVE6/D8wZ0BgnENBTu2k0OBc5vUd17nO9l2g8irZL7LmY5j0GAx9pUzMiZ01Hc9bNA3efIAoOY51Pw4wxoDZHQwaQ7SA5/efZ0juXzjc/gF5M6cQ6TK8Qc54lke0OiijcLuBF2uJ+Yw/SPuBVY5+4xnFY5Kajj0xPBY+SVoLnNNwQ1m4aCOpud+QKimSuHNZnBwc1vZwdZ5AdNht3BzkPs22sSEHizBj1Zn+rbqDpHuOmGGMHS0HezR+Jcd9tzYbXbwt4Usy3pqasNkqubW82Rez6T/3uQ6eJlWScjUuTY7Qt1SEd+Z9jI7yv81v7o99zupOgIiICIiAiIgIiICIiAiIgKM5tyHRZtB7eICS1hNH3ZR4b27wHg4EKTIgzjmjgfWYcS6kc2pj5huzJR7idLrDqDc+C5WFcQ8Vyc8Qza3Bv+VVtdqAv0cbPA5gbkeS1GvLiGHRYmzRNEyVn0ZGNcPsIQVTgXHGkq7Cpikgd1LfjI/tFnD7pU5wnN9Di9uxq4XE8m6w1/3XWd+C4mM8GsMxK5bG+Bx3vC8gfdeHNA8gAofiP6P25MFbt0bLF/5Nd/4oLoDjzUPr+GeGYhO6d9MNbjqcA+RrCepLWuA36257qrZeFmK4AD2dZGxo/wBOaob+AYvG+TGsMHyg428ZpXf8mlBcmCYj6Jic2HxRxR08NOyVjY2aTqe6zr2Nre5SvUSsyQvxWonfMKy0z2hjnh7muLRuG3azoupBk7GMb2Nfq+vU1JH/AAKC+cRxmDDBeeeKIf8AUka3+5ULxrjBhuG3DJH1Dh0iYbfefpBHmLqGUPAGeT9tWRM/+Nj3/wDIsUqwrgVQUpBmknmPgXBjD7mjV/uQQPMPGysxG7KWNlODsHftJefQkaRfybfzXLwrh3i2cpO2la9odzmqnOB59AbvI52sLeYWi8EyrR4B/wC2poozy1BoL/e83cfeV2UFbZQ4NUWBEST3qpR/qACIHyj3v/MXewKyGtDRYCwHIBf1EBERAREQEREBERB//9k="/>
          <p:cNvSpPr>
            <a:spLocks noChangeAspect="1" noChangeArrowheads="1"/>
          </p:cNvSpPr>
          <p:nvPr/>
        </p:nvSpPr>
        <p:spPr bwMode="auto">
          <a:xfrm>
            <a:off x="1282700" y="1063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4829" name="AutoShape 8" descr="data:image/jpeg;base64,/9j/4AAQSkZJRgABAQAAAQABAAD/2wCEAAkGBxQHEBUTExQWFhUXGRsYFhgWFxYdGBweHRgXFxgYGx8dHCglGB4lHh8YITIjJSktLzIuICAzODMsOCsuLysBCgoKBQUFDgUFDisZExkrKysrKysrKysrKysrKysrKysrKysrKysrKysrKysrKysrKysrKysrKysrKysrKysrK//AABEIAN4A4wMBIgACEQEDEQH/xAAcAAEAAwEBAQEBAAAAAAAAAAAABgcIBQQDAgH/xABHEAABAwIEAwQECggFAwUAAAABAAIDBBEFBhIhBzFBEyJRYRQycYEVIzVCUnKRkqGzCBYzYnSCg7EkQ1OismPBwhc0c8PR/8QAFAEBAAAAAAAAAAAAAAAAAAAAAP/EABQRAQAAAAAAAAAAAAAAAAAAAAD/2gAMAwEAAhEDEQA/ALxREQEREBERARfiaVsDS5zg1oFy5xAAA5kk8gqoznxup8M1R0TRUSDbtHXEIO/LrJv4WB6OQWy5wYLk2A5kqFZg4q4ZgdwZ+2ePmQDWfZquGA+RcqFqsWxbiRKYwZZx/pxjTC3qNQ2a3ls55v5qc5a4Dl1n11Rbxig3Pve4WHsDT7UH8xrj9I64paRrfB07i7/ay1vvFcmHOeYsz2NO2UMPIwwNaz77mn/krmwHI1BgFuxpYw4fPeNcnt1PuR7rKRoKChyTmTE95KqSK/SSsd/aMuAXrh4RYrJ+0xID2S1Dv7gKwM/8RKfJQDXtfJM9upkbQWgi5Fy8ggC4PK58l0qzOVJh9FFWTyCKOZjZGNdu86mh2kNFy4i4vbYIKWZkDEpq+WiZXnXFEyUudJOGkONgNrm69knDjMFEPi6wu8o6uYf8tIXUg4n0UVfNXR01a/XG2Jx0x6A1huHDe9/aVbWB4vFj1PHUQO1RyC7T152II6EEEEeIQUPJWZoy8Lu9JcBz7sc495Aft719cO4611C7TU08MltiLPjffz3IH3VoJc/FsEp8ZbpqIIpR07RjXEewkXHuQQbAuN+H4gQ2YSUztt3t1Mv4BzLn3loCsPDcThxVnaQSslZ9KNzXD2XB2PkqwzHwOo667qWR9O/o0/GR/YTqH3j7FV+MZNxXIDzMztGtb/n0znFtufetYtH1gB7UGqkVA5Q46S01o6+PtW8u1iAbIPNzdmu92n3q68v5gpsxxdrTStkb1se80+Dmndp8iEHTREQEREBERAREQEREBERAUYzvnmlybFqmdqkcPi4WW1u8/wB1v7x91zsuBxR4nx5SBggtJVkcubYrjZz/ABdbcN95sLXoTCMJrc/VjtJdLK86pZXk6Wjlqebd0DkAB0sB0Qe7Nud67PkojOrQTaOmhDi3ntcDeV3mfOwF7KRU/BmqgoZKmXT2zAHsphc6mggva9zTs4t1Wa3y3F9reyHkCmybGCwCSciz5nDvHxDR8xvkPeSuJxwoamWgfNFVOihjb8dC0ftNT2Nb3hvbfcHbyQS3JNTTVtDDJRxsjhe24YwAaT89ptzcHXBPVdxVBj+FVMuWaV8FSYI46QSTxsaB2oMbXDvCxHW45HVv5zfhgXOwejLiSeyG552udP4WCCUIiIIFxvja7BKhxAJBisbC4vNHex6XX2ZkKlxttBNUtc/0emjjERPxR7rSC4dbG+3I7XvZfPjd8h1Pti/OjUV4xZ2qMHpqalp9UYnga98w6ttpMbD0PUnnYt8UHdzjxJjwhwocNjFRVnuNbEAY4zytZuznD6I2Fjci1lJuH+BPy5h8MEpvKNT5COWt7i9wHsvbbwVI5E4iQ5ZY2KlwsvnfZrpO3LpZHHoAIbgX5Nb+J3V6ZPxyTMNKJpaaSlfqc0xSg32tZwu1pLSDzsNwR0ug7iIiAlroqXpKGrwzNdMyoq31BdFI+/qgRlk4DNI7o3a0kAAXt4IOxxL4Z0FXBLVtIpHxtL3PY34t1t7OYLbnkC2xueR5KjoG12Tnw1DRLTukYHxPtYPabH2OHIlp8rha3xLDosVidFPG2SN3rNeLg2Nx9hsbr54vg8GNQugnjbJE4W0kcvAtI3aR0IsQgr3h3xhhx0tgrNMFQdmv5RSHpz/ZuPgdj0NyArVWX+JfDCXKRM0OqWkJ9a3fj8GyW6eDht0Nja/b4V8WnYUW0tc4vg2bHKd3RdAHdXM8+Y8xsA0Ki/MUgmaHNILSAQQbgg7gg9Qv0gIiICIiAiIgKt+LvEYZTi7CnINXINuRETT88jq4/NB9p22Pf4i5xZkyjMps6V92wMPznW5n91vM+4cyFl2jpanONaGgmWonfcud4ndznfRaBv5AbIPTlLLNRnar7NhJJOuaZ9yGgnvPcebnE3sOZPvI1HlPLMGVadsEDbAbucfXe7q5x6n8ByC+GScqxZSpWwRbnnI+2739XHwHQDoPtUhQFCuMztOB1fsi/GeIKaqPcQMBfmbDZ6WNzWvkDNJffTdsjJLGwJF9NuXVBxcwxinyw5o5NoY2j2CNgXb4fN04TQ/w8R+1gK+OKZekrMGNCHs7X0ZsOo3DC5rGtvyJAJHgujlbDnYPQ01O8gviiZG4tvpu1oBtcAke5B1UREHwraOPEIzHLGyRjvWY9oc02NxcHY72Kg/G6kjfgk7ixpMZi7M6Rdl5o2nSfm90kbdFP1BuNnyHVf0vz4kGXY5nREFriCNwQSCPMeC1/kd5kwuiJJJNNCSSbkns23J8Vj1bByH8lUP8NB+U1B3UREBVxWMD83QeVCSPvyj/ALlWOolUZXllx2LEA9nZNpjC5ve16rvItta3e536ckEtREQfiSMStLXAFpBBBFwQdiCOoWd+LnDL9XiaukaTTE99nMwkn8Yz0PTkei0WvxNE2drmPAc1wLXNcLggixBHUEIM88HuJhy+5tHVuvTONmPP+SSfyyefhz8Vo1p1C45LLXFnIRyfUB8QJpZSezPPQ7mYnH8QTzHiQVOuBGf+2DcNqHbgf4Z5PMDfsT5gbt8gR0AQXYiIgIiIC+VTUNpGOke4NYxpc5x2AAFyT5AL6qoP0g82egU7KCN1nz9+W3MRg7N/mcPsaR1QVHxGza/ONc+Y3ETe5Aw/NYDsbfSd6x9tugV18F8kfq9TekTN/wARO0HcbxxmxazfkTs53uHRUtkHJs+b5ZOwe2PsQ15e++kEu7rdgdyA48vmq2eAmL1NRSz9uHOga9zxUSS3s6zNcdnXIFu/e9tygttFWM9TiXEEudRzeg0G4ZNY9vNY2L2gWLWeG7ffyHmiwuv4dzQTSYg+spZZmQzsl1XZ2h0tkbqe/k7nYg+R6Ba6IiAiIgIiICg3Gz5Dqv6X58SnKg3Gz5Dqv6X58SDLS2DkP5Kof4aD8pqx8tg5D+SqH+Gg/Kag7qIiAiIgIiICKJcRcwVWBQxNooDNPPJ2bO6S1u19RA/C5A5k7BROPh/jGJjtarGZYZCLlkOvQ37j42g+Nh7ygsfMeCRZipZKaYXZILXFrtPzXt/eBsQslY7hU2VK18LyWSwvu17dr2OpkjT0uLOH/wCrR3CbFpcQp54pZ/ShTTuhjqBf41oa0gkknURfnc3BG55mG8bso1eKmWuIh7Kna0MDA7tnxmxe6QnbuOJsB01H2hYnDTNzc40LZTYTM7k7R0eB6wH0XCxHvHRSxZU4Q5s/VbEWa3WgmtHNc7C57kh+q7r4Fy1WgIiIPxNKIWlziA1oJJPIAC5Kx3nPHnZmrp6p17PedAPRg7rG+5oF/O5WieN+N/A+EStBs+ciBvsdcyf7A4e8Kg+HWBfD+J08Dhdgd2kvhpYNbgfI2Dfegv8A4VZb/VvDI2OFpZR20vjdwFm/yt0j238VXGC1Rw7J8pBI7acseRzDXPY1/wBrGke9Xy0XB81AMqcPnQ4JJhtaW3ke92qIk6d2ljgSBuHNvb3IJ3h7I44Y2w6eyDGiPTbTo0jRa3S1lW+f6/8AWvEaTCac6uzlbUVbmnZjWfMNutidvpFnXlzaDhfitO0U/wALOZTN2aI3TatPgG3AaPLUQp/kvJlNk2IsgBLnbySvsXvtewNgAAOgA+07oJGUREBERAREQFBuNnyHVf0vz4lOVBuNnyHVf0vz4kGWlsHIfyVQ/wANB+U1Y+Wwch/JVD/DQflNQd1ERAREQEREHjxfFIsFhfPO8RxsF3OP4ADmSTsANyVU0tViPFslsF6PDLlrnu9eUA2PL1/qg6RvcuIUq4uZNmzlSxsgkAfE/VoebMfcabk22c3e3kXeKj1DwfnqomNrMSmNmhojhv2TAAAGt1G1h5NHsQWRlrAIcs0zKaAEMZ1du5xO7nuPUk+7kBYALozRNna5jgHNcC1wPIgixB9oUbyNk5uTmSRsnmlY8ghspFmWBB0gDa9xf2BSdBj7OmAHLVfPSm9mOuwnqwjUw+3SRfzutJ8I8yfrLhcT3G8sXxMviSwCzvO7S038SVAP0jcEsKataN7mCT8Xx/8A2D7Fyf0eca9Br5aUnu1DNTAfpx3cLe1heT7Ag0QiIgoL9IrEvSq2lpAe6xhkdbxkdp+0NZf+ZfT9HbDO1kq6tw5BsTD9Y63/ANo/tUO4q1vp+NVr73EfxYHhpY2E+zvElW9wMoBR4PG61jNJJIfvdmPwYEFit2C/S/i/qAiIgIiICIiAiIgKDcbPkOq/pfnxKcqDcbPkOq/pfnxIMtLYOQ/kqh/hoPymrHy2DkP5Kof4aD8pqDuoiICIiAiIgIiICIiCK8UcK+GMIqo7XLYzI23O8fxgt7bEe9ZnyrivwJWUtTewjlGr6oI1/axxC1/IwStLTuCCCPI7FY0xCjNC6eE7mKUtP8rnMJ+3Sg2mN0XGyZXfCeHUsp5vgjLvboGr8bogylmSbt6quk566h4+9I99/wDatNcO4BT4TRNH+hG77zQ8/wB1lWR3axyu8ZWH7RKVer+KVDh+FCOnqL1MdM1kbeylsHiMNG5Zp2O/O2yCU5u4m0OVXmKR7pJh60cIDi36xJDWnyvfyXtyXnilzkxxpy4PZ68cgAeAdg7YkOHmD7bKM8Po8LyxQx1MlTTunlaJJp3yMMhc4anMFzqFjtYC5Iud1G8v5nbmHNcc9NGWQviki1adJla1kjjK7bq8NG+9mtvvsAvBERAREQEREBERAUG42fIdV/S/PiU5VG8es6va92GRtaIy1jpnEXcTcSNa3oALNJPM3ttbcKTWwch/JVD/AA0H5TVkX4vsvn9rq8tGmwt56r38rLXuSnxvw2k7F+uMQRtY4ixIawN3F9jcEEdDdB2kREBERAREQERAgi+ZeIFBlpxZPOO0HOOMF7x9YN2Z/MQuFhXGfDcQlEZM0VyAHysaGXJsLlr3Fo8yAB1XylwXBOHrjJUlrppC54dUAyyG5Pqta0gC5I1W9pUYxvOcPEadmHQdlTUrnNMk0/ZtkcA8WZC07NJNrdT1sLgheBWUeIVIKbFsRaLAa3P+85kn/dasdaFvgGj8AFlHP+MQYvi1TUQv1QyN7rtLhc+jtZycAR3xbceaC8eEOLacFpQ4i4Eg9wmkA/CyKC8P6ns8OhF/p/mvRBVdVEadszCPVmaD7R2oWrMuRx1uG0xexrmPpotQc0WIdE24PuWZM2U/o1diEZ+bPIR7pi0H7HfitIcM6r0vCKNw6QtZ9y8f/igrSH9VoGGotI6ziGwOMxcSCbWbfdpG4LnW3sbHZSvhfhkmK1UuKywinjcwQ0UAAAZCLHUAALA9Nt7uPIhS2DJOHwydq2ipw++q/ZtNjzuAdmm/gFIEBERAREQEREBERAUB4h8MIc6SNmEroJw0NLg0Oa4DlqbcbjlcHl42CnyIMWYth0mETyQSjTJG4scPMG1x4g8weosrf/R7zZ2bn4dI7Z15Ke/iBeSMb9R3gPJ/ivr+kJlP1MRib4R1Fh7o5D/wJ+oqZwyvfhc0c0TtMkbg9p8wbj2jyQbVRcnKuOszLRxVUfKRtyPouGz2e51x9hXWQEREBERAREQQbN1XgdROHV76Z80ILLOcXObvctcxt7732IPM+Kr7MuL0Gaf8Bg+GwySyWBqBTsjDBcXcCGhw83OsB4FWli/D7DsZqDUT0zXym2o65AHWFgXNa4AnzIXbwrCYMHZop4Y4m9RG0Nv5m3M+ZQfajhNNExjnFxaxrS483ENALj7eazHxSI+HK0gbNaAbfw7Gf3IWonclkvPNZ6ZieIv/AOo9vTk2VrB+AQWLw5w90+GQOA2PafmyBFPeEeGiHBaQOvcsc/3Pke8fgQiCl+MlB6DjlRt3ZmNkHneMD8xpVl8AsQ9Lwox9YZnt9zrSA/a532Lh/pH4WY30lY0crwuPsPaRj8xcr9HzFBSVtRSk7SsD2XPWMnl5lrnH+VBf7OS/S/EZX7QEREBERAREQEREBERB5MWw6PF4JIJReORpY4eRHMeBHMHxWP8AMuCyZdq5aaX1o3EX6OHNrx5ObY+9bLVQ/pAZU9OgbXxt78NmTW6xk9138rj9jj4IIzwBzX8HVLqGQ/FznVFfkJQOX87Rb2tb4rQixLTzupntewlrmkOaRzBBuCPMFa4yDmZubKCKoFtdtEzR82RttQ8gdnDycEEiREQEREBERAREQefEKptDE+V3qsa57vY0Fx/ssZzzmcPe43dJJqJ8+8XH7XBaa4z4v8E4RPY2dNaFvnr9f/YHqheHeFfDWKUcHNusSP8ACzfjXX9rWgINU5eoPgqkp4P9KKNn3WBp/si6CIInxSwH9YcKqImi72t7WPx1M71h5kam+9ZhyrjJwCtp6kf5TwXW5lvJ497CQtlLJnFTLX6r4nLG0Wik+Nh8NLie6Pqu1N9gCDU0EolDXNN2uAII5EEXB+xRTPuZ6jD5IaKhYH1lRctLvUiYNnSu/G3TY89geLwNzL8M4f6O83lpbM8zGb9mfduz+UeK8XENtTWYvTjCnuFcyEsnIDOzZE52phkc64BuSdNiSCLb2uHkzRh+KZNibXPxZ00vaMb6MWkRyFzgDGxuqx2udmtNr2sVcgVQ13DGvrXNq6vFrzwDtGExao4y3vXGpzQ0XAN9HS/RTPhfmSTNOGxzygdqC6OQgWDi0+sB0uCL263QSxERAREQEREBERAXyqqdtZG6ORocx7S17TyLSLEH2hfVEGP88ZbflSulpnXLWm8bj86M7sd7bbHzBUr4G5s+Aq70eR1oamzN+TZP8t3le5afaPBWPx2yp8M0PpUY+NpgXG3N0XN4/l9f2avFUDgWCVGOyiOlifI/n3Bs3wLncmDzJCDZiLm5dbUMpIRV6TUBgEpYbtJG2q9huRYna1ybXG66SAiIgKmeIXEOpxR01PhOosp2mSpqWdA25IY47Bux35u5N29bpccc2yYQyKijcYhUg9rPYnTHqDXNaBuSd723tsOe0cOb6Whwieiw6gq3xuie2Sd0YAJLCHTPLdV7DfewAFtgEFs5ExGTFsNpZ5iHSPjBe4AC53F7DYE26LuqtuCmMVNbRxwyUpjp4orRzlx+MOs7Nbp5W1XN9rDx2neN4mzBqeWeU2ZG0vd7uQHmTsPNBRv6QmPemVcNG07Qt1yW+m8AgHzDAD/Ouh+jjgfayVNc4bNHYx+02fJ9g7MfzFVFitfLj1VJM67pZnk2FybuOzWjmegA9i1pkXL4yvh8FMPWa28h8Xu7zz5i5IHkAg76IiAq8415S/WTDzJG289NeRlhu5tvjGDxNgHAeLQOqsNEGOcmZolylVCoisTpcxzXX0uBHJ1t9naXbeCtKnwnGsDrTiVOIa41UYdL2brRWIaWgAuaXAAN0uF9r35qL8aMkfqxV9vE21NOSW2GzH83R+QO7m+Vx81SfgVnfUBhs7txc0zife6H+5b7x4BB3KvCcczszsaswUNM4/GNjOqV7fo7OdsfDU3zB5KxcDwiLAaeOngbpjjFgOp6lxPUk3JPmvWxy+iAiIgIiICIiAiIgIiIPy5oeCCLg7EHkfELyYThUODRiKniZEwfNYAPefE+Z3XtRAREQEREHjrcLhxBzHSwxyOjJMZexri0nmW3G3IfYF5s00TsQoKqGMXfJBKxg2ALnRua0b7DchdVEEa4c4XLgmFU0E4DZWNOoA3td7nBt/EAgG3VU1x6xCL08xwuk7VzG+lWkcYzaxiYWXsC0d7wu4Hncq3uI2cGZQo3S7GV12wMPzn25kfRbzPuHMhZjwvD6jNlYI2XknneSXO8SS573HoBuSgn/APKXwvWGskbeKmPcvydLa7fuDve3QtHLlZWwGLLNJFTRerGNyebnHdzz5k3P4dF1UBERAREQc3MeCRZjppKacXZILbc2nm1zfBwNiFk3NmXKjJdYYZCQ5pD4pG3GoX7sjT0O3jsQtiKM59yZDnSm7KTuyNuYZQO8xx/u02F29duRAICPcLM/NzdB2cpAq4x8Y3lrHLtWj+46HyIU/Y66yDiNBV5GrtLtUNREdTHt5Eb2e08nMO4+0EcwtB8NuIUWcYwx+mOqaO/H0db58d+Y8RzHmNyE+UEz9jGL0lRHBhtKyRr4y4yuF7ODiC27ntYyw0nvXvfbkVN2vX0QUhmWrzHgNO6pnrIGNBaAxjYS8ucQAxgEJuevPkCrgwF0z6WE1IAnMbDKBawfpGrltz8Nr8lDK4/rZjzIedPhrRLIOjp3/swfHSNx5hwVhICIiAiLw4zjEGBQmaokbFG3m53j4ADdx8gCUHuRRzK+eKLNT3spZtb2DU5rmPadNwNQ1AXFyBtyuPFSNAREQRDiXm2TKdPGYI2y1E0oiiY69rkXJsCCegtcbuCj5bmeubzoqc+GxI/CQL9cWcMrZqzD6qkpxUejl9mHcNkdpLHOFx3QWg3vsW7kbLy/BeZ6wdoaymhJ37OzO75EiFw2+sUE7ydFWw0oGIPY+fU7eMAN08m8gATzPIcwu4otw2zDJmbD2zTae1D3xvcz1HFhtrb5EW5bXupQg/q5eYcbhwCnfPO7TGwb+JPRrR1ceQC/mYcegy/A6eoeGRt+1x6NaPnOPh/2WY8/wCdps7VAJBbC02hhG9r7aj9J58fcEHjzjmafOdYZXg7nRDE250tv3WDxcep6k+wC/uD+QBlKn7aZo9LlHf69m3mIwfHkXedhva543B7hh8ChtbWM/xBF4oj/lA/Od/1D4fN9vK3UBERAREQEREBERBHs6ZOp84wdlO2zhfs5W+vGT1B6g7XadjbxAIzNmrKtZkGpbr1Ns68M8ZIa624LSPVcOrTuPMWJ10vJiuGRYxE6GeNskbvWa4XHkfIjoRuEFS8O+L8eJBtPXkRzchPsI3/AF+kbvP1T+7yVq1FT6LG+S1w1pda4F7Au5nYX8TsqKz7wVmw4umw+80W5MJ/at+r/qD/AHcvW5qDUucazD6WSgfI/sHdx8bvXYA4a2MJ3juAWlvLnsgvXghC6Wglq5N5auokmcbEddNt+Y1az71YihGRc64fjUUcNM8ROY0MbBJZrwALAN3s/wBrSfOymQfZB9UX5D7r+oBNlSWJ45Q4/McRxSQmlY9zKCkbcmQNNnTuaDyc4Ed6w2sbgb2/j8T56SobH67oZAz6xY4N/Gyp/g3Q4fh9H8IVc8BmBLWdq9nxLWmwAaTs9xueV7EW5m4SDh7mfCMSr3NpaQ0tTJHpGqNjA9re+WtDHENNhqOwuG8zZWeqrwrF/wD1DxmCemjLaSg7QmdzbOke9ukMHUDkbeFybXAVqICIv5eyCI55ZikUkE+G9nIGNe2WCR1g/UWFp3IBIsd9QI6XuVE6/D8wZ0BgnENBTu2k0OBc5vUd17nO9l2g8irZL7LmY5j0GAx9pUzMiZ01Hc9bNA3efIAoOY51Pw4wxoDZHQwaQ7SA5/efZ0juXzjc/gF5M6cQ6TK8Qc54lke0OiijcLuBF2uJ+Yw/SPuBVY5+4xnFY5Kajj0xPBY+SVoLnNNwQ1m4aCOpud+QKimSuHNZnBwc1vZwdZ5AdNht3BzkPs22sSEHizBj1Zn+rbqDpHuOmGGMHS0HezR+Jcd9tzYbXbwt4Usy3pqasNkqubW82Rez6T/3uQ6eJlWScjUuTY7Qt1SEd+Z9jI7yv81v7o99zupOgIiICIiAiIgIiICIiAiIgKM5tyHRZtB7eICS1hNH3ZR4b27wHg4EKTIgzjmjgfWYcS6kc2pj5huzJR7idLrDqDc+C5WFcQ8Vyc8Qza3Bv+VVtdqAv0cbPA5gbkeS1GvLiGHRYmzRNEyVn0ZGNcPsIQVTgXHGkq7Cpikgd1LfjI/tFnD7pU5wnN9Di9uxq4XE8m6w1/3XWd+C4mM8GsMxK5bG+Bx3vC8gfdeHNA8gAofiP6P25MFbt0bLF/5Nd/4oLoDjzUPr+GeGYhO6d9MNbjqcA+RrCepLWuA36257qrZeFmK4AD2dZGxo/wBOaob+AYvG+TGsMHyg428ZpXf8mlBcmCYj6Jic2HxRxR08NOyVjY2aTqe6zr2Nre5SvUSsyQvxWonfMKy0z2hjnh7muLRuG3azoupBk7GMb2Nfq+vU1JH/AAKC+cRxmDDBeeeKIf8AUka3+5ULxrjBhuG3DJH1Dh0iYbfefpBHmLqGUPAGeT9tWRM/+Nj3/wDIsUqwrgVQUpBmknmPgXBjD7mjV/uQQPMPGysxG7KWNlODsHftJefQkaRfybfzXLwrh3i2cpO2la9odzmqnOB59AbvI52sLeYWi8EyrR4B/wC2poozy1BoL/e83cfeV2UFbZQ4NUWBEST3qpR/qACIHyj3v/MXewKyGtDRYCwHIBf1EBERAREQEREBERB//9k="/>
          <p:cNvSpPr>
            <a:spLocks noChangeAspect="1" noChangeArrowheads="1"/>
          </p:cNvSpPr>
          <p:nvPr/>
        </p:nvSpPr>
        <p:spPr bwMode="auto">
          <a:xfrm>
            <a:off x="1435100" y="1216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483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52625"/>
            <a:ext cx="29718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5900" y="5029200"/>
            <a:ext cx="8775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If you are researching your own leads 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you’re wasting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time!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Spend your time doing highly productive activities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A Recommendation</a:t>
            </a:r>
          </a:p>
        </p:txBody>
      </p:sp>
      <p:pic>
        <p:nvPicPr>
          <p:cNvPr id="3074" name="Picture 2" descr="https://encrypted-tbn3.gstatic.com/images?q=tbn:ANd9GcS6qyiwu5R5TNmxefZKW0uj13t2m8i6U488_zq78Z7ia5YeVf9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19400"/>
            <a:ext cx="44577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AutoShape 4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5" name="AutoShape 6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5846" name="AutoShape 8" descr="data:image/jpeg;base64,/9j/4AAQSkZJRgABAQAAAQABAAD/2wCEAAkGBggGEBIIBxIUExIUFRYVFxMWERkWFRUUExUYFRQWExUXHSYhGBwjGRUVITAgIygpLy0tGB4xNTwqNSY3LCkBCQoKDQwOGQ8PGTUkHiQ0MjU1MTUzMjQ1NSw1NTU2NTU1NTQxNTQ0MDU1NTUqNjAwNTExNDMtNDQ0NDIxNDU0LP/AABEIALEBHAMBIgACEQEDEQH/xAAcAAEAAwEBAQEBAAAAAAAAAAAABgcIBQMEAQL/xABBEAACAQEDCAYIBQMCBwAAAAAAAQIDBAURBgcSGCExYZI1UVNz0tMTIjJBcYGzwxQVUnKxQpGhIzQzQ2KTorLB/8QAGQEBAQEBAQEAAAAAAAAAAAAAAAMEAgEF/8QAMhEBAAIAAwQJBAEEAwAAAAAAAAECBBMzEWKR0QMUUlOBoaKx0hIhYXFBMTLB8VGC8P/aAAwDAQACEQMRAD8Ao0AlWbbJmy5WW5WC3N6GjpbHhi9OEFjhtw9fHZhuJ9J0kdHWbT/DulJvaKwioNIav2T/AB5qnjGr9k/x5qnjI59+6t6fkplV7cefJm8GkNX7J/jzVPGNX7J/jzVPGM+/dW9PyMqvbjz5M3g0hq/ZP8eap4xq/ZP8eap4xn37q3p+RlV7cefJm8GkNX7J/jzVPGNX7J/jzVPGM+/dW9PyMqvbjz5M3g0hq/ZP8eap4xq/ZP8AHmqeMZ9+6t6fkZVe3HnyZvBpDV+yf481TxjV+yf481TxjPv3VvT8jKr248+TN4NIav2T/HmqeMav2T/HmqeMZ9+6t6fkZVe3HnyZvBpDV+yf481TxjV+yf481TxjPv3VvT8jKr248+TN4NIav2T/AB5qnjGr9k/x5qnjGffuren5GVXtx58mbwaQ1fsn+PNU8Y1fsn+PNU8Yz791b0/Iyq9uPPkzeDSGr9k/x5qnjGr9k/x5qnjGffuren5GVXtx58mbwaQ1fsn+PNU8Y1fsn+PNU8Yz791b0/Iyq9uPPkzeDSGr9k/x5qnjGr9k/wAeap4xn37q3p+RlV7cefJm8GkNX7J/jzVPGNX7J/jzVPGM+/dW9PyMqvbjz5M3g0hq/ZP8eap4xq/ZP8eap4xn37q3p+RlV7cefJm8GkNX7J/jzVPGcHLfMxclwWGtb7NpKcISkmpS3whKe3SbWD0cPmeTiZr97dHMR/1+T2OhiftF4mfHko0AGtnCwsxvSq7v71Ir0sLMb0qu7+9SM2L0p8PdfD6kNQgA0oAAAAAAAAAAAAAAAAAAAAAAAAAAAAAAAAAAAAAARDOt0Vae7q/RqEvIhnW6KtPd1fo1DNi9Gy+H1IZLABpQCwsxvSq7v71Ir0sLMb0qu7+9SM2L0p8PdfD6kNQgA0oAAAAAAAAAAAAAAAAAAAAAAAAAAAAAAAAAAAAAARDOt0Vae7q/RqEvIhnW6KtPd1fo1DNi9Gy+H1IZLABpQCwsxvSq7v71Ir0sLMb0qu7+9SM2L0p8PdfD6kNQgA0oAAAAAAAAAAAAAAAAAAAH5KSjtluP059uj+MqwscvYwdSa/Uk0oxfDF4v9pze30w6rX6pfqvilU22aFSov1Qh6r+Em0pfLE9bNeNG1N044qS3wknGWHXg964o+lJLYjh3tXVtm7PZZwhOmtLTbWlp+6EFx9/B4fCN726ONszt/C3R0r0k7IjZ+ebug49O0Wiy04270jqUnGMpKSWlGLSblFxS3b2mjrraVpeLJXpNX6ADtwAAAAAAAAEQzrdFWnu6v0ahLyIZ1uirT3dX6NQzYvRsvh9SGSwAaUAsLMb0qu7+9SK9LCzG9Kru/vUjNi9KfD3Xw+pDUIANKAAAAAAAAAAAAAAAAAAABz7dL8HVhbJexg6c3+lNpxk+GKwf7joH5KKlse1HN6/VDqlvplw72qVryrQuqzScYuPpKs4vboboxi+LOfeVzXZdWlSdGMo1F/pvfKNRLB6T3qO6WPxP7vKyU7ktELXFzp0KkfRylB7ISTxjvTwi+G47lls9jsydohJSbW2pKek8N+Gk3sXBbD5uXm2tF4j6on+fvsj8fj/L6eZPQ1pNJn6Zj+Pttn8z/wA/4/aO2KtUpuVw2efpqc4epUx9iL9Wom/fgtqXFEvitFYI4FhrK+bY7ZZ9tGjB01L3TnJ+to9aSwJAXwddlZmJ2xt2R+v/AG1nxlttoiY2Ts2z+/8AWwABtYgAAAAAAAAiGdboq093V+jUJeRDOt0Vae7q/RqGbF6Nl8PqQyWADSgFhZjelV3f3qRXpYWY3pVd396kZsXpT4e6+H1IahABpQAAB89qvCyWLBWqpCGO7Smo44b8MT3jKM0pQeKe1Nbmn70V1nYWM7N+2r/MCd3R/t6HdU//AEQH1nlaLXQsa07TOMFjhjKSiserFnqVxnHts7xtNG57NtcWsV11KrSgn8E//ICwrPaqFrXpLNOM444YxkmsV7sUepXmbS3yslWvdFbY8XNL/rg1Ca/sl/ZlhgfNZrxsdsbjZakJtbWozUmlxwZ+2m8LJY2o2qpCDe7Smo4/DEpa4bzr3JWjeFnTag0ppbnCW+L6sUnhxXAkmci1UbfKyWmzvShOnKSfBuIFmnx1b4u+hJ061alGS2NOpFNPimz647kVNeN3U73vepYqrcVOq03HDFYQx2Y/AC1LPbLPa1pWacZrrjJS/g9iqcoMnLVkROnb7tqy0W9FSwwkpYN6M8Nkk0n/AGLGuG9FfVmpW5LBzjtXVJNxklwxTA+6E41FpQaa608RKcYYKTSx2LF73wI9cS/KbZabpeyE3+JpLhPZVS+E9vzGH5veek9tOxw2d/W3/wBofyBIalOFVOFRJp701in8jhSyeydjPQkoKWPsemaWP7NL/wCH83/XtNvr0rjsc3TVSMqlWpF4TjSi0lGD9zlLZj1HtHIu4Ix9F+GpNfqccZt9em/Wx44k79F0fSf31iVadN0nR/2WmP1LsUaNOhFU6KUYrYklgl8j9nONNaU2kutvAj10Ovcdqdy1ZynRnB1KEpPGUNF4TpN+9LFNcBnASlYZp9pR+tA7iNn2hKZ2pGfkpKC0pbF1n6RWz2ZZYVq1a3Nuy0akqUKOOEak6ft1KmHtLHYkeiSUbZZ7TiqE4yw36Mk8Pjgexxp5IXOpQrWajGlOEoyjOktB+q08Ho708MGn1nWq+zL4P+AP4/GWf9cOZHrGSktKO1dZXeTlHIz8LS/NfwnpsHp6coqWOLw0sX1YE/sUbPCnCNi0fR6K0NH2dHD1dHhgB7AAARDOt0Vae7q/RqEvIhnW6KtPd1fo1DNi9Gy+H1IZLABpQCwsxvSq7v71Ir0sLMb0qu7+9SM2L0p8PdfD6kNQgA0oAAArrOv7dm/bV/mB2bvy9uGzUaVKrVacYQi/9Ke9RSf9J2r3ydu2/XCV4w03DFR9eUcNLDH2WupHPeb/ACef/Jf/AHaniA71WvToQdeo8IxTk31JLFlP2C2XneNsle9gourUUnPR0XJR0sVDSwa3Ld8C3bZYaNvpyslpTcJLBrSaxXVinifPdNxWC41KF3Q0FJpy9aUsWlgtsmwKrqW233RboXpeFJ0Zyn6SUdFpOL2VME296cvfvLhhONRKcHimsU+D3HwXvk/d1+6P5jT09DHR9aUcMcMfZa6kfZZbNTscI2egsIwSjFYt4JbEsXtYFZZvrto3vG12K0ezOnBcU9KTUlxTwZH7zo2uwT/LLY3/AKMpJL3LSabceDwT+Zb90ZN3bcTlO7oaDkkn68pYpY4e031s/i9MlrqvmatFvpaU0tHS0pR2JtpPRax3sDqx3Iqq022jdt9TtdqeEIVm5PBvBejw3LbvZayWGw4dsyLuS31JWq00sZzeMn6SaxfwUsPcBDMtsq6GUap2C61KSU1LHRacp4OMYxi9v9T/AME7yYuydz2SlY6vtRTcuEptykvk3h8j9uzJq6rnfpLDRjGX6tspfKUm2vkdMCOZX6V3ehvyksXZ54TS3ujU9Wa+T0WfRkhYp2azK0V/+JXk68+vSq7UvlHRXyOtabNStkJWeutKMk4tP3prBnolhsQEcv6o7ltdG+5rGjoSo1pJY+ji2pQngvdpbH8Tuwt1mqQ/EQqQcMMdLSWjh14ns0pbHuOLLIrJ+c/TystLSxx9nZj+3d/gD5LutCyit35lZttns9OVKFT3VKs2tNw64pJLHrP7y/8A9jPvKP1oEhp04UUqdNJJbEksEl1JHlbLFZ7wh6C1wU4Np6LWKxi8U/k0mB7kWuW1U8na9a6Le9BVKs61Cb2RnGo8ZQx3aUXjs4kpPC22GzXjB0LZCNSL/plFNf5A/i13nY7Dou01Ix0pRjFN7ZSk1GKit72tHvV9l/B/wcy78lLluufp7FZ6cZ/qwxa+DeOHyOq0nsYEXyNoXdOw0HXjSctF46Sjj7T34knpqCSVPDDDZhuw92GBxnkVk9La7LR5Dr2ez0rLCNCglGMUlGK3JLYkgPQ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WFmN6VXd/epFelhZjelV3f3qRmxelPh7r4fUhqEAGlAAAAAAAAAAAAAAAAAAAAAAAAAAAAAAAAAAAAAACIZ1uirT3dX6NQl5EM63RVp7ur9GoZsXo2Xw+pDJYANKASLITKqOR1rV4zg5rR0WlvXrRmmk9+2C2YreR0HF6Res1t/SXVLTSfqheusbR7CfJHzBrG0ewnyR8wooEOrb9uKu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axtHsJ8kfMKKA6tv24mduxwXrrG0ewnyR8w4+VufGllHZKt3RoyTqRlFNpRS0ouDbak9yk9mBUQPJwtZ+02mY/b3PmP6RHAABrZw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185988"/>
            <a:ext cx="33369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47800" y="4819650"/>
            <a:ext cx="6489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Calibri" pitchFamily="34" charset="0"/>
              </a:rPr>
              <a:t>FSBO, Expired &amp; Lis Pendens Leads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One Week REDX Example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4140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2838" y="1752600"/>
            <a:ext cx="3908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2619375"/>
            <a:ext cx="5638800" cy="5238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latin typeface="Calibri" pitchFamily="34" charset="0"/>
              </a:rPr>
              <a:t>110 FSBO Leads in One Month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33600" y="3886200"/>
            <a:ext cx="4953000" cy="5238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latin typeface="Calibri" pitchFamily="34" charset="0"/>
              </a:rPr>
              <a:t>33 Expired Listings in 4 days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2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2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Do the Math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8763000" cy="4800600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REDX is on pace for approximately 200 leads this month</a:t>
            </a: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That’s 2,400 leads per year</a:t>
            </a: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The FSBO &amp; Expired membership $89 / $112 (</a:t>
            </a:r>
            <a:r>
              <a:rPr lang="en-US" sz="6000" dirty="0" err="1" smtClean="0">
                <a:latin typeface="Calibri" pitchFamily="34" charset="0"/>
              </a:rPr>
              <a:t>Lis</a:t>
            </a:r>
            <a:r>
              <a:rPr lang="en-US" sz="6000" dirty="0" smtClean="0">
                <a:latin typeface="Calibri" pitchFamily="34" charset="0"/>
              </a:rPr>
              <a:t> </a:t>
            </a:r>
            <a:r>
              <a:rPr lang="en-US" sz="6000" dirty="0" err="1" smtClean="0">
                <a:latin typeface="Calibri" pitchFamily="34" charset="0"/>
              </a:rPr>
              <a:t>Pendens</a:t>
            </a:r>
            <a:r>
              <a:rPr lang="en-US" sz="6000" dirty="0" smtClean="0">
                <a:latin typeface="Calibri" pitchFamily="34" charset="0"/>
              </a:rPr>
              <a:t>)</a:t>
            </a: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Basically I’m trading $1,068.00 a year for over 2,000 leads</a:t>
            </a: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1- $200K listing sold will bring in a $6K commission</a:t>
            </a:r>
          </a:p>
          <a:p>
            <a:pPr eaLnBrk="1" hangingPunct="1">
              <a:buClrTx/>
              <a:defRPr/>
            </a:pPr>
            <a:endParaRPr lang="en-US" sz="6000" dirty="0" smtClean="0">
              <a:latin typeface="Calibri" pitchFamily="34" charset="0"/>
            </a:endParaRP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Over 50% of FSBO will list in 4 to 6 weeks</a:t>
            </a:r>
          </a:p>
          <a:p>
            <a:pPr eaLnBrk="1" hangingPunct="1">
              <a:buClrTx/>
              <a:defRPr/>
            </a:pPr>
            <a:r>
              <a:rPr lang="en-US" sz="6000" dirty="0">
                <a:latin typeface="Calibri" pitchFamily="34" charset="0"/>
              </a:rPr>
              <a:t>In </a:t>
            </a:r>
            <a:r>
              <a:rPr lang="en-US" sz="6000" dirty="0" smtClean="0">
                <a:latin typeface="Calibri" pitchFamily="34" charset="0"/>
              </a:rPr>
              <a:t>4 to 6 weeks your leads </a:t>
            </a:r>
            <a:r>
              <a:rPr lang="en-US" sz="6000" dirty="0">
                <a:latin typeface="Calibri" pitchFamily="34" charset="0"/>
              </a:rPr>
              <a:t>are ripe</a:t>
            </a:r>
          </a:p>
          <a:p>
            <a:pPr eaLnBrk="1" hangingPunct="1">
              <a:buClrTx/>
              <a:defRPr/>
            </a:pPr>
            <a:r>
              <a:rPr lang="en-US" sz="6000" dirty="0" smtClean="0">
                <a:latin typeface="Calibri" pitchFamily="34" charset="0"/>
              </a:rPr>
              <a:t>Within 30 to 60 </a:t>
            </a:r>
            <a:r>
              <a:rPr lang="en-US" sz="6000" dirty="0">
                <a:latin typeface="Calibri" pitchFamily="34" charset="0"/>
              </a:rPr>
              <a:t>days </a:t>
            </a:r>
            <a:r>
              <a:rPr lang="en-US" sz="6000" dirty="0" smtClean="0">
                <a:latin typeface="Calibri" pitchFamily="34" charset="0"/>
              </a:rPr>
              <a:t>working my program you’re very busy</a:t>
            </a:r>
            <a:endParaRPr lang="en-US" sz="6000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6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r>
              <a:rPr lang="en-US" sz="8000" dirty="0" smtClean="0">
                <a:solidFill>
                  <a:srgbClr val="FFFF00"/>
                </a:solidFill>
                <a:latin typeface="Calibri" pitchFamily="34" charset="0"/>
              </a:rPr>
              <a:t>How can you get those listings?</a:t>
            </a:r>
          </a:p>
          <a:p>
            <a:pPr eaLnBrk="1" hangingPunct="1">
              <a:buClrTx/>
              <a:defRPr/>
            </a:pPr>
            <a:endParaRPr lang="en-US" sz="3200" dirty="0" smtClean="0"/>
          </a:p>
          <a:p>
            <a:pPr eaLnBrk="1" hangingPunct="1">
              <a:buClrTx/>
              <a:defRPr/>
            </a:pPr>
            <a:endParaRPr lang="en-US" sz="3200" dirty="0" smtClean="0"/>
          </a:p>
          <a:p>
            <a:pPr eaLnBrk="1" hangingPunct="1">
              <a:buClrTx/>
              <a:defRPr/>
            </a:pPr>
            <a:endParaRPr lang="en-US" sz="19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200" dirty="0" smtClean="0"/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What’s Next?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2057400"/>
            <a:ext cx="7772400" cy="3886200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11200" u="sng" dirty="0"/>
          </a:p>
          <a:p>
            <a:pPr eaLnBrk="1" hangingPunct="1">
              <a:buClrTx/>
              <a:defRPr/>
            </a:pPr>
            <a:endParaRPr lang="en-US" sz="11200" u="sng" dirty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11200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054225"/>
            <a:ext cx="8001000" cy="3848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200" dirty="0">
                <a:latin typeface="Calibri" pitchFamily="34" charset="0"/>
                <a:cs typeface="+mn-cs"/>
              </a:rPr>
              <a:t>6 Core Skills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  <a:cs typeface="+mn-cs"/>
            </a:endParaRP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+mn-cs"/>
              </a:rPr>
              <a:t>Lead Generation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  <a:cs typeface="+mn-cs"/>
              </a:rPr>
              <a:t>Database Management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5400" dirty="0">
                <a:solidFill>
                  <a:srgbClr val="FFFF00"/>
                </a:solidFill>
                <a:latin typeface="Calibri" pitchFamily="34" charset="0"/>
                <a:cs typeface="+mn-cs"/>
              </a:rPr>
              <a:t>Prospecting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  <a:cs typeface="+mn-cs"/>
              </a:rPr>
              <a:t>Presentation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  <a:cs typeface="+mn-cs"/>
              </a:rPr>
              <a:t>Handle Objections/ Solve Problems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  <a:cs typeface="+mn-cs"/>
              </a:rPr>
              <a:t>Follow up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12 Prospecting Tips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343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Time block 4 to 6 hours a week to prospect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Call 60 to 90 leads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Don’t take incoming calls when prospecting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</a:rPr>
              <a:t>Don’t </a:t>
            </a:r>
            <a:r>
              <a:rPr lang="en-US" sz="2800" dirty="0" smtClean="0">
                <a:latin typeface="Calibri" pitchFamily="34" charset="0"/>
              </a:rPr>
              <a:t>sell </a:t>
            </a:r>
            <a:r>
              <a:rPr lang="en-US" sz="2800" dirty="0">
                <a:latin typeface="Calibri" pitchFamily="34" charset="0"/>
              </a:rPr>
              <a:t>anything over the </a:t>
            </a:r>
            <a:r>
              <a:rPr lang="en-US" sz="2800" dirty="0" smtClean="0">
                <a:latin typeface="Calibri" pitchFamily="34" charset="0"/>
              </a:rPr>
              <a:t>phone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</a:rPr>
              <a:t>50% to 60% of </a:t>
            </a:r>
            <a:r>
              <a:rPr lang="en-US" sz="2800" dirty="0" smtClean="0">
                <a:latin typeface="Calibri" pitchFamily="34" charset="0"/>
              </a:rPr>
              <a:t>FSBOS don’t </a:t>
            </a:r>
            <a:r>
              <a:rPr lang="en-US" sz="2800" dirty="0">
                <a:latin typeface="Calibri" pitchFamily="34" charset="0"/>
              </a:rPr>
              <a:t>answer the </a:t>
            </a:r>
            <a:r>
              <a:rPr lang="en-US" sz="2800" dirty="0" smtClean="0">
                <a:latin typeface="Calibri" pitchFamily="34" charset="0"/>
              </a:rPr>
              <a:t>phone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If you call 60 prospects a week- 24 to 30 will answer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24 to 30 Live conversations- goal is at least 5 appointments</a:t>
            </a:r>
            <a:endParaRPr lang="en-US" sz="2800" dirty="0">
              <a:latin typeface="Calibri" pitchFamily="34" charset="0"/>
            </a:endParaRP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</a:rPr>
              <a:t>Only reason your calling is to get </a:t>
            </a:r>
            <a:r>
              <a:rPr lang="en-US" sz="2800" dirty="0" smtClean="0">
                <a:latin typeface="Calibri" pitchFamily="34" charset="0"/>
              </a:rPr>
              <a:t>a face-to-face</a:t>
            </a:r>
            <a:endParaRPr lang="en-US" sz="2800" dirty="0">
              <a:latin typeface="Calibri" pitchFamily="34" charset="0"/>
            </a:endParaRP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</a:rPr>
              <a:t>Agree with what they say and get an appointment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>
                <a:latin typeface="Calibri" pitchFamily="34" charset="0"/>
              </a:rPr>
              <a:t>Any </a:t>
            </a:r>
            <a:r>
              <a:rPr lang="en-US" sz="2800" dirty="0" smtClean="0">
                <a:latin typeface="Calibri" pitchFamily="34" charset="0"/>
              </a:rPr>
              <a:t>selling </a:t>
            </a:r>
            <a:r>
              <a:rPr lang="en-US" sz="2800" dirty="0">
                <a:latin typeface="Calibri" pitchFamily="34" charset="0"/>
              </a:rPr>
              <a:t>will be done in </a:t>
            </a:r>
            <a:r>
              <a:rPr lang="en-US" sz="2800" dirty="0" smtClean="0">
                <a:latin typeface="Calibri" pitchFamily="34" charset="0"/>
              </a:rPr>
              <a:t>person</a:t>
            </a:r>
          </a:p>
          <a:p>
            <a:pPr marL="514350" indent="-514350" eaLnBrk="1" hangingPunct="1">
              <a:buClrTx/>
              <a:buFont typeface="+mj-lt"/>
              <a:buAutoNum type="arabicPeriod"/>
              <a:defRPr/>
            </a:pPr>
            <a:r>
              <a:rPr lang="en-US" sz="2800" dirty="0" smtClean="0">
                <a:latin typeface="Calibri" pitchFamily="34" charset="0"/>
              </a:rPr>
              <a:t>After prospecting session put notes into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database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2800" dirty="0"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800" dirty="0" smtClean="0"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800" dirty="0" smtClean="0"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800" dirty="0" smtClean="0"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400" dirty="0" smtClean="0"/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4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dirty="0" smtClean="0"/>
              <a:t>Number 12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/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/>
              <a:t>Don’t take it personally!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buClrTx/>
              <a:defRPr/>
            </a:pPr>
            <a:endParaRPr lang="en-US" sz="3600" dirty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106738"/>
            <a:ext cx="373380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Don’t Give Up After The First Call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-228600" y="4800600"/>
            <a:ext cx="2971800" cy="1600200"/>
          </a:xfrm>
        </p:spPr>
        <p:txBody>
          <a:bodyPr>
            <a:normAutofit fontScale="47500" lnSpcReduction="20000"/>
          </a:bodyPr>
          <a:lstStyle/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6700" dirty="0" smtClean="0">
                <a:latin typeface="Calibri" pitchFamily="34" charset="0"/>
              </a:rPr>
              <a:t>1</a:t>
            </a:r>
            <a:r>
              <a:rPr lang="en-US" sz="6700" baseline="30000" dirty="0" smtClean="0">
                <a:latin typeface="Calibri" pitchFamily="34" charset="0"/>
              </a:rPr>
              <a:t>st</a:t>
            </a:r>
            <a:r>
              <a:rPr lang="en-US" sz="6700" dirty="0" smtClean="0">
                <a:latin typeface="Calibri" pitchFamily="34" charset="0"/>
              </a:rPr>
              <a:t> call 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6700" dirty="0" smtClean="0">
                <a:solidFill>
                  <a:srgbClr val="FFFF00"/>
                </a:solidFill>
                <a:latin typeface="Calibri" pitchFamily="34" charset="0"/>
              </a:rPr>
              <a:t>No 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6700" dirty="0" smtClean="0">
                <a:solidFill>
                  <a:srgbClr val="FFFF00"/>
                </a:solidFill>
                <a:latin typeface="Calibri" pitchFamily="34" charset="0"/>
              </a:rPr>
              <a:t>interest </a:t>
            </a:r>
          </a:p>
          <a:p>
            <a:pPr eaLnBrk="1" hangingPunct="1">
              <a:buClrTx/>
              <a:defRPr/>
            </a:pPr>
            <a:endParaRPr lang="en-US" sz="3200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>
              <a:solidFill>
                <a:srgbClr val="FFFF00"/>
              </a:solidFill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sz="half" idx="1"/>
          </p:nvPr>
        </p:nvSpPr>
        <p:spPr>
          <a:xfrm>
            <a:off x="2667000" y="4800600"/>
            <a:ext cx="3092450" cy="1600200"/>
          </a:xfrm>
        </p:spPr>
        <p:txBody>
          <a:bodyPr>
            <a:normAutofit fontScale="85000" lnSpcReduction="20000"/>
          </a:bodyPr>
          <a:lstStyle/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3800" dirty="0" smtClean="0">
                <a:latin typeface="Calibri" pitchFamily="34" charset="0"/>
              </a:rPr>
              <a:t>2</a:t>
            </a:r>
            <a:r>
              <a:rPr lang="en-US" sz="3800" baseline="30000" dirty="0" smtClean="0">
                <a:latin typeface="Calibri" pitchFamily="34" charset="0"/>
              </a:rPr>
              <a:t>nd</a:t>
            </a:r>
            <a:r>
              <a:rPr lang="en-US" sz="3800" dirty="0" smtClean="0">
                <a:latin typeface="Calibri" pitchFamily="34" charset="0"/>
              </a:rPr>
              <a:t> call 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3800" dirty="0" smtClean="0">
                <a:solidFill>
                  <a:srgbClr val="FFFF00"/>
                </a:solidFill>
                <a:latin typeface="Calibri" pitchFamily="34" charset="0"/>
              </a:rPr>
              <a:t>Asking 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3800" dirty="0">
                <a:solidFill>
                  <a:srgbClr val="FFFF00"/>
                </a:solidFill>
                <a:latin typeface="Calibri" pitchFamily="34" charset="0"/>
              </a:rPr>
              <a:t>Q</a:t>
            </a:r>
            <a:r>
              <a:rPr lang="en-US" sz="3800" dirty="0" smtClean="0">
                <a:solidFill>
                  <a:srgbClr val="FFFF00"/>
                </a:solidFill>
                <a:latin typeface="Calibri" pitchFamily="34" charset="0"/>
              </a:rPr>
              <a:t>uestions </a:t>
            </a:r>
          </a:p>
          <a:p>
            <a:pPr eaLnBrk="1" hangingPunct="1">
              <a:buClrTx/>
              <a:defRPr/>
            </a:pPr>
            <a:endParaRPr lang="en-US" sz="3200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>
              <a:solidFill>
                <a:srgbClr val="FFFF00"/>
              </a:solidFill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sz="half" idx="1"/>
          </p:nvPr>
        </p:nvSpPr>
        <p:spPr>
          <a:xfrm>
            <a:off x="6118225" y="4800600"/>
            <a:ext cx="2797175" cy="1600200"/>
          </a:xfrm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4600" dirty="0" smtClean="0">
                <a:latin typeface="Calibri" pitchFamily="34" charset="0"/>
              </a:rPr>
              <a:t>3</a:t>
            </a:r>
            <a:r>
              <a:rPr lang="en-US" sz="4600" baseline="30000" dirty="0" smtClean="0">
                <a:latin typeface="Calibri" pitchFamily="34" charset="0"/>
              </a:rPr>
              <a:t>rd</a:t>
            </a:r>
            <a:r>
              <a:rPr lang="en-US" sz="4600" dirty="0" smtClean="0">
                <a:latin typeface="Calibri" pitchFamily="34" charset="0"/>
              </a:rPr>
              <a:t> call 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4600" dirty="0" smtClean="0">
                <a:solidFill>
                  <a:srgbClr val="FFFF00"/>
                </a:solidFill>
                <a:latin typeface="Calibri" pitchFamily="34" charset="0"/>
              </a:rPr>
              <a:t>Booked</a:t>
            </a:r>
          </a:p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4600" dirty="0" smtClean="0">
                <a:solidFill>
                  <a:srgbClr val="FFFF00"/>
                </a:solidFill>
                <a:latin typeface="Calibri" pitchFamily="34" charset="0"/>
              </a:rPr>
              <a:t>Appointment </a:t>
            </a:r>
          </a:p>
          <a:p>
            <a:pPr eaLnBrk="1" hangingPunct="1">
              <a:buClrTx/>
              <a:defRPr/>
            </a:pPr>
            <a:endParaRPr lang="en-US" sz="3200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200" dirty="0" smtClean="0">
              <a:solidFill>
                <a:srgbClr val="FFFF00"/>
              </a:solidFill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026" name="Picture 2" descr="http://www.boston.com/sports/columnists/pierce/angry-man-on-ph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88" y="2208213"/>
            <a:ext cx="2057400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https://encrypted-tbn1.gstatic.com/images?q=tbn:ANd9GcRSZXOK69qwBDWn8dbVSXK3s7NqJ7FiXOtClzr3K418NtQW8vDOY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363788"/>
            <a:ext cx="3092450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0" name="Picture 6" descr="https://encrypted-tbn0.gstatic.com/images?q=tbn:ANd9GcQE7bX4-VSUB_rhFjmGTJNnTagaPSjXjH88RsNk4bsk-YXx4y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8050" y="2362200"/>
            <a:ext cx="2927350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About Aaron Redfearn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495800"/>
          </a:xfrm>
        </p:spPr>
        <p:txBody>
          <a:bodyPr>
            <a:normAutofit fontScale="77500" lnSpcReduction="20000"/>
          </a:bodyPr>
          <a:lstStyle/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Senior Loan Officer at Supreme Lending in Denver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Over 13 years of mortgage experience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Based on 2013 survey results, 100% of our Realtor partners recommend us to their peers, 99% of our consumers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Use today’s technology to help Agents win every Listing Presentation and sell their Listings faster 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Using Results In Advance marketing, I help Agents double their business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Married to my wife, Karla, for 11 years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Have 2 sons, ages 7 &amp; 8, the oldest wants to play professional football someday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3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32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400" dirty="0" smtClean="0"/>
          </a:p>
          <a:p>
            <a:pPr eaLnBrk="1" hangingPunct="1">
              <a:defRPr/>
            </a:pPr>
            <a:endParaRPr lang="en-US" sz="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dirty="0" smtClean="0"/>
              <a:t>Mean vs. Nice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/>
          <a:p>
            <a:pPr marL="0" indent="0" algn="ctr" eaLnBrk="1" hangingPunct="1">
              <a:buClrTx/>
              <a:buFont typeface="Wingdings" pitchFamily="2" charset="2"/>
              <a:buNone/>
              <a:defRPr/>
            </a:pPr>
            <a:r>
              <a:rPr lang="en-US" sz="2800" dirty="0" smtClean="0">
                <a:latin typeface="Calibri" pitchFamily="34" charset="0"/>
              </a:rPr>
              <a:t> 2 types of people you talk to when prospecting</a:t>
            </a:r>
          </a:p>
          <a:p>
            <a:pPr eaLnBrk="1" hangingPunct="1">
              <a:buClrTx/>
              <a:defRPr/>
            </a:pPr>
            <a:endParaRPr lang="en-US" sz="3600" dirty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6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600" dirty="0" smtClean="0"/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3600" dirty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819400"/>
            <a:ext cx="314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1588" y="2819400"/>
            <a:ext cx="3186112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28575" y="5562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Tx/>
              <a:buFont typeface="Wingdings" pitchFamily="2" charset="2"/>
              <a:buNone/>
              <a:defRPr/>
            </a:pPr>
            <a:r>
              <a:rPr lang="en-US" sz="3500" kern="0" dirty="0" smtClean="0">
                <a:solidFill>
                  <a:srgbClr val="FFFF00"/>
                </a:solidFill>
                <a:latin typeface="Calibri" pitchFamily="34" charset="0"/>
              </a:rPr>
              <a:t> I’ll take my chances!</a:t>
            </a:r>
            <a:endParaRPr lang="en-US" sz="3600" kern="0" dirty="0" smtClean="0">
              <a:solidFill>
                <a:srgbClr val="FFFF00"/>
              </a:solidFill>
              <a:latin typeface="Calibri" pitchFamily="34" charset="0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3600" kern="0" dirty="0" smtClean="0"/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3600" kern="0" dirty="0" smtClean="0"/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3600" kern="0" dirty="0" smtClean="0"/>
          </a:p>
          <a:p>
            <a:pPr>
              <a:defRPr/>
            </a:pPr>
            <a:endParaRPr lang="en-US" sz="3600" kern="0" dirty="0" smtClean="0"/>
          </a:p>
          <a:p>
            <a:pPr>
              <a:defRPr/>
            </a:pPr>
            <a:endParaRPr lang="en-US" sz="3600" kern="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4 FSBO Scripts- #1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4495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(Yes, we are cooperating- script</a:t>
            </a:r>
            <a:r>
              <a:rPr lang="en-US" sz="1800" b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800" dirty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>
                <a:latin typeface="Calibri" pitchFamily="34" charset="0"/>
              </a:rPr>
              <a:t>Hello may I please speak to the owner of the home for sale at _______________________?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i="1" dirty="0">
                <a:solidFill>
                  <a:srgbClr val="FFFF00"/>
                </a:solidFill>
                <a:latin typeface="Calibri" pitchFamily="34" charset="0"/>
              </a:rPr>
              <a:t>(FSBO says: This is him</a:t>
            </a:r>
            <a:r>
              <a:rPr lang="en-US" sz="18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>
                <a:latin typeface="Calibri" pitchFamily="34" charset="0"/>
              </a:rPr>
              <a:t>I understand that you’re selling “For Sale by Owner” and I’m not trying to interfere with that,     I was just wondering are you cooperating with real estate agents?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i="1" dirty="0">
                <a:solidFill>
                  <a:srgbClr val="FFFF00"/>
                </a:solidFill>
                <a:latin typeface="Calibri" pitchFamily="34" charset="0"/>
              </a:rPr>
              <a:t>(FSBO says: Yes, we are… bring me a buyer and I will pay you a 3% commission</a:t>
            </a:r>
            <a:r>
              <a:rPr lang="en-US" sz="18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>
                <a:latin typeface="Calibri" pitchFamily="34" charset="0"/>
              </a:rPr>
              <a:t>Ok, that sounds great! Do you mind telling me a little bit about your home?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i="1" dirty="0">
                <a:solidFill>
                  <a:srgbClr val="FFFF00"/>
                </a:solidFill>
                <a:latin typeface="Calibri" pitchFamily="34" charset="0"/>
              </a:rPr>
              <a:t>(FSBO says: I have 3 bedrooms, 2 baths, an in-ground pool, hardwood floors, etc</a:t>
            </a:r>
            <a:r>
              <a:rPr lang="en-US" sz="1800" i="1" dirty="0" smtClean="0">
                <a:solidFill>
                  <a:srgbClr val="FFFF00"/>
                </a:solidFill>
                <a:latin typeface="Calibri" pitchFamily="34" charset="0"/>
              </a:rPr>
              <a:t>…)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>
                <a:latin typeface="Calibri" pitchFamily="34" charset="0"/>
              </a:rPr>
              <a:t> That sounds really nice… Is there a time I could come by and take a look at the property?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i="1" dirty="0">
                <a:solidFill>
                  <a:srgbClr val="FFFF00"/>
                </a:solidFill>
                <a:latin typeface="Calibri" pitchFamily="34" charset="0"/>
              </a:rPr>
              <a:t>(Book the appointment)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4 FSBO Scripts- #2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92075" y="1676400"/>
            <a:ext cx="9067800" cy="4800600"/>
          </a:xfrm>
        </p:spPr>
        <p:txBody>
          <a:bodyPr>
            <a:normAutofit fontScale="40000" lnSpcReduction="20000"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900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b="1" dirty="0">
                <a:solidFill>
                  <a:srgbClr val="FFFF00"/>
                </a:solidFill>
                <a:latin typeface="Calibri" pitchFamily="34" charset="0"/>
              </a:rPr>
              <a:t>(No, we are not cooperating script- We’re trying to save money</a:t>
            </a:r>
            <a:r>
              <a:rPr lang="en-US" sz="3400" b="1" dirty="0" smtClean="0">
                <a:solidFill>
                  <a:srgbClr val="FFFF00"/>
                </a:solidFill>
                <a:latin typeface="Calibri" pitchFamily="34" charset="0"/>
              </a:rPr>
              <a:t>!)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>
                <a:latin typeface="Calibri" pitchFamily="34" charset="0"/>
              </a:rPr>
              <a:t>Hello may I please speak to the owner of the home for sale at _______________________?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(FSBO says: This is him</a:t>
            </a:r>
            <a:r>
              <a:rPr lang="en-US" sz="34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>
                <a:latin typeface="Calibri" pitchFamily="34" charset="0"/>
              </a:rPr>
              <a:t>I understand that you’re selling “For Sale by Owner” and I’m not trying to interfere with that,  </a:t>
            </a:r>
            <a:endParaRPr lang="en-US" sz="3400" dirty="0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 smtClean="0">
                <a:latin typeface="Calibri" pitchFamily="34" charset="0"/>
              </a:rPr>
              <a:t>I </a:t>
            </a:r>
            <a:r>
              <a:rPr lang="en-US" sz="3400" dirty="0">
                <a:latin typeface="Calibri" pitchFamily="34" charset="0"/>
              </a:rPr>
              <a:t>was just wondering are you cooperating with real estate agents?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(FSBO says: No, we are selling it ourselves we don’t really need an agent</a:t>
            </a:r>
            <a:r>
              <a:rPr lang="en-US" sz="34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>
                <a:latin typeface="Calibri" pitchFamily="34" charset="0"/>
              </a:rPr>
              <a:t>Are you selling it yourself because you don’t like Realtors or are you just trying to save money?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(FSBO says: We have nothing against Realtors, were just trying to save money</a:t>
            </a:r>
            <a:r>
              <a:rPr lang="en-US" sz="3400" i="1" dirty="0" smtClean="0">
                <a:solidFill>
                  <a:srgbClr val="FFFF00"/>
                </a:solidFill>
                <a:latin typeface="Calibri" pitchFamily="34" charset="0"/>
              </a:rPr>
              <a:t>?)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>
                <a:latin typeface="Calibri" pitchFamily="34" charset="0"/>
              </a:rPr>
              <a:t>I appreciate your honesty…Do you mind telling me a little bit about your home?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(FSBO says: I’ll tell you about my home but I’m not going to list with you!)</a:t>
            </a: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 smtClean="0">
                <a:latin typeface="Calibri" pitchFamily="34" charset="0"/>
              </a:rPr>
              <a:t>Oh</a:t>
            </a:r>
            <a:r>
              <a:rPr lang="en-US" sz="3400" dirty="0">
                <a:latin typeface="Calibri" pitchFamily="34" charset="0"/>
              </a:rPr>
              <a:t>, that’s OK</a:t>
            </a:r>
            <a:r>
              <a:rPr lang="en-US" sz="3400" dirty="0" smtClean="0">
                <a:latin typeface="Calibri" pitchFamily="34" charset="0"/>
              </a:rPr>
              <a:t>! Perhaps if I know more about your home, I would have it top of my mind if I meet a Buyer best suited for your home.</a:t>
            </a:r>
            <a:endParaRPr lang="en-US" sz="3400" dirty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(FSBO says: I have 3 bedrooms, 2 baths, an in-ground pool, hardwood floors, etc</a:t>
            </a:r>
            <a:r>
              <a:rPr lang="en-US" sz="3400" i="1" dirty="0" smtClean="0">
                <a:solidFill>
                  <a:srgbClr val="FFFF00"/>
                </a:solidFill>
                <a:latin typeface="Calibri" pitchFamily="34" charset="0"/>
              </a:rPr>
              <a:t>…)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400" dirty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dirty="0">
                <a:latin typeface="Calibri" pitchFamily="34" charset="0"/>
              </a:rPr>
              <a:t>That sounds really nice… Is there a time I could come by and take a look at the property?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3400" i="1" dirty="0">
                <a:solidFill>
                  <a:srgbClr val="FFFF00"/>
                </a:solidFill>
                <a:latin typeface="Calibri" pitchFamily="34" charset="0"/>
              </a:rPr>
              <a:t>(Book the appointment)</a:t>
            </a:r>
            <a:endParaRPr lang="en-US" sz="34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4 FSBO Scripts- #3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524000"/>
            <a:ext cx="9067800" cy="5334000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(No, we are not cooperating script- We don’t like Realtors</a:t>
            </a:r>
            <a:r>
              <a:rPr lang="en-US" sz="2600" b="1" dirty="0" smtClean="0">
                <a:solidFill>
                  <a:srgbClr val="FFFF00"/>
                </a:solidFill>
                <a:latin typeface="Calibri" pitchFamily="34" charset="0"/>
              </a:rPr>
              <a:t>!)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Hello may I please speak to the owner of the home for sale at _______________________?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i="1" dirty="0">
                <a:solidFill>
                  <a:srgbClr val="FFFF00"/>
                </a:solidFill>
                <a:latin typeface="Calibri" pitchFamily="34" charset="0"/>
              </a:rPr>
              <a:t>(FSBO says: This is him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I understand that you’re selling “For Sale by Owner” and I’m not trying to interfere with that,     </a:t>
            </a:r>
            <a:endParaRPr lang="en-US" sz="2600" dirty="0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 smtClean="0">
                <a:latin typeface="Calibri" pitchFamily="34" charset="0"/>
              </a:rPr>
              <a:t>I </a:t>
            </a:r>
            <a:r>
              <a:rPr lang="en-US" sz="2600" dirty="0">
                <a:latin typeface="Calibri" pitchFamily="34" charset="0"/>
              </a:rPr>
              <a:t>was just wondering are you cooperating with real estate agents?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i="1" dirty="0">
                <a:solidFill>
                  <a:srgbClr val="FFFF00"/>
                </a:solidFill>
                <a:latin typeface="Calibri" pitchFamily="34" charset="0"/>
              </a:rPr>
              <a:t>(FSBO says: No, we are selling it ourselves we don’t really need an agent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Are you selling it yourself because you don’t like Realtors or are you just trying to save money?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i="1" dirty="0">
                <a:solidFill>
                  <a:srgbClr val="FFFF00"/>
                </a:solidFill>
                <a:latin typeface="Calibri" pitchFamily="34" charset="0"/>
              </a:rPr>
              <a:t>(FSBO says: I don’t like Realtors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34" charset="0"/>
              </a:rPr>
              <a:t>!)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I appreciate your honesty, but if you don’t like Realtors I bet it’s because you’ve had a bad experience?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i="1" dirty="0">
                <a:solidFill>
                  <a:srgbClr val="FFFF00"/>
                </a:solidFill>
                <a:latin typeface="Calibri" pitchFamily="34" charset="0"/>
              </a:rPr>
              <a:t>(FSBO says: Yes, I had several bad experiences and I can do this myself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Ok, I understand but have you ever had a bad experience eating out in a restaurant? I know I have…but that doesn’t stop me from eating out…all I do is go to a different restaurant… </a:t>
            </a:r>
            <a:r>
              <a:rPr lang="en-US" sz="2600" dirty="0" smtClean="0">
                <a:latin typeface="Calibri" pitchFamily="34" charset="0"/>
              </a:rPr>
              <a:t>Do </a:t>
            </a:r>
            <a:r>
              <a:rPr lang="en-US" sz="2600" dirty="0">
                <a:latin typeface="Calibri" pitchFamily="34" charset="0"/>
              </a:rPr>
              <a:t>you mind telling me a little bit about your </a:t>
            </a:r>
            <a:r>
              <a:rPr lang="en-US" sz="2600" dirty="0" smtClean="0">
                <a:latin typeface="Calibri" pitchFamily="34" charset="0"/>
              </a:rPr>
              <a:t>home?</a:t>
            </a:r>
            <a:br>
              <a:rPr lang="en-US" sz="2600" dirty="0" smtClean="0">
                <a:latin typeface="Calibri" pitchFamily="34" charset="0"/>
              </a:rPr>
            </a:b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dirty="0">
                <a:latin typeface="Calibri" pitchFamily="34" charset="0"/>
              </a:rPr>
              <a:t>That sounds really nice… Is there a time I could come by and take a look at the property?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600" i="1" dirty="0">
                <a:solidFill>
                  <a:srgbClr val="FFFF00"/>
                </a:solidFill>
                <a:latin typeface="Calibri" pitchFamily="34" charset="0"/>
              </a:rPr>
              <a:t>(Book the appointment)</a:t>
            </a:r>
            <a:endParaRPr lang="en-US" sz="26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4 FSBO Scripts- #4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9220200" cy="4724400"/>
          </a:xfrm>
        </p:spPr>
        <p:txBody>
          <a:bodyPr>
            <a:normAutofit fontScale="40000" lnSpcReduction="20000"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4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(What does cooperating mean? script</a:t>
            </a:r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latin typeface="Calibri" pitchFamily="34" charset="0"/>
              </a:rPr>
              <a:t>Hello may I please speak to the owner of the home for sale at _______________________?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i="1" dirty="0">
                <a:solidFill>
                  <a:srgbClr val="FFFF00"/>
                </a:solidFill>
                <a:latin typeface="Calibri" pitchFamily="34" charset="0"/>
              </a:rPr>
              <a:t>(FSBO says: This is him</a:t>
            </a:r>
            <a:r>
              <a:rPr lang="en-US" sz="4000" i="1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latin typeface="Calibri" pitchFamily="34" charset="0"/>
              </a:rPr>
              <a:t>I understand that you’re selling “For Sale by Owner” and I’m not trying to interfere with that,    </a:t>
            </a:r>
            <a:endParaRPr lang="en-US" sz="4000" dirty="0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latin typeface="Calibri" pitchFamily="34" charset="0"/>
              </a:rPr>
              <a:t>I </a:t>
            </a:r>
            <a:r>
              <a:rPr lang="en-US" sz="4000" dirty="0">
                <a:latin typeface="Calibri" pitchFamily="34" charset="0"/>
              </a:rPr>
              <a:t>was just wondering are you cooperating with real estate agents?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i="1" dirty="0">
                <a:solidFill>
                  <a:srgbClr val="FFFF00"/>
                </a:solidFill>
                <a:latin typeface="Calibri" pitchFamily="34" charset="0"/>
              </a:rPr>
              <a:t>(FSBO says: What does cooperating mean</a:t>
            </a:r>
            <a:r>
              <a:rPr lang="en-US" sz="4000" i="1" dirty="0" smtClean="0">
                <a:solidFill>
                  <a:srgbClr val="FFFF00"/>
                </a:solidFill>
                <a:latin typeface="Calibri" pitchFamily="34" charset="0"/>
              </a:rPr>
              <a:t>?)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latin typeface="Calibri" pitchFamily="34" charset="0"/>
              </a:rPr>
              <a:t>It means, if I could help you produce a contract on your home would you be willing to work </a:t>
            </a:r>
            <a:endParaRPr lang="en-US" sz="4000" dirty="0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latin typeface="Calibri" pitchFamily="34" charset="0"/>
              </a:rPr>
              <a:t>with me as </a:t>
            </a:r>
            <a:r>
              <a:rPr lang="en-US" sz="4000" dirty="0">
                <a:latin typeface="Calibri" pitchFamily="34" charset="0"/>
              </a:rPr>
              <a:t>long as you get what you want</a:t>
            </a:r>
            <a:r>
              <a:rPr lang="en-US" sz="4000" dirty="0" smtClean="0">
                <a:latin typeface="Calibri" pitchFamily="34" charset="0"/>
              </a:rPr>
              <a:t>?</a:t>
            </a:r>
            <a:endParaRPr lang="en-US" sz="4000" dirty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i="1" dirty="0">
                <a:solidFill>
                  <a:srgbClr val="FFFF00"/>
                </a:solidFill>
                <a:latin typeface="Calibri" pitchFamily="34" charset="0"/>
              </a:rPr>
              <a:t>(FSBO: Well I guess so, but I’m not going to list my home with you</a:t>
            </a:r>
            <a:r>
              <a:rPr lang="en-US" sz="4000" i="1" dirty="0" smtClean="0">
                <a:solidFill>
                  <a:srgbClr val="FFFF00"/>
                </a:solidFill>
                <a:latin typeface="Calibri" pitchFamily="34" charset="0"/>
              </a:rPr>
              <a:t>!)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latin typeface="Calibri" pitchFamily="34" charset="0"/>
              </a:rPr>
              <a:t>That’s fine… Do you mind telling me a little bit about your home? 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i="1" dirty="0">
                <a:solidFill>
                  <a:srgbClr val="FFFF00"/>
                </a:solidFill>
                <a:latin typeface="Calibri" pitchFamily="34" charset="0"/>
              </a:rPr>
              <a:t>(FSBO says: I have 3 bedrooms, 2 baths, an in-ground pool, hardwood floors, etc</a:t>
            </a:r>
            <a:r>
              <a:rPr lang="en-US" sz="4000" i="1" dirty="0" smtClean="0">
                <a:solidFill>
                  <a:srgbClr val="FFFF00"/>
                </a:solidFill>
                <a:latin typeface="Calibri" pitchFamily="34" charset="0"/>
              </a:rPr>
              <a:t>…)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dirty="0">
                <a:latin typeface="Calibri" pitchFamily="34" charset="0"/>
              </a:rPr>
              <a:t> That sounds really nice… Is there a time I could come by and take a look at the property?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4000" i="1" dirty="0">
                <a:solidFill>
                  <a:srgbClr val="FFFF00"/>
                </a:solidFill>
                <a:latin typeface="Calibri" pitchFamily="34" charset="0"/>
              </a:rPr>
              <a:t>(Book the appointment)</a:t>
            </a: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5 Top Seller Objections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152400" y="1828800"/>
            <a:ext cx="8839200" cy="4343400"/>
          </a:xfrm>
        </p:spPr>
        <p:txBody>
          <a:bodyPr>
            <a:normAutofit/>
          </a:bodyPr>
          <a:lstStyle/>
          <a:p>
            <a:pPr marL="571500" indent="-571500" eaLnBrk="1" hangingPunct="1">
              <a:buClrTx/>
              <a:buFont typeface="+mj-lt"/>
              <a:buAutoNum type="arabicPeriod"/>
              <a:defRPr/>
            </a:pPr>
            <a:endParaRPr lang="en-US" sz="1200" dirty="0" smtClean="0"/>
          </a:p>
          <a:p>
            <a:pPr marL="571500" indent="-571500" eaLnBrk="1" hangingPunct="1">
              <a:buClrTx/>
              <a:buFont typeface="+mj-lt"/>
              <a:buAutoNum type="arabicPeriod"/>
              <a:defRPr/>
            </a:pPr>
            <a:endParaRPr lang="en-US" sz="1200" dirty="0" smtClean="0"/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What commission do you charge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?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12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Bring me a buyer and I’m willing to pay you a 3% commission!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120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I’m not listing with a Realtor!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120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Do you have a buyer for my home?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120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I have a friend in the business!</a:t>
            </a:r>
          </a:p>
          <a:p>
            <a:pPr eaLnBrk="1" hangingPunct="1">
              <a:buClrTx/>
              <a:defRPr/>
            </a:pPr>
            <a:endParaRPr lang="en-US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Notre Dame Study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905000"/>
            <a:ext cx="9067800" cy="4267200"/>
          </a:xfrm>
        </p:spPr>
        <p:txBody>
          <a:bodyPr>
            <a:normAutofit fontScale="85000" lnSpcReduction="10000"/>
          </a:bodyPr>
          <a:lstStyle/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200" dirty="0" smtClean="0"/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44% of salespeople quit after the 1</a:t>
            </a:r>
            <a:r>
              <a:rPr lang="en-US" baseline="30000" dirty="0" smtClean="0">
                <a:solidFill>
                  <a:schemeClr val="accent3"/>
                </a:solidFill>
                <a:latin typeface="Calibri" pitchFamily="34" charset="0"/>
              </a:rPr>
              <a:t>st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time they hear NO</a:t>
            </a: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22% of salespeople quit after the 2</a:t>
            </a:r>
            <a:r>
              <a:rPr lang="en-US" baseline="30000" dirty="0" smtClean="0">
                <a:solidFill>
                  <a:schemeClr val="accent3"/>
                </a:solidFill>
                <a:latin typeface="Calibri" pitchFamily="34" charset="0"/>
              </a:rPr>
              <a:t>nd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time they hear NO</a:t>
            </a: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14% of salespeople quit after the 3</a:t>
            </a:r>
            <a:r>
              <a:rPr lang="en-US" baseline="30000" dirty="0" smtClean="0">
                <a:solidFill>
                  <a:schemeClr val="accent3"/>
                </a:solidFill>
                <a:latin typeface="Calibri" pitchFamily="34" charset="0"/>
              </a:rPr>
              <a:t>rd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time they hear NO</a:t>
            </a: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12% </a:t>
            </a:r>
            <a:r>
              <a:rPr lang="en-US" dirty="0">
                <a:solidFill>
                  <a:schemeClr val="accent3"/>
                </a:solidFill>
                <a:latin typeface="Calibri" pitchFamily="34" charset="0"/>
              </a:rPr>
              <a:t>of salespeople quit after the 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4</a:t>
            </a:r>
            <a:r>
              <a:rPr lang="en-US" baseline="30000" dirty="0" smtClean="0">
                <a:solidFill>
                  <a:schemeClr val="accent3"/>
                </a:solidFill>
                <a:latin typeface="Calibri" pitchFamily="34" charset="0"/>
              </a:rPr>
              <a:t>th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time </a:t>
            </a:r>
            <a:r>
              <a:rPr lang="en-US" dirty="0">
                <a:solidFill>
                  <a:schemeClr val="accent3"/>
                </a:solidFill>
                <a:latin typeface="Calibri" pitchFamily="34" charset="0"/>
              </a:rPr>
              <a:t>they hear </a:t>
            </a: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NO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>
              <a:solidFill>
                <a:schemeClr val="accent3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92% </a:t>
            </a:r>
            <a:r>
              <a:rPr lang="en-US" b="1" u="sng" dirty="0">
                <a:solidFill>
                  <a:srgbClr val="FFFF00"/>
                </a:solidFill>
                <a:latin typeface="Calibri" pitchFamily="34" charset="0"/>
              </a:rPr>
              <a:t>of salespeople quit </a:t>
            </a: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- 1</a:t>
            </a:r>
            <a:r>
              <a:rPr lang="en-US" b="1" u="sng" baseline="30000" dirty="0" smtClean="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US" b="1" u="sng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and 4</a:t>
            </a:r>
            <a:r>
              <a:rPr lang="en-US" b="1" u="sng" baseline="30000" dirty="0" smtClean="0">
                <a:solidFill>
                  <a:srgbClr val="FFFF00"/>
                </a:solidFill>
                <a:latin typeface="Calibri" pitchFamily="34" charset="0"/>
              </a:rPr>
              <a:t>th</a:t>
            </a: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 time they hear NO</a:t>
            </a:r>
            <a:endParaRPr lang="en-US" b="1" u="sng" dirty="0">
              <a:solidFill>
                <a:srgbClr val="FFFF00"/>
              </a:solidFill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>
              <a:solidFill>
                <a:schemeClr val="accent3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60% of sales close after prospect says NO at least 4 times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r>
              <a:rPr lang="en-US" b="1" u="sng" dirty="0" smtClean="0">
                <a:solidFill>
                  <a:srgbClr val="FFFF00"/>
                </a:solidFill>
                <a:latin typeface="Calibri" pitchFamily="34" charset="0"/>
              </a:rPr>
              <a:t>8% of salespeople are left when the prospect is ready to say YES</a:t>
            </a:r>
            <a:endParaRPr lang="en-US" b="1" u="sng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848600" cy="8382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Rebounding Wins Championships</a:t>
            </a:r>
          </a:p>
        </p:txBody>
      </p:sp>
      <p:pic>
        <p:nvPicPr>
          <p:cNvPr id="1026" name="Picture 2" descr="http://c.o0bg.com/rf/image_r/Boston/2011-2020/2013/06/16/BostonGlobe.com/Sports/Images/davis_cup4_spts-618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378936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4800600"/>
            <a:ext cx="3789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latin typeface="Calibri" pitchFamily="34" charset="0"/>
              </a:rPr>
              <a:t>Game 2 - 2013 Stanley Cup</a:t>
            </a:r>
          </a:p>
        </p:txBody>
      </p:sp>
      <p:sp>
        <p:nvSpPr>
          <p:cNvPr id="50181" name="AutoShape 4" descr="data:image/jpeg;base64,/9j/4AAQSkZJRgABAQAAAQABAAD/2wCEAAkGBxQSEhUUExQWFhUXFxwbGBgYFxwdFxsZGBgYFxgeHhgcHCggHBwlHB4cIjEhJSkrLi4uHB8zODQsNygtLisBCgoKDg0OGhAQGiwlICQsLCwsLCw0LCwsLCw0LCwsLCwsLDQsLCwsLCwsLCwsLCwsLCwsLCwsLCwsLCwsLCwsLP/AABEIAMEBBgMBIgACEQEDEQH/xAAcAAABBAMBAAAAAAAAAAAAAAAGAwQFBwABAgj/xABJEAACAQIDBQUFBAcFBgYDAAABAhEAAwQSIQUGMUFRBxMiYXEygZGhsRRCUsEjYnKCstHwMzRzkqJDU3Sz4fEVFiQ1g5NEwtL/xAAZAQADAQEBAAAAAAAAAAAAAAABAgMEAAX/xAAtEQADAAICAQMCBAcBAQAAAAAAAQIDERIhMQQiQRMyUWGR8CMzQnGBobHxFP/aAAwDAQACEQMRAD8AFtxt+LGCwvdPbd37xn8IWJOTLqWGog/Kt3u0YePJYbMWxBUs4GXv3BUwAdVTTjz41XoasArtD8mWPsnfjHYm9c7oYayuty4z5siqO7BJOaTogEATqfdB793cSt8WMTcRzazMvdiF/THvG5TJPWm25+Jwtq4bmIe6joVa0UQOuh8QZSOJHA8uNM95NpjE4q/fVci3HkLzAgDXz0k+tcFv2jfaVuArAwcqyOugrjA+NlX8RA+OlSG3dnRh7N4GQRkf9V14A+qwR76h8NQx+EP6hayB2diWcLibXc3PEyNDHVleFykL+LNoCdKtndAEYXJqTbd0LEyHKsZYRwkzI6zVGbg28+NUEzmga6zLoIPumr63Otj7JIiGu3mHkGvOR8qv8EhymKlQQPX3UsL5ylhyqD3fxystwAZslxhrxiTXW3NuW8NZNwzHADqx4CuaGS30SF66xXTX00pFMUBdyHNMAnTTXhrwJ8q3sx2NhGuQGYBiJ0E6xJqoe0fFX2x7qly5bQhVBzME4anT11ih4Aw77QMfYt5ovILzICgHicXbRzW/CJIzSVnqBRUqSocEhmReHEc4I9a82fYzbMlpaZkdZ4zx86tvYrXtpYZWuYhrKkAMV9q4V0OoiFnSBE6zpQq1K7OlNvoOLqs9q4J8QUzHXkfKu9jCQ/6sD5UHbP3Is2lY52W79y5aJRl9SpkipPc/bbRdtXv7VGykmBMDjy48aWMivpDVDRNbavi2tmSBmfL8QT+VCHahsNr2HS7ajvbTZuWbKeMHyMN7ql+0LDNewqFGClLiuCTAJXUCeU1JbGVsTZVyuXMgMEdRwqqXQr8EduptkYmxavAgd5Cv0TEoIE+TDT4darDtE3Pvfa3u4bDP3VzxEKJyufb04gTr76dbR2g+x8XeUItzD3tWtMYB9DyYHy6VJ4btasL/ALHFL5C/mH+pqD18gK2xmy2tWyzlQwMFCYb1g8fdUPV0v2uYRhD2cQ3ky2W+tQ21N69m4oaYMKFMnMltCTy1TXrU71K2FTyeiuMBjGs3EuIfEjBh6gzVndoOHt4jCWr6sIzZ01E5bw8QA4mLgM9JqMxW6NjFWRdwg7tuSkyreXl60MX8TiEsjDXRCWrhYAjxKToRP4Tx9aGPIq2g1DnyQbzMGtg6V1iPapKa4mFG42HNy7qJRBJ9TwqV3s3hvrdtQ2bIGBD+IMrEaNPtAR61Hbs444dNBOcEx6aCnKXFuYhA6oRcV08ZhVZlOVp6g/WlmnzLaXAf4Xfe6ijICn6octb/AMjgwPIEU8wPabDRdsqOpt5rZ+KE1XLOykqwII0IPEUkz61bmyWy7rHaPh2X2j5K1xTP/wBi0LXcTax9vMUCPJIYAaE9Y4jyqtmaak9ibQZGygwD8jUc26XXwUx0k9PwOtpYZrL5LgB6HkR5VlOcTiEuDxeIzPyrKE5HrtHVC30RG17oa85UIoLE5UEIuvBQOQFNc1acCSY0+lYIpkhKe2dqa7UTXANdpcA6k0UAIFcPh2EmGCq0criaoY6cfcT0qAw3CnuzMZ3dwMQCBqVPDSfyke+m6DIzR91jHuOlLC49F8t/UU0/Ph/v+xPbwbLt4Z7bIzAuC0FcoieWtPtj7yG1pqI6GPpQ337Ypi992J5a/Sa3ewCqV8ZK8x/1rql62LN6fXgsDZ++dqxLW1hjx00PqK4fetsRmOTvAviIFuVWOZgaR1NNPseCuYeLdoLcC6mZJNBW0NoXFZkW46rwKhiFPqBxqcvk9bZW/Yt6LJbfM3FOZc2kZZPy6U02jt3RjbDKCoARgGcec68eoqvdn7VNviCdevL+dPsZtwGMgOvM6dZ0GnvEUtRXIacs8R3szYN3F5yHS3roHmTJ8uFHWzrjYDD27bobhSR4Dpqcw+RoG2HtAgwTHP30dbH2uCGR+I8U9RoOHWfqKjnyPwx8UT9yJ67tK8Wti1YBtuobNrOo4RpEedCu/OEuWFvYtLjK/eW1AEZSpVZnSZk9Ry4zoQ7L28WABtOFjLmUSAQTqTwEUJdo9y/ew+a0C1gXZu5VmGCDKSR90AwZ0mKOPatC5epZD7vtf2liUsi4UtyC7OxKKBx04SeAFejbaJZRUHADQ+gqid2cKMNYA0LOMz+/gPcKb4vtBvWkbCoBCkqtyTKgmdB6aeVbJy7bRnrG0k2cdsGMF/G5bQzZFlyOE8/gONBSARwFWHszYveWbhviWvLlU/ft5/EjzzDHQ1XaCNOmnwqj35ZOlphnuBtDDpNu/btlZkOygkT1JFRnaRgEt4nNay5GUaLEAj061rYWRLF+4+vhIg8OHh98033mZO5s5CpnUxy04UjD/SO9yN4rltxYJlGnKeamCfhRLi8BZxV6y9xyUKsXUaFlC5gNOc1WOExDW2DrxHD4RR/2d4438YqxCJYf1nKFn50kx/ETRSci4OWDW+m7b4G6qswZXBKMOYBIgjkw50PUT7+4i42Ja1cn9B+jUHp7WY+bTNDFUpd9EWSK45oknUAKANNBWLimYgk8DI8iDUeKc2/ZmgkdtkrvjdZ8UXfLnZVLZZiYjUHgYAqDAon7QAv2gEGTkUR0XIpX6mmGGwEYZ7rDj7M0clKWFS2yFNbRo1FaNZSik9uxcbvGhM/h4R5isrjYG0TYDsvEkD3AE/yrK0Q5SG2R4X4Gtd2CPStjT0pRCOXOogEVtD5UqiQdKTX2h6Uq5rjjdsnMIEmYjrJiibEbOVMM0oJCkzGvDjNQOyFm8g6z8Yout45blgcwyn6QffWfNWqRqwTuWAdq7B0pXFX9KaLW7hrQZQs2Pi4Q9YoWxzHvGnrRDssArTDeSwMyso4iDHlWXG0sjRqypvGmQldE12uHYyQDpXDCtBkJjZNglc39RRhu1u7fxt1FtQFU+O4xhVXnrxJI0gdemtZ2abItYgM9+TaSFCgkZmIkgkagARw11FXHu9fVy6ooS3bhFVRACwCIA8w3xqKXO9P4NW+MdFXYgYsZrAUEnw94SfZB45ZgN9aON3bC4XDhc0supjizMYgdSSQPOaj8bbe3de20A6shJ0ZfaYeRXp+HKedSmwMLnIvXSBaXVZ0BkRJnrOg6GfvLEpiuTl9JD1S48k+x9jNgYRsMz4mzbzsZzIMjZmiIZQDHQazA0JbWq96uynEW2a/hQ1+22uSVN5PUCA/7vpB41aG9+Kk4fKQVZidNVIGVl/1Ba1g9rHQH3VbJal6RGIdLZWG5eIuXFy3gYsnupOjBW4qw4yrRx4UA4vDm1de2eKuy/AkV6H21gVuguoAY+3A1cFcuvVgIIPlHp5+20G+03c/t942b1BrRNq5QlzoYYm+wBSfCTMefCms05xY4U2ilZM2lGHZhdK45QPvqyaecH8qEFGtG3ZLanHz+C3cb5BR9aaPIUN+0K4LmPvHoEB/yChC4IJFT+85P27EA/wC8I+EAUxvOotlSgLE6NzFdXk4jRT22JWPKmQp7aoIASb/2s/2PEDTv8OgPTMmh199adZw9y1mEKAoPItxMV1vDtTNgMCqHxW+8VtOEEQD6iDQvc2jcOhb5D+VLknkyk1x2I4i1kYrMxXVnDM2oGnWtWrbXGjmedSVy6ttcoPCihBhdgQIn31lIuZrKOwDwH+oriecj6Uopri8ABwFcwiTXdaXXrTE04QELMaHSgcPcPfNtg6gZhMTrEiJ9RU7hQbWDJAkqhJ/fII+Eg0y2Hs6y9trt66QqsF7q3l75pgz4mGVNYzAMeOmlS22NoYcpcGGtm2WtvnQsWRYiIlVhyMzGJHs61HKt6/2acG0m3+ev76Ada23HlWLXeGVSTmIqxlJjYd2QRTTbd05wJOg+tLbMK95CGQab7d0uR5VFL+IaG94hi7eR9Say40heoEH8q3iL5eNAIHKkhVjOWx2a3V+xQvEXXzepCkf6Yq0d01iyzdWb5Ex9ap7spsEW77n2SyqPVQxb5MtWTsjaxs27aBRka46s3i8JbVdApESwkkgAA1jxPj6iu/30bK7woJdo7PS8AHAMEHUA8PI6eh5ekgpbV2Yt62EABynMASYJ5gnzBOtC1nauKCLduvC3HslR4cwysTfXKoEAgAAEliZHlSNi/jUa05uPkLWywP4b2IuQCjWyZFsqD4lK6dIrbSVLTXRnW09ondt7KFvDIFE92Z04+0LrR6lMv71C97a6LfawDLgAx1B1EHgam9394LuKvdzcNsqwuMCqwQqMoUhldlJBZOOUzGnGBbfnYtjCkPcuG0XaUK2y5kfhIuAqABop0XgCRFQy4FSXH46KY8nFvYS4HFOdCD68aAe1DdR0uHG2xmtPHeRxRoCyf1TpryPHjTzdPfAOzKSYVlUMwAL5gYlQSFPhOkxw60f4bHW7ilTBDAgqdQQRBBHMVCHWJ6ZW0si2jzfixoD51kZrcrxHtelGXaJugcGTdtgthnPhPE22P3G8vwt7jqJIXhXKk6GI1raqT7RkaaemdX7QCoQZLDXyij7sZw2a/iW6WlH+Zx/Kq/7o5Tr7NSu7+3cRgszWmC58shlkMFMj3elMnpgHG+o/9bcJiWPLqCV+OlQeIuEGCIj404xWON3EtddVLM+ZliFJJ19BWXLamcxjXj0160G9s4Y3bmaNIgRW7JE6iRPCYmnd5UA0ZTTK20GgA7ZyZA0UmcsmJ/7V1csagU4s2tQRpNEGyraqzu4XUZVYiUEcW9eQod7KqZ4N77IW2EtpofFzNR7ksdNfStXr0sT50TbJy2l8MSRJNMTQLMsVun+NuC5cZlXSeWlZS9jNSSi7KT/eMPW2P/7pntNURSqtLGJJ4xMxA4Vyb91vCrEk8Ov0qOu2WzENoQJMn+tanMXv3UasuXBrWKO/xf8A6IGnFm6AsEHjy6UkLfmBW7KSRrpVGZJbT6JvCYGPELiwR+Fp+QqRs4RFVySzMysMxAVAGEHSSTp1j0odGKZJUNoOFOUvG4IYk1B4rp/d0b49RghL2Ntfn1sjBXNxCIMceFObmGIJHIUjfukhQfuiB8a0HntaNWHIMqYNL4lZOrS3n/Oke4YAEiAeBp5jlBCkD7ortDL7WI3sEFXMLiN5A60jhkzHKASzQFAEksdAABxJNOmvZ8wA1eABz06eZq4ezvc23gbYxGIWcWwlVP8AslI0EfjI4nlw6ytUpQJl0yH2bOz8Nbs3oS6QWYMeBYmJ88sCOoPSuP8Ax8NbuXE725btFDdIC5FLMVtko5E+LSQvrxph2h2Hu43QyO7BknQQTI9dQdOtNdjbGthWPfMc6lXC5cpUwSOZAkDhrUo+nPufl9l3zftXhBzu1vZa2g6WrhNq4hzKYAV4ZTETAeR01BbhRftXeHDYdgt69btsRIDMAfnVNWdkWWYHDyCAcviJ8UEAgMZ8LQeA1Gk0Z7Wwls7TwVy/aVlxNgoyuoIVlAcGDwacwkVabVb0JUue2HmwsVhrp7613bhhBuJEnXgWHHUfKo7tR3b+2YObcF7XjA6wDI9SJA8yKgt2wuF2njML4Ut3FW/bHsgT4H8uIFG744ZPFEEcSeI60atT5YFLrwecdl4cmzjDb0KWrd1Dz/R3kLGeoDTTzdPeO811bd1i2YnK/wB4GJg9QfzqwsHuHZttiGt4iRfsXbWQgeDvYgiOIUgaRNVVsHDtZxqWrqlLi3ACrcQf+umvOalTjJLGlVFIvkWkv4Z7dwSlxCrDyYR8RxB6gV5qxVso7JM5WKz1gkV6LvYgWcM7kwFUsf3RP5V5xZiSSdSdSfM1P029MPqNbOSacWHLQpk8hr8hTzZ+yC4DO2VTw6nz8hTq5shFMo7BhwJgj5AVpIaIi9YZDJBip7Y2yBibLsXW3GgLkAE/1zqOxuLYju2XUGZHPz9K5wuzmujQ8ORNE4j7tvKSDxBjThpWopxcsamK0LFcAcYXGBeJAgGABMnlPSmqYl50J+OnwpwbIjXpXOzrX6Rc3Aa/CuCTOzNhqAHuatxCjgPXrSi4/MGtXdUPuK+YP5VzjNp5RpqTwFRQvZhJifrRCOW2FdXxJDoeBBE+8Vun+yNpW1XLckRwIEzWVxxFW5kQSD5f1NMbpljm1p4rw6mfL400vCWY6GaADeERDOfN5RSNpoPnTnBINdab3LUEjzoNHLoXv2mUyRyBjyNKW2pMJAOpMjnW7Y0rvAd9i+Nfwhvcfypi2UrxOafdFP4zKw8vpSFm3yIrjtszZuAa86Iis7OYVVEsT6fOrO2BugmELtjLa3XNvwIwm2mozEkaM/IZSY666VzhHezcW5aJVl5+R0I940q1Nk72YV7ZN0rb6o8ltOEcS/u4a1PI61pF8Mw32S26u62Cwc3bQZ7pnKzwzIJ0VdIXTi3E/Kkd4d5LGGJN65DcQg8Vw/ujh6mB50E7wb63bpNvDE2LPCRpcYdZ+4PIa+fIQeB3dusjXXt3SntFyjQR+LMRqPOl+m67phdpdQiUv7ypi7rMEKQNCTPhEiTyBluWnwmnWysFaS4l25cm2xhixy6RwPXjppQ7ib6orLbRQpOpjWOBGbiffTXB7Ve3CnVQZA5H3waFYdPoKyrrfb/4WCuCtoLK2WCm/eVFcCcuZwisARBAmYjlzop2tujjHS2PtKPiLN/vbbumURB8BhoiSTpy0iqgxm12uMrA5VUiIJIDQY1J9dRHuq1ez/buJuWH7+Sonuc2pcgGVWdSvnwGo9HxyoW2xLrm9Ii9oXr1q6/2lrd+8nhLKoUDgcoPEgNxnnPSKd7M2kqkgwxPG6SYBmcqDhp1/wC1Q+KuFHK35JUwdRx4kZgYknWab7M2o4fKgFpFJiRLkTwGbQesTWDO290zZiWtSHIxkj2pob2zsdMTiMPcnLctuseGc4zA5SZ0jUg68xz0QvY9F14eY0PxH50pso3bmItLbZtGBduaoNWlvMeH94Vjwu1aaL5Jni9kn2lXzawDgaZyEH73H/SGqnNmbMN69btDjcdVnpJgnXoNfdVqdsJPdWAPY7wk+TBIUe8FvhVb7Msl79pQSC1xF05BmCn5GvbxTqTysj3RbmI3MwZAEPb0jw3JmPWaD97tkpZYCyrZQPabX5+VFmK3fS3iAyXGErDMYJJ0hgY9dOGtPNoJaeA5BC820BMQAfImJrN9Vyy/000UrcMgzxB40rh8HduEraUt1jh7zwHvov322cLuItLZtgBUC3LiKe7BBPuECdJ8hwrMJfS14bYgD+ta1LKtJkPpvbBS/sHEoMzWHgc4kf6Saj1qxVxrNrmPpTbAbn/b77i262yqhm0mZMTx4/zrlkQHH4AMVMVlq1JANXHhOydRbZHvkyQZCgcPjTDanZVlE2nMj8XA+8DT4UyyS3pMXiyq8VgY11pm1oUXbR2ddsHJftlTyaPCR68KhsfYUHQ0wGiNsXY0IJrKe2cOTwE1lcATxOGIJQ6EcR7ppuLFSN3iSxzNzPU0kjR5iuXjsL/IbrbI8q33c66TSpWlrFsc5A9K4A07qlrGHDGC2UdeMU/shJACyeGsn+vhRhgOz9rtlmdu6ukDukABDT+OOE6ARw1maSrS8jzDfgCrFq1bkvdVtNFTiTy9KaoxFHO7vZf3pzYi6bZkzaUDMIYiM2oPDkKgt5ththcS9lVZlB8DZScykDp0OnuqWLNNU5T2NctLetEI1ya2XqRw2xMTc9jD3D/8ZH1FTFrcXHv7Nhh+0QPzrRvQiRF7sYRbl4G77C6meBPIeY8ucVbuO2iBbIVuQGp148vjHSgKxuzewZK4nKpuAZIMwQW46c67tYp1aGOq8jzE6/161mvJ7mi8R7Uze3thW3VmRRbfiI9kxyy8vdVfX7JGsSBxHPp9atPbN5bllTZlmY+EAGfMQNZ/lTzczd9sPbuNfyZ7hzZNPCIiGMwTHIaCTqZpptSmqBUctaGm5G5wsKL2JC5mXw2iAQAwjxDm0E6cp+E3j74U93nFq2ABlQSxHAAEaW1GnU6cKT2rtZLYZ2PDzAHu1191B2I32tG4f/TSugJDMDppMAis8usj38FXxhabH+2XtWbsLk9kFQHz9RmJMESQdCAQZ0pC9uljEtLchL1u4ouIyv4nzjNAUwQ8GSvrBOtMM1vF3y6+G2RlRR8pJkmSfpVmbP2gDYKC4buVYdLgGdcvslQsZiBHDUkaa6U7mdPZyqvKKkS8xIDSDMBYzMTMACI1nrRRufdYKbyXTDsVCfd8GkniTzjTnyop2Ts1A4v3EtveMfpQOOkTlPst9YHSmOzNwkt4p7y4hksFg3coo1IgkM5+7M6ATBiRSwo115Gq6T78Ejc3f/8AE7eW8SttGDAqIJaGEAnyOvrSK9nezrEM5ckGZLniNeAojxW8ViyMgKzwCrAAn05TQNtnawLFg5YTBHMf9KLupRLSt7OsNjsitaC28oZgMuhkGJKxwMfStYa73jm2YKj2uk9KjbuzrK4e9jb1y6ADCojAAkwggEGWPh5xqSeBpHda6bihLOrtqWP3cx9pup5AfeOnCSEvDXWvkosi7/INNn7OX7PiLjNlQowCiIZhISZ5hh4QPInjFAGL2cyqXEHxQR06Hz5/KrN2Z3JtIjMoAXwqSM0FMpOpktl0njx60AYpg1xUngWHqwlR+fxrs+5U8fAMWqb2DzXsvsk+elF/ZE5bGXm5CzEcpNxPpB+NQR2LLL4iJMaa0cdnWDGHvXVYwbiqFkiSUzE6DyPyorInPQKhosGTHKta9a2R51rKPOkEGOO2ZaugqyjXjoIPqKr/AHh7Mbby1km2eg1T4HUe6rJu4q2ntMq+rAfU01bbNn7rhv2Jb+EGnnNU/IHCZQ20t3sThTBtM0/eQFlPw1HvrKvN8Sj6izdbzFtl/iitVdepn8BPpspPeHdy8cQ/cWbjh2L6LoMxJieHUVxhNwce/wDsCv7TAfQmrv2Bhe7sKikQJ5zEsTE+Ux7qklVuopJzuZSa7GqE3spTD9lOMb2mtp7yf5UJb0bNbB4h8O5kpl1iA2ZQ8ieUmPdXprKevyqpe2nde4zLjbSllCZb0alcslXiPZgkE8oHmaaczdaYrjS6Kxw11iRl90deXvq5NgNcvYZMz+LLHtZeGgGYajoffQR2c3LdsXe9VlZiAl0KWKwNRA4g8x/IUUbRxy2HL2/YPEBSonSSAdR76h6i23pfBowxpbZMbVb7LZVrTFbgCrAEq0kA+LL4Y6x001pXcDabXmdbsM3ESuo1P3uYJnlpFQ17b2Ga0JYm2NXEwzcNFk+1NKbL3g2VhUN21iLl3Ed3kS2bbKWY8NCvGeJmKWIbW0tAyPTLQFvyArrKaQwuLDW0Y6FlBPkSJNIYvattBJ1otMRIr/tdYi9hQokurLEc8y5fq1RWzt1r1wD7QRbVSR4jLkA6EAHQepHCedFW1tuh3DKozAEKYEgHjrx1gfCofG7Uyglj8TS/VS6RoUPQ9wmEs4QEoSzni7GT6KOCj06CSTrQxtvb9jvD32a5lBORTCltIBM+8nXh50P7f3tJ8Ns8dC1BtzEsxrRixunzv9CGTIpXGSW2vtM3mk5VAAAVRCgAQIHM9SdTUz2b7DTGY5FuQbVsd5cB4MFIhI55mIBH4c1CKDrR12X4HEXL7dwgJCTqQBlPhmffw+Vaael0Z5XJ9i2/+AOEx9w29LV496kcBm1ce5506Fa2u38GWXM+LRlGjAo3rrlB40XbzbkYu/ZPePbLrLKFLElgDpmIETw+FU4EIJmRHXjPP09Kjx321ovy49SXBgdt27ns3c/mVjTzOutT1h+8TxIGU9DxHxBFVd2e4UXsZZQgEF1LA8CqsCwI5iAdKJ+15b2GxSXMPmVWtwVRSV8JmSBoPaieOg6Un/z/ACmM8y+URW/TWcPetqisCyZmUvIAkqsAzpo3GeFc7D3wweHhvsRuXB9+5eBj9le7yr7hPnUziuzX/wAQt2sXaxjBrtm22W5bDKJQGAykEAEnkaENs9nO0sPr3IvKPvWDn/0EB/8ATVZcNaryRpvfRLbw75Wcbbe29g21dg8q+YhxOsZRMk6jTn1kI2Nv2LVlLGFBTjmdvaMrlJ83YE6mMoAVeZIPeuPabLdRkb8LqVPwImulxKnyq86RPZMbSxYB9lSxMyQJnrPGaf7uYxL+YXZ71WUrcknQzIaeMEDz18qhtnbFxGJaFGURILfeGmi8p1mCRR3ux2etbObEXBqPYtzmP7TcvRfjUs7XHTKY98thdu5uW96Ll5u7XiqiC5nmZ0UeoPuotw251hDPjPq0cOE5Ymoa1cuWvFaZjGpts5Ib9ksSUboRpPEGivY+01v21dTII6QeJBBHJgQQRyIIqeGcevaHLV77Y6t4ZQuXKI9BUfit37DycknzLFf8pMVztvaDoCLQBcCRPBo4rPI8Br1g5ZDVDptJ3szaF83e9W4qmToXTPaZicqiGIiYy5XEAirOFXkkm14HtnZ9tDAtIjDjCj4gxqPOnPCm2CxNy615XB/RsDbJWC1u4WYCPIDLHHwgnjTkJWPLj4MtNbNE1lbKVqpDDGxZyAAaDoBTlboqLxG1Pw2bzeiZf+YVpt9svn2bAH+JdUfwZ6GxtBB33pTo2/BrxI18gaGsKb+bNcFkIoLMqlmYgAkAEhQJMcjTm5tq6pGd7UC0rOTbaJOZ2eQ8Iq20bQ/eI1itfp537mRyPXRvd7dLCYUfo7Kr+s2rQOrtLR5TUbvDju/LWFCi0ph5UcYnKoI9rUEtwXgAWkrOYXaHf4fNAVjCuoMgE5QwDQJEHQwNCKCMPac25GuYs59XYufmSaPqcjiOg4Z5V2b2VsbCYZg6WLYYeyzAswPM5nJIPLSpxdrkn2tPQUL3sPiWk5QqjnMsfcPzqIG2pJUCIMEnr7hWD6tvwbPpyHeK2z0gUP7Q25AMwfWo6xdLcboUeSZj8yKkcEcHZOa5b71+T3YYdfYgKPgfWj7r8s7Uz4QKbT3iQRBVTUbtvC3/ALQVB71UaC3sqxGrZQTJUHSeZHLgJvF7N2cB4VY8faYkyTJ4ae+K5xu0AzaWncDTwAGPXWrJTPS7Ydt9srC5Za2xt3AVI4g8qVtKo/PSpvfPClst0L5MYjnpp1H50MKa2xXJbPOueNaHeKcRAM6Ga9b4TAJb/s0RJABKqBIHCYH9TXj8nQ16v3S3nw2Otzh7mc2wocEFWBI0MHWDBg+R6U4pJ37EjXWqy367Nbl5jiMIFzvrctMcoY/iQnQMeYMAnWeM2qeMVq5UrfuSHl9FVdlG5uIw+Ia/ibRt5FIQMVJLMIJGUnQLI/eHQ1M9rG0DhRh8RlzqHyOOHhdWMzyIZEPuo3xOIS2Mzuqj9Ygf96Be0Zlx+HFixmY94knLlAAYZiC8TCyeB4VTlM+WDVV4QSbpWlTCW0Q+FS4WOGUXHyCfJYqYmhTs/wAEcPbvYaHKW7pa0W4d3dGYANzIYNPqOtFgWsNdttFdaEb9tXBV1DKRBDCRrx40D4jc3DWtGtWtSclzIoeDMDNE5wNJmdJo+jrSeLwiXUKXFDKeIPxB8iDqCNQaOO3DOa2VngthWrF43QSzmQs5YXMQTEKDy5zUnZxpFN8SPGwSSATlnjE6fKkWtlZLeEDUyazZ81VbaNUQkuyasY7Megp5sHFC3iSg9m6peOQZSqOf3gyGOqE8zQhY3isHQMDUnsDEG/i0KAxbUljy/SAoo9+reiVT0t19RJk80rjsNNq7FFxpUgK7TeGYrIOjMGXUNlkcvUDMrrXNt4a1cWyb1tXacqZgCeZgTJnqK53hW62Ev91pdNtsnkY0qoNl9nQuYG5iL7umIKsQtwhQGBkFiZJnmxOkmQCK9VIxFg7277jB4nD2SsrcIzvMZVJUTwOYa+URRGeNAGzcPb2xss5wrYq3aNvMQMwcQwaYkZoUmPSpbcXbpxFm2HJ7zu4cHjntHunnzICtHmah6he3ZTH5CeaysIrKxFBqVX1rYtj8Pypxk860U86GhtjPaGJtWbTvfIW1ADEkAQzKoBJMQSY99JYTFYDEHNh7lsuwOtog6kqdQpKnxKp8UjTzNQ/aE9jubNrEOFs3b4V2LZQAtu5cGsj76rzFR+4e7GDtXzicJf74BSh8Ssq5oOhUcdBxY1uwL2EL8hlYwQs2RbtgDKDwEAsSWJjlL6++hDB3cjdw/hZZy/rIDAjzXRWHI+RBJ7ANDe+lm3bw9y6yhjbVmgiQSiMRw1B0jMCCOtNkxq1o6L4sH959tjD2HZRJC6DqToB7yQKDrOFeymdg8GAzMhCFmPEExMmTpprW9gbwpisVYsjCAMz5sz4m7dUBPFOR+c8CSQCQYkVObybKxndwe7a1aJyhJzwuiswOhMDgOEnjU8fpklqijy97RFXlOg9kE6lVk+4SKmnw2zsPZF12u4u4Zy2cxRiVBZv0YIhFUEszEgAegppcXOimehqE2q96y4uqr5T4Q6nw+MZSjEGVkHg0HUkdS2TBEraRbFyy1x3oGsfik7u43dkG7fJXxlslsAtkgQOJGoH3ToKhMTjHBi3cZVIWQHMSVBPPrT3eFZuuFU5BBEHQKVDIMsQIUgfHrUI4Pr9aMT0myObJ25S1/wBOWJ5n50vs/CPeuJbtqWdzCqOZPAU2pWy5UggkEcCOIpzOO9qbOu2Lps3RluKQCumhIDciRwPWjvsXvd1tFUYjLetOup4lYuA+R8Jg+ZqvxcJJPM8STqTx9fU86WBU6cfT3Hif5VzW1oKej1pfxKWSudm8WgJ1E9M0c/Oo+7jWRu6vMFzn9HdUaEdD0NV32UbxrbsGxicRba2xOS02bOg0HFhDIdTHIjzgEu08Rbt2X7q731lzBQ6vbJBhlP6p4TqNNTWLI3L8mrHPJeCX27sFrlk5GzONVB0nqJ9Kg1uC2y2yIbKDJ4knj86c7D28yqEZs3RiNdeAI5H5H6o7VwDXvHbP6RBIHMrOo9fL1qVPa5IrKa9rJ3ZmKAIB5jX8qmsvrQJsjGyMp/oUV7KxWYZTqRw9K6XtbJ3OmSBAFRW29ohAba+0RqegP5n+uVOtp48WULEieQ5k1X2K2iWYniTrXN6Djjkx/aIGtM9pbMbFWbo8XdwVLCdCRpw5DSeWopLCWLt+4LaGCeJ4hV5k/wBa1ZGGwK2bSog8IHEnWeJJPU8/Wm9PHO9/CGzXwWvkoPZmzzgpGMv4eyB7M5nukHhFlRJHnIFWz2aXbF3D95YzZSx1eM7H2SzAaBjEQNABAqtu3PZxD2LwGhUo2mgIaR8ZqO7JN72wl7uXP6K4efIn+p+PWt6iZbaRkdNrR6POvGqb3p2Pcxe2Dhb99rdt1D2hqVICiQqk5Q0hzmg6L6Vb1nEk/d19ePp1oR7Rt27mMWzdwxyYi0/hbMVhWEN4lkjkZ/VPWqIRDfZuIwuyLtnBrmJxL/2hIImAupkQScqiBE8hrUKuMTC7Zu2wpRXIuQYiXXLdKxxUiGkxqrDpTrd/sqQN3mMvNdcmfCxXUcy4Odj+tmHpR/jdmo6tKhiyZSTxIgxS2lUtDTWns0QPOsplsTEs+HsuRq1tCfeoNZXmF9Fc7rdqQaExq5Tw71B4f3kGo9RI8hVkYW6l1Q9tg6MJDKQVI8iK84bA2a+Kv27FpfE5iTwVRqzGI0Ak/KvR+x9mphrKWbQhEWB1PUnqSZJ9a0ZomX0JNMgd9dkWMSLFm/IDOxUyQAVQyTBHInjQz2c4FcLtLHYe2xNtFtldZBlSSemv0A4xRN2g7sNj7VtUuG29t8wbjxUqRxH1FRW4G51zBXbty7dNxnCiTzCzH32PPmeQir4fsQleQ+U0J9qF/LgL3muX/Myp+dFK0AdtmOyYJU53HUAdYOc+7w1YQAex+2H2pmPAJp695aHw1qx8Zu1hM9y9dDNJd2LXGIAJLHQGI8qBuxUBcY5PEWTH/wBlufnFTPaXtzKFwqHVoa55LPhX3nU+QHWgFCK4xLgJRci/dXoOXHnFR2JslrvhLBriMhCtAc5SUUjgc0ZR5lajMNj2VY6ef8q0965dKokszkKoEzmJhYM6GY15U1pVPZbHkcVuRK9sxbyAj+0HsjMfEmpiTpmBMjmQSOSiobbOyLdplyPmVlDawHRjoyOo9l1YEQeUHSYoh7QLGIwMB8mdtC6jQ8TmCnhmHuzBwIgUJ4beNj4cQovLwkznA8mBBA8gQKzY3Ur8UafVvBkvlD035/Df7/IQbBj0+lMMRaKmDRVhsPh7w/Q3GU/haG+mUqPQNTDbuzGRA2hE6MpkeY5EdYIBqiuX18mXJ6bJE8muvxXa/VEGjjhw9P506s3FAjU9AI+etc20ERA99LJYHH6af9adEST2PilW6uexbuq3hy3XOUFiAGJGgjz04nkKtLZeIbFxh1NlHC/o5t3FYm3Er3jIHGn4hqKqWzbHpRRgLmJtraK2yptMr2nbwiVMjVokESCBxBqWaJa9xo9P8r9Ot9hpjsNfsn9NbKRwacwPo/5SDSX/AJgCRnZhPVSJ9DABqzdk7SGItJdSIYagEHKfvKYMSDpS+JsLcUpcVXU8VYAqfUHSsErT6ZV5H4aKxs7bs8QBPUAT9a7O8pUyAY9BP0qS3q3Cw4ttdw6taZdWCMYK84UyBHHTzoVwO7ZfUYhgRyKhvzFc770PKTWyQvba73Ro9Z/KksOpuOtu34nYwP5nyA1NP/8AyFiCgZMRaedYZGT18QL/AEou3X3bt4RSZz3WHiflH4VHIfX4ALp0+wvJMrofbG2VbwyZFkk+05GrH8h0HKtHaJ7yG9jgPKPPmKe3SY8Iptgtk6y/DpXoenjU7ZhutsHe0/YwxeAcoJKjMDHGJ/KT7q83qWXNyZfiCp/I17DxzKLbFiAAK8x9puyxYxr5RCNDLl4FTwI8oIHuqrE+C9OzbeJcVg7eviRQrDmI0Hw4e6i9rSniK849le2zYxSrM27mhBEGeH5A/u+deh7LGNJI6TwonM7a30pN0ZQefvpZSf8AvSdwg6ak+VcAbJoABAAGg8uVZTi9ho8xWV51Q0y6aKg7OR9ittcOCxVy/cMaIiqqDgA1x14nU6dOlGLbwYxvYwaL/i4gD5W0b60rNQ28+8SYO3mPiuNPdpzJ6noo5mtrxS3tiJsI9kYrEXM/f9yIylVtZiROacxbjMCNBwNP5jQAetVp2S4+/exOLuXAWV0TPc+6rqx7tAOmVn0HDL51ZkfKnSS6QGL2PX8vy+nxqre3S+mXDoD488x5BSCfiRVmqT0k/wBcKrTtZ3UvOHxgKZbdsysnMQCSTJEaJy/VPWmADHZQIxpA52WAHrctamov7HjMU5unDX2dzmJFp4184gAcPdRZ2GYe09y+zwb4AgToE01HUzx6QKuOOpqOXK58IeUmUPg9yNoP/wDjlf2mUfVqONwtybuGvd9iRblR+jCtmIZpBY6choIPM1YBitEjrWes9UtDqUBfaduXc2mlru7qI1nOQrJIcuFgZxqo06EGR0rzttHZr2bhS4pVgSrA8Qykgg+8GvXmcedVN22bsZl+2W06C9HXRUf3iEP7tHFk10zvpqinLNse/rOtTeE2kWU2rvjRhE/fHQg8446/GmGx8AbzxOVRxb+uJo3wuxcNbAOTOeZck/IQPlVruV0w4HknuX1/p/4K+YFTl6c+o5EeRpxhbRuGAYjieQHWrExew7OK7nD+C2snu7oUl0zEkr7UG3nOYrGkmCKF9tbAv4B+6vKQBr3kHu30klW5x04jWQJrnlWuvIceDd6rwL7MK2h4NG/3h9v3HhbH7OvVjUkLbHxFTrzPEz5nWhnZ2P8AFm5T4fdzPn9KI12rmBBPnWdw+XZ6k+unFPHDKRbHZ7gzawvtKy3GzrEkqSArKZEaFfjNFEmgbs528uUYZoEktbPWfEy/Uj4Ueika0zzctu6dPyxGCfShnCbsut5wCFt8VnU68o8uFFmWo7b2Lezaz21ztmUQSQPEQJMAmBXRCqlsXm0nodWcF3aqM0geVKZKisDvTh7hW2bi27zQDbY65+aTwLA6RM0x7Qd4bmAsWr6KHHfqrqdMyMlwkT90yBrrVKxpWkIqbRF9qO9TYPDhbLhb13RAPaVPv3D9B5mdYNCW53a3dskW8bN63/vAB3qeoEC4v+r9rhVdbT2jcv3WvXmzO51PIDkAOSjgBUfduRrW38iJYfaf2jPips4YkWNQzg/2g5gdE6n73D2fa5exZ2jstQjlr+EtqJI1KGQonnkMKfIg6yCQbYmz2xV0IAcp9poMKPOOdX3uluolnDMAsK6FQNAxDCCSfjA9TrNcwpHn7AbRNp1YiSpBB56GfhXqTdDb1rF4a3dRp0GnP0Pny9RXnTfbd04PFG3mkMMy6dYMemvyq8eybYtmxgrVxU/SOqszEk+JkUnQmBqeVcAOVzN+qv8AqP8AKlUQDhXINZmoAOya1SD3Kyu0cCBqqO0r++//ABJ9XrKyiyk+Q37D/wC6Yn/iR/ykqwqysrhWOLPCo/eb+53/APDb+E1lZXA+TzJsr/af4TfQ16G3J/uVj9kfwit1lTz/AMtlI8kwa2KysrzyoulQ2+v9wxf/AA93+A1lZTI6fKPO+7nsn1H0FFKeyvvrKyrZPuGx+B9sr2l9TRv2u/8AtWI9U/iFZWVJfeNXwefsL7K1K2uf9cqysrTXkjPgONxv71hP2v8A9TV21usrOxrEzTa7xHofqtZWUcX3oSvBRu2ONr/FH8Nujrtz/uNr/iV/5d2srK1Zf5iE+Cir/L0pjiuVZWVUQsTs/wD7BP2n/hq98N7A/ZH0rKyhf3R/kf8ApKN7af8A3C3/AII+pq2ez3+4WP8ADT/lpWVlMxArXhXLVlZSgGl7+vnWVlZTBP/Z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1030" name="Picture 6" descr="NBA Finals 2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2133600"/>
            <a:ext cx="3581400" cy="244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83175" y="4773613"/>
            <a:ext cx="3592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latin typeface="Calibri" pitchFamily="34" charset="0"/>
              </a:rPr>
              <a:t>Game 4 - 2013 NBA Finals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5562600"/>
            <a:ext cx="8142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Calibri" pitchFamily="34" charset="0"/>
              </a:rPr>
              <a:t>Because the first shot rarely goes in</a:t>
            </a:r>
            <a:r>
              <a:rPr lang="en-US" altLang="en-US" sz="280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10 Things to Do When Cold Calling!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8458200" cy="4191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Start with a FSBO &amp; Expired package…$89 a month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Download leads a couple of times per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Time block 4 to 6 hours of calling time per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all 15 people per hour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3 to 5 minutes per phone call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Call 60 to 90 people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Log results into database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Set up a minimum of 5 appointments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5400" dirty="0" smtClean="0">
                <a:solidFill>
                  <a:srgbClr val="FFFF00"/>
                </a:solidFill>
                <a:latin typeface="Calibri" pitchFamily="34" charset="0"/>
              </a:rPr>
              <a:t>Follow up with Everybody!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Most Importantly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1939925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10. When previewing the house…</a:t>
            </a:r>
          </a:p>
        </p:txBody>
      </p:sp>
      <p:pic>
        <p:nvPicPr>
          <p:cNvPr id="2052" name="Picture 4" descr="http://careersuccess.typepad.com/.a/6a0105360968fe970b0120a8360387970b-800wi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488" y="2797175"/>
            <a:ext cx="561975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5626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Focus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on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Conversations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not 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Conversions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Game Plan Today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495800"/>
          </a:xfrm>
        </p:spPr>
        <p:txBody>
          <a:bodyPr>
            <a:normAutofit fontScale="85000" lnSpcReduction="20000"/>
          </a:bodyPr>
          <a:lstStyle/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Essentials Of Selling-Daily Success Plan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Examine Cold Calling vs. In Person Visit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Law of Reciprocity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Results In Advance Marketing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Discuss lead generation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12 prospecting tips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4 scripts that work 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2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5 Top seller objections</a:t>
            </a: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endParaRPr lang="en-US" sz="1300" dirty="0" smtClean="0">
              <a:latin typeface="Calibri" pitchFamily="34" charset="0"/>
            </a:endParaRPr>
          </a:p>
          <a:p>
            <a:pPr lvl="1" eaLnBrk="1" hangingPunct="1">
              <a:buClrTx/>
              <a:buFont typeface="Wingdings" pitchFamily="2" charset="2"/>
              <a:buChar char="ü"/>
              <a:defRPr/>
            </a:pPr>
            <a:r>
              <a:rPr lang="en-US" sz="3200" dirty="0" smtClean="0">
                <a:latin typeface="Calibri" pitchFamily="34" charset="0"/>
              </a:rPr>
              <a:t>10 things you should do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400" dirty="0" smtClean="0"/>
          </a:p>
          <a:p>
            <a:pPr eaLnBrk="1" hangingPunct="1">
              <a:defRPr/>
            </a:pPr>
            <a:endParaRPr lang="en-US" sz="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Finally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1939925"/>
            <a:ext cx="830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Conversations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turn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into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altLang="en-US" sz="3600" u="sng">
                <a:solidFill>
                  <a:srgbClr val="FFFF00"/>
                </a:solidFill>
                <a:latin typeface="Calibri" pitchFamily="34" charset="0"/>
              </a:rPr>
              <a:t>Conversions</a:t>
            </a:r>
            <a:r>
              <a:rPr lang="en-US" altLang="en-US" sz="3600">
                <a:solidFill>
                  <a:srgbClr val="FFFF00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3074" name="Picture 2" descr="http://ak9.picdn.net/shutterstock/videos/3232852/preview/stock-footage-couple-signing-property-contract-with-real-estate-ag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874963"/>
            <a:ext cx="517048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10 Things to Do When Visiting In Person!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8458200" cy="4191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Start with a FSBO &amp; Expired package…$89 a month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Download leads a couple of times per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Time block 8 to 12 hours of time per week (about 2 hours a day, of which an hour is spent preparing your materials for the next day)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Visit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people per day; sell nothing at the door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1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to 3 minutes if they are home; if not, leave the flower pot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Call 15 people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Log results into database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Call back and set a minimum of 5 appointments a week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5400" dirty="0" smtClean="0">
                <a:solidFill>
                  <a:srgbClr val="FFFF00"/>
                </a:solidFill>
                <a:latin typeface="Calibri" pitchFamily="34" charset="0"/>
              </a:rPr>
              <a:t>Follow up with Everybody!</a:t>
            </a:r>
            <a:endParaRPr lang="en-US" sz="52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Most Importantly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6764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Calibri" pitchFamily="34" charset="0"/>
              </a:rPr>
              <a:t>10. Focus on wanting to interview for the job of marketing their home should they decide to relist their home…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5626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u="sng" dirty="0">
                <a:solidFill>
                  <a:srgbClr val="FF0000"/>
                </a:solidFill>
                <a:latin typeface="Calibri" pitchFamily="34" charset="0"/>
              </a:rPr>
              <a:t>Focus</a:t>
            </a:r>
            <a:r>
              <a:rPr lang="en-US" altLang="en-US" sz="3600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altLang="en-US" sz="3600" u="sng" dirty="0">
                <a:solidFill>
                  <a:srgbClr val="FF0000"/>
                </a:solidFill>
                <a:latin typeface="Calibri" pitchFamily="34" charset="0"/>
              </a:rPr>
              <a:t>on</a:t>
            </a:r>
            <a:r>
              <a:rPr lang="en-US" altLang="en-US" sz="3600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altLang="en-US" sz="3600" u="sng" dirty="0">
                <a:solidFill>
                  <a:srgbClr val="FF0000"/>
                </a:solidFill>
                <a:latin typeface="Calibri" pitchFamily="34" charset="0"/>
              </a:rPr>
              <a:t>Marketing, Marketing, Marketing  their home</a:t>
            </a:r>
            <a:endParaRPr lang="en-US" altLang="en-US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5302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630488"/>
            <a:ext cx="4495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6764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Calibri" pitchFamily="34" charset="0"/>
              </a:rPr>
              <a:t>1.0 Create your Cover Letter that states “This Is What I  Have Already Done For You” </a:t>
            </a:r>
          </a:p>
        </p:txBody>
      </p:sp>
      <p:sp>
        <p:nvSpPr>
          <p:cNvPr id="56325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9063" y="2630488"/>
            <a:ext cx="62484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6764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Calibri" pitchFamily="34" charset="0"/>
              </a:rPr>
              <a:t>2.0 Using the pictures from the MLS, create a Property Website, and copy the URL into the Cover Letter</a:t>
            </a:r>
          </a:p>
        </p:txBody>
      </p:sp>
      <p:sp>
        <p:nvSpPr>
          <p:cNvPr id="57349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30488"/>
            <a:ext cx="5562600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6764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Calibri" pitchFamily="34" charset="0"/>
              </a:rPr>
              <a:t>3.0 If your system provides you with a Flipshow Presentation…paste the URL into your Cover Letter</a:t>
            </a:r>
          </a:p>
        </p:txBody>
      </p:sp>
      <p:sp>
        <p:nvSpPr>
          <p:cNvPr id="58373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2609850"/>
            <a:ext cx="8396288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6764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4.0 Create Property Business Cards using an Avery label maker template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9397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93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895600"/>
            <a:ext cx="89519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5113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5.0 Create or print a Brochure, roll it colored side out and place a colored rubber band on it. </a:t>
            </a:r>
          </a:p>
        </p:txBody>
      </p:sp>
      <p:sp>
        <p:nvSpPr>
          <p:cNvPr id="60421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362200"/>
            <a:ext cx="54292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1"/>
          <p:cNvSpPr txBox="1">
            <a:spLocks noChangeArrowheads="1"/>
          </p:cNvSpPr>
          <p:nvPr/>
        </p:nvSpPr>
        <p:spPr bwMode="auto">
          <a:xfrm flipH="1">
            <a:off x="344488" y="3048000"/>
            <a:ext cx="1673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Put in your flower pot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5113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6.0 Create an </a:t>
            </a:r>
            <a:r>
              <a:rPr lang="en-US" altLang="en-US" sz="2400" dirty="0" err="1">
                <a:solidFill>
                  <a:srgbClr val="FFFF00"/>
                </a:solidFill>
                <a:latin typeface="Calibri" pitchFamily="34" charset="0"/>
              </a:rPr>
              <a:t>ePost</a:t>
            </a:r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 card so you can forward it to the Seller. </a:t>
            </a:r>
          </a:p>
        </p:txBody>
      </p:sp>
      <p:sp>
        <p:nvSpPr>
          <p:cNvPr id="61445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41563"/>
            <a:ext cx="662940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5113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  <a:latin typeface="Calibri" pitchFamily="34" charset="0"/>
              </a:rPr>
              <a:t>7.0 Text “7259304” to “79564” to view the mobile version of the property website.  Put it in your Cover Letter </a:t>
            </a:r>
          </a:p>
        </p:txBody>
      </p:sp>
      <p:sp>
        <p:nvSpPr>
          <p:cNvPr id="62469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613" y="2341563"/>
            <a:ext cx="2817812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341563"/>
            <a:ext cx="3140075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Essentials Of Selling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91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latin typeface="Calibri" pitchFamily="34" charset="0"/>
              </a:rPr>
              <a:t>People do business with people that they Bond With and Trust</a:t>
            </a:r>
            <a:endParaRPr lang="en-US" sz="2400" dirty="0">
              <a:latin typeface="Calibri" pitchFamily="34" charset="0"/>
            </a:endParaRP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latin typeface="Calibri" pitchFamily="34" charset="0"/>
              </a:rPr>
              <a:t>Find opportunities to eyeball your Leads, to shake their hand and introduce you as a person…and not as a postcard or voice message</a:t>
            </a:r>
            <a:endParaRPr lang="en-US" sz="2400" dirty="0">
              <a:latin typeface="Calibri" pitchFamily="34" charset="0"/>
            </a:endParaRPr>
          </a:p>
          <a:p>
            <a:pPr lvl="1" eaLnBrk="1" hangingPunct="1">
              <a:buClrTx/>
              <a:defRPr/>
            </a:pPr>
            <a:endParaRPr lang="en-US" sz="2400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17412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eaLnBrk="1" hangingPunct="1"/>
            <a:r>
              <a:rPr lang="en-US" altLang="en-US" smtClean="0"/>
              <a:t>Selling Essentials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65057">
            <a:off x="4892675" y="3932238"/>
            <a:ext cx="338931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77724">
            <a:off x="1143000" y="4064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5113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  <a:latin typeface="Calibri" pitchFamily="34" charset="0"/>
              </a:rPr>
              <a:t>8.0 Sprinkle the Property Business Cards, insert the rolled up Brochure and trifold your Cover Letter and be prepared for…WOW!!</a:t>
            </a:r>
          </a:p>
        </p:txBody>
      </p:sp>
      <p:sp>
        <p:nvSpPr>
          <p:cNvPr id="63493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373313"/>
            <a:ext cx="5108575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Let’s Prepare For An Expired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15113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  <a:latin typeface="Calibri" pitchFamily="34" charset="0"/>
              </a:rPr>
              <a:t>Who is the Expired going to call if they are SERIOUS about Listing their home?</a:t>
            </a:r>
          </a:p>
        </p:txBody>
      </p:sp>
      <p:sp>
        <p:nvSpPr>
          <p:cNvPr id="64517" name="AutoShape 4" descr="data:image/jpeg;base64,/9j/4AAQSkZJRgABAQAAAQABAAD/2wCEAAkGBhQSERUUExQVFRUWGRwYGBgXGB8eGBkfGBwYHx4bHx0cHiYeGCIlIR8cHy8gJCcqLSwsGB8xNTAqNSgrLCkBCQoKDgwOGQ8PGiwkHyQvLCosLSosLCwpLywpLDUsLCksLSwsKiwsLCwpKSwsKSwsLCwsLCwsLCwsLCkpKSktKf/AABEIANIA7wMBIgACEQEDEQH/xAAcAAABBQEBAQAAAAAAAAAAAAAFAAMEBgcCAQj/xABREAACAgAEAwUEBQQNCgUFAAABAgMRAAQSIQUxQQYTIlFhMnGBkQcUI0KhFbHB0RckM0NSU1RicnOC0uEWNGOSk6KytPDxJUSDwtNVZHSUs//EABoBAAIDAQEAAAAAAAAAAAAAAAACAQMEBQb/xAA1EQACAgECAwQJAgYDAAAAAAAAAQIRAxIhBDFBE1FhkQUUInGBobHB0ZLwFTNTouHxIzJC/9oADAMBAAIRAxEAPwDccLCxD4pM6JrTfQdTLW7L94D1A8Q8ytdcAEzCxXl4tMI1I0lu6bMNrvdSxIRa5UNrN1Q2N4di4yS6AsBczJW1lTEXX16rgAKScQjVxGzqHbkpIs/DD5aueA0OaWKaZXDapHVkIQnUCiKACB90g8+Q3wLyvD3ckGIhS0LFCrabWRg9lye8OkgluTV1wAHc3xpIyxb2FVW1givGxUD15X7se57iLL3XdKr96SAWYquys12FPMDDC8Lb6tLCAFsyaPIBmZk5cgLG3SsPZ3h3frF3ip4X1Oh8SnwuKuhe5HMdMAHmV46jxh9xYjJFcu+IC78jueeO+G8T7yMuyGPSWBuvuEgnYny3vqD03wzneCl3JRwikR6l0X+5NqWjY0+R2PIVWHV4V9nLGXOmQuRQAK94SWAPXcnngAZ7P8SeVWElaxTbfwZAGX5WV96HAzh/GpQmsl5hpGoMoUB2kChVbSLFEk86ob74O5fhUcb641CeHSQoAU72CQBzG+/qcerwxBEIt9IN899m1c/fgAgDicgcxhVMhcDxOe7FRIxo6breqrmSfTHWW407zlO78AZkJAbYqLJLadFWNNXfLzoS8xwiNySQbLBrVmUghdOxUgjw7Y6i4XGr61DA+QZtJNVem9JNbXV4ABGddiual7x1aAkIAxCDQituvJtRO93sRVYlwcWkMwUqgQyPGKJ1WilrPStiK9xxKn4PE762W22vc02nlqUHS1dLBw6uQQEHTuGLjc+0wIJ+ROAALNxVocxOWJZK0ovTWsaMAPVtTf6ow3DxmSCEd4yyMHkDaidZCSFTpAUivU0OQwcl4ZGxtlBOtZOZ9pQAD8ABhmfgMT8w33rp2F6mLkGjuNRujgAH5/jjAa2GiNJ9FhrZ9OuxpoUCQBz5+Q3w+3aMLII2Sm8KsNa2GcWABzYbi2Gwv31Mk4TGy6SLXWzkE7EuHDX6eI7Y4y/CAjBlkkGy6gSCHKjSCbW7oAEgi6GACBlu0bFVeRGQaGkNAMHAKrtTWCCy9N98TG7QxhSWDqQWBUoSw0gMSQL2AIN+ow3/AJOjSq94xCjSLA2XWjVsBfsgX64H8c4U+slVLhtbUASCzLEoRtLqQCF9omtzYwAHZM+A0QAJ70mr2IARmuiL6VW3PDY4oO80EAD7TxahQEegG/LduR5VhvPZaQvE6BCU1WrMQPEANiFPLfp1wNzHBJC6tpDBXdil7OJJtVG6ulAYXtqUYALHeIX5bg1FTKgZbtSaO13sefI/LA3gvDXWdmcMGHeWdK6X1vY8YNttVAjbltj3ioNZs0d40iU15h+Xnu+AA8rWLHI49xXPrDh+7BEpSVtGsLfhgDVYAA8bgXXI1gvwnNGSMMxBNkGlKkEGipUk0QbHPABMwsLCwALHhF49wsAAebK5aljkr7IBAWJGxA8BbYNYAJXfoSMPjOZbVrDQliPaBUmh6jeh+GK7n+MpqBeNSZJZI1AVmJMMhiBPiAs+Hb3XstiLxPiejLzznK/uaAlZAVDWaoU7UwvfawPfhq6C6kXBuMwhS3eKQos0bNA1dCyd9sdLxaE8pY9/5w6/HGPr9LlE/tKLegblY3RsXa77745m+lfWbbIxH/1Wo8+Y00bvcdaF8hh+ykRrRsacVhYhRKhJFgBh6frHzw0OOQb/AGi7c726A1v1ojbn8jjIv2WvZ/aUXgIK/avzGkj7u/sjn5Ycg+k8O9fUsupYk2ZXFklvJCTZdtvU4OykGtGuHi8O32qb9dQrYXz5ct8SYplYWpDDzBsbYyNu3jAb5PL0fOaS709T3dg9PeL9cGeyX0jNLm1yrZeOIMryakkZtxRrdRzvEODSJUkaNhY8VrwmOKxj3DWazSxo0jnSiKWY+QUEk/ADHpfEDj4DZTMA7gxSCvejYEBXs19K3C2RlGejUspAYB7Fir9npzwKPb3hp13xQU/o4atSny0igCBQHtnbpitjsflxt9ThPrp/xw9D2Sy1+LJQV08H+ONb4aS6mdZ4ssH7IuR/+rJz28DbC9ulkjz68uWPT9IuQs/+LLW1eBug3vbezvWwxEyHZDIPscjDfomJk/YHhwWxlcuD5FN/z4ztU6Zcnas9f6ReGlR/4kmtS2lqk5MKAIG23+Io49i+kvIAgtxSNqI20MARe90NyeXSvnddk7F5ZnpckmkHxHu1AH+/f4YnJ2B4eFt8rCPeSD8hh3ChVKy0fsucK/lsfyf+7hfsucK/lsfyf+7isL9HHD5N/qoX+gGP/EMeN2F4ehATJLIf5wOIWO+QOdcy0fsucK/lsfyf+7hfsucK/lsfyf8Au4Fw9kOFGg2QhS9rbp+nEbjPYrh8agxZXLPe3sDb301/hiFjbdUS5pKw7+y5wr+Wx/J/7uF+y3wr+Wx/J/7uKLJ2SypP+aZce5OX44Z/yIyx/wDLxD+zjQuFl3lL4mJepvpR4O4IbNQm7BtW61f3fQfIYk8E7VcNzUghys6s+k0sZdTpVtR6Ac+Z5mzjPT2Ey38niPuGJ3AeAxZTMxyRRIjElbUb0Vbb8MRLhnGLdhHiFJ1RrkMWkHctZJ3N1ZuvcOQ9MOYby7WoOHMZDSLHhx7jw4AMizPaKeKadEkcKuYnoAgAXLJdfM/PDf5amzH2UsjPG+zI1EEc6Ne4YgcW/wA5zH9fN/B/jX88e8N/dE9/p6+WOrjjGlsYpN2yfwLhnD3fMrmIkTuStHcWGUHbfxGzVc7rED8mZKTMEHussgukdC5JHIO4sIb51svIajZxyFWTOvCaV2N3ZvuxGNZ29nbVe5JBqgC2oxn8ll+6LFSokAQMiaggsEHz3A0/PHK4riXHLpjyOlgxRWK3u38r+/05dDjgfYzLSyL3nd+I7RxBXAA+8ZFPX4e7EjjvZTJ5FmeSHvo2YkBdKmFVA/nBpCSed7AefMRENEqjLhmZm8FBgxI5EKDQPnf68LjWcbMppmBYqSByHMUQeW/r78X+swypNyUX3b15pfUzPh8kLUYuS79r8rK1xjiMazMsHdsjyARlkbwChamrL79cWbI5FY89kyqhWaOXWRe5Ai8+lk/PFIzvCZ41ZIrcXssKln3rkAOnlfxxesqD9ayHO+6k5870w8/XDxyKcJruK9DjJN9TUst2ghpRrs9aBIXfT4qHh3238x0w9+W4SXBcKVu9fhGzFSQTQI1Aix+rATL8RyhVW7t7ABAAJvfUQQDR0tYIb7y+gw/mDkyy7Fmd7rxbmSwefIVMzUKF31xnovJr8bhG5lQXVWw63X5j8jhvNcSR4JwjqxETHYjlR393rgbNJlllctGUYuRZs2bO/hJC2dVXV0cRsznIFgzIiBBME38IKdEZPXYkWN+fTpiKAKNCzvZjAPmKII+GPcwFCkpo8N6msUtc78sYsO2kZDKyWHHi8TC9q3o74FHiuXj1lYwC6kagSCL9xF/G8SnJ868/8CtLp9DXMv2mVlVlshtwQBy3Hn6Ycgz6E0Ere9RUb3XWweo5+eMuyvFHECkrIEC0DuF2O5A6/KvwwT4bx7uySAHBB5vIPmBRNH82MUuKyQbtKv34mnscbS3/AH5GqZLhwo/aXqFWunk3S9zfuOOhkYhsoRnTnqO/zIrGTZnjaOwcojMFUA252Q7H2/TpttiAeIKJGk0KHJssGkH5n2xPr2pcmKuHXRm7LIy/vQAIN6N+n80WfwxGlLOyqIpQOrPyG3QE3WMVftOY6KAqzEBmEjkkbWNyavbfntgZxDiLOCC8mk81MrlfkGo/LEx4l91EvCu8+gG4SBGzODYBPhB6DlRxWcp2gybqdcyQuCfBIwDkDqF5kfqxjuUzYQAeOh01tp99E4kd9CdzrBO96UP51w74ycXa5C+rwrc1PM9p8kqhhKJARf2Yv9IrErK8ZyT6KzEVvuFJphtyYfcPvrGQjKxsLSRFP+khjr5qp/Nht2kjOp1DAc2REIPyXUPiBi7FxWaV7oqlgxJdTXuKZ0kKMjLlXlBDSLIdVIQdyBekk1zo0cRpM3nGnhGYbKiMNtHDu2oK3iJI5b1Q8xjK/wAqLKFVTRVaNKdwL56CDzIH/bB3sMgGbSlYHfchq5HqxJPT8cNKeRupIIQil7J9AZT2B7sPYZynsD3YewowseHHuPDgAw/i3+c5j+vm8v41/PHvDR9ovv8ATyPlh/PZGSTMZkorMBmJhtXMyv54WUyEiOjOrAE1vXUEjl6b462NqkYpJ2ysPxkZfi2aZyNLRmJL/hSJCOg8ice8azc0mWWdUGmiSjrYB8Y177WbB2AIIHrZ7O9nImzDzNC7sauhQOwGxG5OwFbdcKXgcRoGKRRyrQGA5dZCbry25Gr68nNhn2rkl39/4NkJrRVlRbtUxi0yaTY9pWphytq91ihV/PBrg/Du9llnSSJ0EgnWLVqL7uzIVB1EAMF5XtQGJ7dm8tpAWKUHYs3dre5Gw6dbNDajviZ+S4SUVYpEI5sBsav2tQIbl5dR7sV+rNdPkx1kXVjWe7VZyV5ViOXgjjmaNFLSI/2axlrEKkH21vxdTQ2wOkz+aEsc5kyNwhx7WYIOvRZP2ZPQfPDUHZ5szFmHESlIs1mCwLBCgMeWNVYsUp2A6DEVOyyutgQEMQKbMqDy5MGkteR5jyw2vs7il8i+PD9qlLVH4vct8XbzOFdo+FlSCOWY3DE3+972Sb8yT545ft/mkpjHwldzRqfmTZ3EfO98V/8AY5mBAGV2O4YSju62++H0j588d5P6NJpqIyySKPbqdb5baSXIG/ne2DVKr0vyJ9WX9SH6g9mu2ucfdo+GGtW5GY+97X7316+eB8va/MzI8SDhvijdPs1zOpVddJIqLbb4bDFd4/2bbLymPudOlQWDOz1fm0Z0gctsBs1kEiq48vvXss5O4J6NfIHEdp4PyGXCWv5kP1D0XYeSwC8LHnX7ZBPTkMvdXePZODFT4JsnEVJ5NmLHpbREisQ/B/FJ8pf14aE+WDVIkYrmAJNV/E1iNd9H5EvhKX8yH6gnxNZ49BmeKVXcpa94XUqituJEU7gg9eeB8mZsim25cth+nErNQR5jLwpD4Q2ZcWL1WIYzvqJ8sHcr9DJZQxllF78hiuWFS3Wxll7Lq79x5wPsdm85EJIu7oMy+KQKxK0D4SPUb4IP9GufHtDLi/8ATqPzjF37CcCzGTyphilSlka+9hZ2JYIeasABRG3piztkc8f33KfGBv8A5MWx4TFStr5/gXXLoYxnvor4hsW7gDpqmUfo3xHm7ISrdyZUe6YN+K3y6+WNc4z2RzObULPLljpBC6YWFatN7GRr9keXXEfh/wBH8kV2+Xa/NJevmO9IPny2O4xL4bHytbe/8fgbWzNcj9H+amsRHLsd9hKt7Hc6auvX3b4qqyAGuvmTddOg8ON+i7HOjpIv1VGRtQKRuD6/f3v9J8zePZD6KjPbiWUaiTQrr/3xVPhY9H9SNbfMDd5uNjfI1d2OfS8Ok0PZ3PMEHavUefwwZX6IFoH6zJvyNrvV3W/vx2/0QDcnMybcySu3v3xV6r4hqBmS4q0JMsJKOV0t5kWDVn1GLD2V4/JNm40kmlfmSjEFRQ5jb18+uIQ+hyzpGYlJq62urq+fng72R+jA5TMrMHkYgEU1Vv1xoxxnBVq2FdN3RsuU9ge7D2GsstKMO4sAWPDj3HhwAZFDlEkzebD1Xeym9rA+sUaJ9nYncbgXVYdl4LHNLlYSHjEisrsqCNyVZ/EOY3AHi689sCOLZeRszOEVyDmJgSoav3V+ZXBDsvkJY83Dr1VqI3LGvC21ty+eNuhp672rl8CnVHTpre+YfzH0P5cKSMxmbAvxSKB8To5YG5L6PILJ77MEggUHU3YPQoQeWLRmcysaF3k0ootmMhofJifSh5Yrub+ljLxCkaaSuQVNv9aQg/8AbGXtJd5ZpQQf6MssqazNmAKs3o2+Hd/9b9MCV7CwSNTTThQCbQop5gbgL+BOK/xD6eJtxDBXrI1n5KAPxwDl+lnisxHdy16RRKfzhicHaS7w0oMcMy7x/WMrA50PnZoyXIJYBcrpLEevM+V4L5fsUjSjSW7reyCegPT30cQexeeLwT5qQjvWeR+VU8wgQuByAoEj+mR0xM4nxxVgZTqEnMaWCqxXTbajso8Q5/qxg4iUp5El0/39zXhSjFv99wKyvD5kS/FHZ3Uk6WACkg17Qs1vd4s/A+2BhUqW7xTVaV01t0HXeqv8OWK/l+JySjTI7syFkKO4fQRYItSRXhI+GIrZqKOOXWJDMi94NNLHoDRr0skkuPcLPpi7DxTxylFxtPo/sV5MEciT1U11X3CfbHMSZkalcqjoRV/zh7QB6f8AV4zHNEqdLGyHBtgAa0SdLAUel4uWTzwmaNERi8r6ApbqAp57X7Q6jE3tV2WzETZd2iy7uzvSMTRCRSE6ioDGhyFtZAG90bvWYZEkouL9+xT6tKEr12u6qdmWZyO3AAXkwBtd7HUBjW/W/wBWBzpRI8tsaTxOOXLrHLLw/IgMzIvifUrILKkawyEc69fXFF4tETK76FjDG9MYJRb6Alia+OAks3YaLV9VB5fW5P8Al1x9M8OiHdrsOWPmvsEu+V//AC5P+XXH0hFmxHAGPlsPM+WAAVxVmTvDGqau+C24JAHcoeQZbsgDntd71WOYcyJEjeMREOiNsWcAkbgMHAYDkNumOFhaeGU+AuZ7BcMVHgj/AIJBHLbfDMbZz2VOWIGwHdttXvfAou7vYa46a6ljjyCHfSP94fgTh76ovLQle4YqGc4pnoSoL5VA5pR3Lkk2B92T1HT82Gx2mzV6frWT11YT6vNrI9F16j8Bhtu9CPYuvcKoNKBt0FYpXZriaRxAOjkaRuqk81Y1t5BT1vcYsXDs9IsbfWpYdZPh0AoKobU7E3d/hiF2MVRCaZXKeFtBuiANr5XidLSCyIk2TDEdw6gCwQTz50FDbcxv7v5pL4GVINQGkZRzIvWCAQAfERuK5g863qVle1XeOyLDIhVSx72loijVAs3I3ddR54rp7eTSEBTCikgEhXdh4qPTRsN7JrbEqLZFoN5LP5WI3HDIAyjcAkEUWGxbbajddRg5kZ1kXUFK71TCj+BOOeF8SimU9zKkoQ6GZGBAYAEg6drog0PPEzCMkWFhYWIJFjw49wsAGYRdpkhOZieIsfrk0isCPCRIaNEbkV188EMh2sXMPDCIira7LWN6V+nx88P8f7Oqsloxj7xnf2mokkuxs2F5k70MC5uyJmtDJrobqH6G+dcro/LGnXjrk7KtM75hPtRwsywzJppiraLG1hgR5X4tHLFd7PfRerKGzEmtWFgKAo399n/ewR4P2H+qTLKoIBBjbxE7Pte56Npb+zhzN/W1dBl4oWRNQlaR1QRUQRz3Ng89/Z+dKUb3Hdjcf0c5CJv3LWfKmc/iD+fE/Tl8uv7hClfekYAbb8idvxw/xjI5iVFY58ZdK8Rh01v/AKRyFHywIl7HZKJ9WbSbMAgVPNMXjHowXSEHkSteuG1Rj0I0TnsmVrtV2lSZj3LByB9p3anR4NwC3si969QMVwftjKr3jkTBSATIoWib5XQ2Cjby643LO8DhbKGKJUSN12CABN9wfDsffjF8l2dbvWQQQeFiPE097H0krFE1qlq5DQTitLbfvBnAck2s07Ak0TzsetHezv8ADFu4dwl2NS6mVk7snTZC3qqhRO9b3ewxZOHcCMELSGOK1UkBTJvQJrxMcRk4jmmAISEWAdpH6/2cRoV2SMcN7GxRxlgzd6HMi0pUqSAKBJ9Bv+bB3i4U/VpDGDIhfvNCdHidBzO9X5+eBsf1xv4oe53/ALuCWX4Dmn5yKPcXP6sGhXY2or/aXIPnFjjjVwwkLU6oFXUoWgR7r8XnivTfRhmH5haroy1t6A1jTIuyMykftkAnls17eVvh1OyuZCgDOPt6vfzD4ZKlREm5Oyg9muxTwtCGWimYkY/7ELjTPqjSkDkBy9PX34GnsnmByzHW/vc/P2sNy8Gzqcsxf9px+nEkFlyeRCB1HLWD/uKLxy+RUNYB8+f+GKTmlzwsGRSPWST9WJ3D+GmRXEhtl0+ZG4N1eGSt0A19InDczKsa5eNmsOGpqr2CDyF8mFepw32ohfSvdDcBVNXVbeE6d6NVQxNyfCI4xRiRyDsWQAj4kG8T5MywlKqo9nVZP6K+PPAsbx5L539iG7VFOVM8w0ogQHmyRMDtXMyMFO3UDp64Yy/ZDOFg4lljb7zCUITyA9jV0AG4/wAbwkzWe8kjjUAEGrJu+mrb34h5XiAAP1idUZV1MqlRpF1ZtSava8WvLJb1QscWrZbgjK9lswrF2zRLmwWOp2ogbarjJ5e6unXHsnYhHNzSyy+jaSvwEgevPY9T54JZztHko3CNJK1kBmDkJHYJBYgjyugDXM0MERoVECwpI52tzfuskHxMN65WefK88sz6su7CcUm4v4oG8JgXJIYcoKaVy2m7LOwALG/ZAABNAAVizS5uSIIGRpaS3ZBuWtRso87J+GA3YTtbDnxM0MQjEThD4dJNi+VAjBPNJKzv3cyAXR8VlaUAiq2INm7B8Q/g0ZW+4j2J/D8wzxhnTQxu1PSifP54k4g8N1i+9kVyd1C1yFX0F7nn7veZ2ABYj5/Nd3Gz6S2kXpHM+gxIx4cAFen47BKpEkbkC625g6qYbg+ICx5WOoNLKcZyyOwiRtRvVQ57k7WaJJJ+ZsjD/f5xgPs40N8r1eRu7HTbr+nHWYOY1krGpJNBjp8K6b2N6idXMEVtt54YgkZfOpmon03VlNxXQfr/AAxTu1nDvrEE8RFmaHvAPOSEhq+LDTi9ww0vIAndqA3J5nbnis8auN1fl3UoP9mWwfkwY/LCskq3DMp32QgMjGjHYUgEArYoLRrw6RiJ2a7TMveQxa5FUHSsjD7mzKg02OatpvTXIDfBLhvZmWLNS27mHWWRQp0qr2wBeTSg2avCW5C+WJs3ZdVe4o0tt28BmNmt+aRKSBVsTyGKfa6DbBPsfxVHEkKo8Wn7RRIApIbmVWzoUN/xct8C85kHj4igVNcc1s1D2aG5sbAfpYYIZCJsu/2YAZqFMV0nlfgiVUHnqJarPuwUjYKWYm2b2m/QPIDyw0ntTHim3fMXGoVXKyaRWx/McVThkdxp/RX8wxaONS3lX9x/McBeAwWif0V/MMNHkJJUwrw7I4NSSJDG0kjBERSzMeSgCyThZOChjM/pA4w+ezX1FQ65WPxTMVZROyn2FNC0U865mugsxOahFyYQi5OkVPjvamfiOcGajd4ooSRlQNiB1kI836jyob9bbwz6TJFhY0DNqBkWRmIAIrUni2QkDboSfMEjM1l4IUbQIrSMnQSpZjvQAZxv6VjnM8IjlhV0Cq5UEMtWCVFjax6EcumMPrLjU3yZs7KLWlc0GH+kbNMdjGv9FP7xOLt2O4yc7kIMw3ORTfvVip5ctxjKOyfCZZJUEsUiRhjZKEWE8rHXYC/Ojvzvv0SkJlsxlgbGWzc8Q89JbWP+I/I42xnboyyjSsOZ/KYiZJSDNVc15+44PZmLbAmM6Wl2vcdffi6PMrB0hnB5R17z/hjvNSlZWboEJbzoK3L15Y5zGee/3Bz8RjzPyEO5Ca/sm2ugfA3M9L5X641Zv/PxFRmIbwOp56FUA78mh2A8r1GvPVgnx2Id4qjUdcMIYbAt+5Cg3IDz8mj8rGOuJjMo6d3DAKKoCqIE8VSHVIN62FGgOe/On2ysiyh5IkWCMq2rwaB9nRH+03ArmQccWPDun+Pf+T0n8cbnF6P+vj7vDvj++oIogrUVCs8YNg14ojtpo7XY23HyxbZe0EapMqNeYEkkKLbMzPr6Wa2O98gB0rFFyWVhyiQZsNGx1N9nsNEhUmMsOZ0nqRRKjzw1wbtE8TxzsBIUVwi7bu4bxnzJJJJ8rxHZOqJyzedqWmqXI1/sDlI45+Id2K1ZjW24O7AnkPZ67YlcVgyolqQyKwYHY3q1EmgN6Fsx8wbrpivfQxmJHXNNIxYlo92Nm6e/h/ji3zjMN3lxI1SAx3porvvudiOdkXvQ8xvjyOBmg4TcWd8Dy8Fs0OqwApBsUKWhR5eyB8DgxgZwnNzPZliEYN/0rBrcdbHX09cE8SysWPGahZ2Ax7jmWMMCp5EEH3HEAV2dQaZM2qCS3GxBYM6Dc6t9OpUFAc1GHBAaKjOHyFbkFuVnVuK93M1yFRDPlB9kYXqIsoBJIslth4uRIf8A1NumPPrOSq+7Ygg6tya8JY/e3uqscyB0FhiCwz51Y0BvVtsb5+t4qPE+0CzzrlymnvkeMNexNal6XdrQ95wV49H9kndggaVAH5rvlzxQuJ8DkjmjmE6l4XWTRpNeE2VDXfKxdYzTnKMkuhtxYYTxt9S98DeN4ElkTVJyN70w2OxNLuDyxNzGc8OlANR38W4FdTW3wwK4Nn44pZg7KsbVMhYgCn589tiD/rYrXa76UMlHZinM0gBAWMWleWrkPfi58tjJGr3LJmcx3ZLM+tyKJNAADoAOQvf1xXc52uVTpPwIxnPEvpM13SSe41+g4Awcdlnl3FC+XM4yOOSb7joa8WOOzs3iHP8Ae5RyDtX5wcS+zg8Cf0V/MMV7gKlck17WNvgDg32empE/or+YY1RjpVGCUtTsuDRkrQYr6ir/ABBH4YzftlwQPJH30s0mqFn3kqioLFQAtUa8umNHiktdudYp+cyTuWSVu6Qoy6nCg+JSvhugau+eKM91sXYKvczh+zkCxl2hdftEQXIPErhiHFLtenYHErI5HLjLCeMSKWk7sKs+2ysb2Sm9kiq88WSfhCwRlRmFzGplPsx2ukOL2YA8+fPErhUAMLLoj9sEaoxtasLVQefPcHr1vGVqTW5pWm9iT2HhAgN1eo+V1sf0+6z64uPC0AVqAHiPIV5fPe8Uzslk8yY67kxbneYFT90ciATdXy8sXXLx93HRNnck1Vk+n4fDF3DY5RSckVcROLezPc3NQwKXMhTISauv0454nnsd8NQPq1dQP043J0zGBc32oy6mi9H3HEtp1GYAb7ylRtd+FjVddgdsT5+y0b7mjgJxosq5iZCVeDLyyoRWzLG2k77Hc3iyWTVWxFHeehjQWiMsXMq6ECxy09Ou3r8sVTO9m3c60+0jP8KgV8NeKyFHnqHP0O2FluOcQaGMrnIHVo4dSywxupZ6DC49NBbXYgtZ3O+InFeIcQhiMh+rMEFkKHViQ7pSgsboKD059axj4f0twzagpK26p3z8ivPw2v2n03tFZ7S8C+qRIxdGZzWgAlaAskk1Z3GwFb88TezXayJYhGMrDG2mmljsO1Ve9grfUhhv0F2vPbDhGckcfZRtoAsxyDxMxN0GpiRWkgXvWAacIzaMQcpOaYKdIDC201uNt9S73W4xXLiuHy+1Gca96+h2eHnHQo5JO1339Tc/o74GMusx1FmfQW8gQG5Ha+Z3rfBebs6SzMs0i6m1kDzuxXuoVd/mqofQzxYyrmUYSK8LIjq4oq1OCOZ8saTjWmuaObNuUm2Qchw9ozvK77VTEnezvuTW23w64nYWFgFFiDxbNMiroKAlqt+QGlj5jyr44nYrX0hTsmSdkRZGGohG9lvA+x3G3xxDdKyUrdEiTOzjm0df1bfr3xFfjsi82j/2Tfrxk+X7S54QxnLZVSzKSxRpEAr0DKreeD/Bu3RmTRPDJHKLskqymgPvCj57EfE4t4WePNtT+RHEY54f9MvEHGO/ZYtY1nlURA235lvIYHZ3syrMbnf+ygI/TgTwDi4bNodDhAWDSVar4G6j3j5jFyHFIhY7wmxzpr29+49+G4nFBSpC4M00rTKH2/7CB+Gl+9kdsqh0DSAz3pGlvMcjsMVDsZ9En1mJJczI8QeysaKNekdWLbLfQUdqO3LGsdqm77ITpE0ju6aVCox31DcbVeAvZFJXh7qRwrRUgvws2lbJNqSCBd+VcvKhp9CyLjftFe7QdlcpBF3EUCaersLkJ8y/tD3Ch5AYFcI7OPI6lMskUfTRbWPMsTfzxoXEOALIWV5SCg8Wk1pBrcnuCOt+7fliJlUiy0LLl8wZHhZVdQUYqHZgN2jUb7kYqjjyRk2y/JkwyilHmgtHwbRBprevliChzC/vhAHIAL+rDvf5px++Uf6jHi8NzR+7KfjBi4zDbZ7NjlMfkP1YbfiObG7ZggeZqunp/wBViX+Ss3/FyfOD9eOJeG5sV4H572YOW/Kjz5fjgAhrxfMDlmV+a/qwl4vmAbE6X5+Cz8cPz8JzxA7pDd76zFVemk87w0vCeJAjUiV1rRdda8WADuPjeaPKdSfIUT+H/W+HTxTN9ZL/ALOHPydmvuxuT6tCB+F45/Jue/iT/tIv1YAOJM5mTycf7MG/ng5wV3AJk3JrcADlfT44p3FOOy5Y1IjE7bRlHO+rmEU17J923nhiH6RmraOX4oP0piaA0tlI3U7H5YrnE8vrkMJLBJ0aN9FaipjewLBrlzG+AOQ+kvxjvEm09dKLv8CBt7jjv/LyJ8wjRRTllDkB4tK2I5ALa6AsjfAQd5X6IsjGF0pNa+ywoMPEG9oAEmxV3YBPTBGP6OYFDfaZo6/aBZmvcne1N7kn374oud+kCZlZAHqVWjvvpG094K1UTVi9vKhiqEy3X1mf/aH9eMjywjLludqHobNkjcuXn9zcU7FoSbmzJv8Ahm+t7Fl8yT/hjtewyC/tJdzZ9nc/Z7+z/MU/DGO8H4RNOSBmcydNbKzE736+mCWR4Q+ooM1mAaLHvQwFKaPifw8zVXvhY8LgyLUscf7UZc/Dx4ebxzybrwk/HpZpvA+z8PDp27rXea1PIWN6nVl3Arw+22w23xbgcZJ2TyzJmKaVpdhRPIb9OnxHl6Y1qPkMa0qVGKaSdJ38ufvOsLCwsSKLFZ+kPX9Sk7sMz02kICWJ0PyA3J92LNiLxHJiRKI9R6HcWPLmfngBOj53/JmYdCsuVzb72CUl29CumiPSxhjPLngKGVzNcgFgk3/3fxxsPEey8ipI4kkGlWYeNugJ88Ak4DPQvMyXQsGajuP6vbp54sx5OyvTtYmaHbVqBXYLjOZyuWRZYn1yNNUbgpT/AGOgtdELRIvFkh7Uv9YVp0lhXa1Elx71vyBbavDuOZ9MVHtBn2yk0Adnk8OYrx6rZlgA3oDlYsjbAfN9ppFncOocagwZfEtdTp0lTtzHn8Kqnnamml038d+fkNHHHS0/h4bfksHbTt1PE3dQyuiLukt+JxQsHZtZ6gkCj6DC41xZY2PeewcywJN2fspjVDnqNKR1BOG+Ex5f6pK2aeN2oaLVipNEaCg0+LayWBFP6YtHZ7II0s5aTTcrkANCaouOUkZK0PLpgWTVaW3x7/IHBRe7v4f5ZS4+1YSR44QY2JMejWAjAkfeJKgVve1kXg5wbgscEc+iXvNf1ZmQEeC3c0aNg79elYuGY4akcZlRy4Ure0BUhmVSCUiBAIJ5HHvH44vqgdEjVmeLVoAH3trIG451hYxkqV7DNp71uV7i3acZeQR3XhB+eDfEOKyZXLxyuzanIsAqVFnYbG2J8xY86xSe2/BpTMkoRihRQCATy924xC4vnNcGTj7t0+rqylmUhSWKkVtty646iWJY4ycku/yMyU5TcUm+40KXtFNNm+4iZlIhWUhVB2OnzI8/PEPtJx6TKqjPJKS0jIdURUeG6pqo2N+e+/kcUvPZ5zmo8zDIYmVFUdb0DqORB8jgv2j7TtncskDqAVKsXB3ZlBF6aAFk3Qxzl6Q4SOm5Kuuz/B0f4Zxbv2P7o/kPN2lkYHTJo0Rq9C99QBoUDvv1wPzva3MRqWZpQLrxKQCRzG45+mA35YeIyFIi4khWKg1FdOnxbA3y9OeGeO9pMzm0mi+ryDvp1kW2JEYVVXQAVGxq7Fc+WN2DJiyQUo0137fHxOLnwZ8eRqTad8vjt4cjSOF8WLKknnROJ+daV5mVJWQKiEBVU2XMlk6lY/dHLAbhWVKRKpFECsEclJcsl1skQ3F8jNXL4Ywo6JUM9wDJvKwlkcuLBbukJ8B0nYRj3frx0vZLh7KT9aoDeiseqvdps8j8sVXtb2iK5iaNZApWWVHC7HTq8IJ2Nel+/AaHiqXbaSTRJPM168wRtW97e+6Vll1Xf0H7PxNRX6MsvIvhkkZT1CxAHr1S8AeL5WPJl4Y1AKygE0ASDl9W+nbYsRsMXTsRxZZTKqHUgEbq1sdpFvT4uVEHboSR0xSO3rft2b+tT/llxbCetWI40zMeCRPLJEi+JmZVUXzJIA54uo+j7OE/uXP+en97FX7C/wCe5T+uj/4hj6JiyTHk3z1D84xix4lkbbPWcZ6QycKoRik7V739mjMuGdhc7G9tCQKINNG1g/8AqrXTcG8HZuyCsdX5PlElhtayQ2GDarGqYjn5g7bYu44Wf4f5/wBeEvCjt4/w/wAcaoY1BUjz3EcU+IyPJOKt+/pt3lJ4PwNoyJjIttsBI/IRnQB4Y6FafPri0JxqX/7bb/SP/wDHhjJmNMsrytEiIZNTyAUB3rDmdhufxxLdY+7DQSQGVrET0pBNdNO7AA710xbGK5GRyb3OBxyU/wAm/wBd/wD48EeE55pVfWqqyOyHSSR4a33APXFfg4nmu6kjdoROokUE8rW9L6b3XltW94L9nCdM1mz3zWRyJpbOHnDSKpWF8LCwsVjEPjP+bzf1b/8ACcZRns9EMzIJGlcd4FIRiNBKpQpWBo+Iasavxn/N5v6t/wDhOKJD2KzZn7wHKNl5JBKyyR6pNJVRpBKEKaHQ4qyxckkizHV7sIdhjDLA7yIpKzOq611MAFjBFkHywbk4DGSdMEGlq/e194J+OAHEeGZ+CU/VPqyQNv3ejxBtIBINEbkXVYGRZnjgca5Mt3YO4SM6q9NqvDxVKhW9y7ycMyxBEsULMfauIG+nUG9tsBOA5ennOk7TSV4gNu8b02Hp6YhNns8fvH/YD+7gn2ehdLLmQFiWNRcyxs/d23J5YkUc7UcQX6nmGVR4Qh2IOrxr5fpwAh4wJ4FiWF1JZCSWBFKb87xau1DhspKKb7gNgj76+eHeC8NTul8IxIA7vyZxEzMFWPVQ25V1+OKj9K+VdMkT3lr3qUCKP3q6b/DFp4+jx5jvFjd1K6fAL26jmKOwN74qX0g5mSfIuogn8JV7dboKd68hVk+4Y0ZNLxNKuRhw9ouITadavHl+AX2VG99x39xrttt7O/iHw+OD7cOgmtUQwSjfSwoH4ciPUV7jgF2OiZ1j0Sd3cYJPmABt6+fwwSz3G1aFizr30Lju2GxeiOQ8iLvpyx5jHpcKktt+ddOdPmn8uh7HNreW4Pfble18rXJrv69SFwyxmCpdoigNlRZG4FGjy354KcXmlyyd6M1MWFFVaMhG8QBB1VtVm6IPnuLYy/EA+ammhgmnjZFQmIFSGtSTZHko+eJnHuLTZnKtlouHTxlwihzp2CMp8RG52GO96NisWPTtVvu5Hn/Sv/Jm1U1LSu/Z86+Zc28VN/CVW+YGG+HR3NMKJ8MXKv8ATeeJwy5CRg8woB+AxCgFTTcvZi5mv47EiFA4l2kEeYnjkyoKrJIO8LyhWNk1smizy2NYM9l8xHmI3cwqPHS6gbACqdtYujfuwC4/xOUNPohGkTSJahWlsO9uVZR4dx1b4gmrH9GmVlMMhkIDCazXIgom2ygbcuvvOMccUHN3FeSLGtrDmTYRHwLpvc1VH30t/wDfFA7d/wCfTf1qf8sMar9VfvdWrw+Vny8uWMq7ej9vTf1qV/8ArDnjXGKiqSorYP7HfRvIGhzC5iG0ZXCsGF6SDRI5XjUolza8kyvnu8hP/wDPFH4Dw2dYUKvmCGA/c3ehy5gN5En4e7BFcrmCQNWcB/pScjtftbYiONR5GnNxWTNXaU62RZo480t0mV385JD/AOzCVM3qLaMrZ85JK/4MVyaHMJ7Umb51eqSuYHPVtzH/AEMPZXh+ac13maXmbZ3A5jzbnvy9DhqKNfggL2snleLLZRKqbvC3kNEzHn5Ddv7GKpF2MPeMA1IEZw1DcKL+fT34sHbTiQy8eWc0X0TIt+Zm8R99Cr9Tgj2Az3fGIjUY2iewdISw5G7XqJ6VVYzZFKeTbki2Eowh4sp2SzmdMXheZ499SktQVdyCT7A6EgrW++Np7Lfucn9aeXL2UxG7UOE4dnCNIqCU7MT9xuvTD3ZA/Yt/T/8AYmNCtbXsVOnvW4dwJlnzSs5EaOurwC6athvvW+59K+GC2BnEsiu7hJHZiLCNRNV6gDkN9sMhSP8AXc06t9go8JrUeezbabHkBRI536Cu8R7LSyFWSFFssGGw002kHpzvX/RUjmRg/wBxX/l5tlIFSDrf87c+I44bK0K+rzEEC/tLG5VjXiuwetD2efXEkFTPZWYPp+rg3yPTagdxY8z09PUhkuw7MD3iBSK5VR236nr+jBnL5caiO4zADBbt9gLB2Oq+Y3HPn57ncpkliBCAizZsk70B19AB8MDAqX+QK+Q+WF/kEvp8sXTCwpJTouwqgg7bemLVk8voUL5YfwsAFB45xaH8pNl5lDvJ9XWEMupF1M2s1Yqwb9SBivdo+BDLwyTq+YjMcwQCVQoez7Uek3pHME9Bgr217LZj8pw56FRKqGMlLo3GeV0ef4YgcRyWakizMUWTeP62waVpJ2kC+LV4E0ALz5+7yFaY5KqmVONkvK9lInGXAZkEzUVFaVpGc6bG11svIWa2FYNJ2JycLOTplIAIVzbKRd3RAIO3Ndt9ze0mXswWy8S/fQKasghl5MGXdGHmPdjjKdn5XkLyWCVCMS1kqpJA5AVZJ5XvzxhWDCva0q/cbHxOZrTqde8rvHu1KZWaVFUAK0aRxqKW5I9fJavcHYbkt6VhjivbIo80ZBjkjUSL7W4JQefmwojyI93XbjsdmxnHnywWSOZFWRGJBBRSoZWXdTpJpgQRqYbgkYr2Z7JcQmIj7hYoy4ZqYsxoqath4VtQ2kUCQCbIFdmHYaVbXIwvU2zaMnIXhRjzIBwLzGdjhnkMj6AyR0SGo0Zb3X3jr1x1leBzqoAm0ggAiiTz5btQoeEEVtzvo3xDsvJNG6tPu2mjpOxU7nZh7W1jpW1Y5hccDtNkBJrOZ8Xlrk0ChWy+z+HPfEKHjuSTSBmVYKzNvYrUboUPj7ziLxHs1FG7A5gIxAY+Amhp09NlGoFvS+nMtv2fi0xlne273SQnLQ4osvtCgAORNsb22wUuYXtRYn7eZIfv6n3An9GM84zlDn+ISmOnhLRsDR5iFVPP4g7cxiwJwWEAq8zFmHSNqHseXPqoo72a3wS4L2ftWMOZNg1YSgDpWxv+ccr8xiaAI5bJGGBUAlvziG4rp7v1YU0cwFiTMWf5ikDYGiL942PP3Yfm4PMxH7ZYAb1p623PeiBY2qtsS+H5KRCS8pksVRGwry6/PniAB00slkh8wF32EQ6e82evv226GdwtmBZWMrbk6nUAc+lfMYI4WCyTN+N9kfrcUL/WY4ApkX7RNV/audvGoHl1x5wzsO6jTFncuSLPhiLHxNZ/fjteDHF+B3GkM7wlAzyJYkBFEkklWA214jcN4TFl3YxyZYM66WvvTYFGt3rqPeDhlVePuIGM/wBgMxLDJEc3GokRkNQtyYEfxu/PFn7LwaI5Eu9MrLfnpVBf4Yi5CN2Ld0+WJWr0q/rX3/Q4LcJyLRq+sqWd2c6QQPFW25J6YVsETsLCwsQSLCwsLAAsLCwsACwsLCwARM9xJYioIZmckKqi2NCz6AAdSccvxVFj7xwyC9OllOskmgoUWWJPKrvDPGoo20a1lsElXiDFkPvS2F+4g1vgYYsw0UUjq7mGcuFIAkaOmUErsNYu62uvPAAWh40pdUdJI2f2Na0GregQSLrejRw/mc8sbRq1/aNpU1tdE0T0ujWBeckOZeFUjkASRZHd0KABL2GoAsSdtul4mcfyjSQNoH2iESJ/SQ6gPjVfHAA6vFYzOYL+0Caz5Vdc/Pka9cMzcejUNs5qXufCt29XQ8/K/MYEHLyBFzYjcy980hjrx92w7vRXmFCNXmMdZzhjJlcupDlhKskpjBLAtqZ2Fb7E4AD+UzfeAnQ6V/DFX7t8RpuNqsjRhJXKVq0JYGoWPU/DHfCXGkgd8aPOYMG38tQFjEBJzFmswzRykOI9JSNmB0qQdwKHxwAT/wAtRaEcHUruIxQ+8xqiDuKPO+WG5OOKHdAkrd2QGKISBYB6bnYjkMCjw6TQGKEGTOJMUG5RdS8625Cz03xJy+YMM+ZLRytrdSumMkMBGg5+yNwRucAEjOcZy6RrO1MjkKGVbP3jvtYqjflRxJOZiVoowB4w2igNNKATy2A3GAq8LkCQ6kNtmjKyjcIriTY1ttYs8rOFluHSR5uGPSzQxiQo/MKrgVGf6JBA9CPLABPHFYyneCF2W3AKoDshrVz9k8x54e4PmI3BMcTor+OytBtXUb4lZyP7Jwo+4QAPcaAw1wSMrloVYEERoCDzBCiwcAE3CwsLAAsLCwsAAvirSagFgWVKo3V2WG2/ShZ256fLENFlIs5OPeqHh2vSDd8tt/gBiwYWJsARw7vVYXl40B9plIHmeQ57/pwXwsLEALCwsLAAsLCwsACwsLCwALCwsLAAsLCwsACwsLCwALCwsLAAsLCwsACwsLCwALCwsLAAsLCwsACwsLCwALCwsLAAsLCwsACwsLCw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64518" name="TextBox 4"/>
          <p:cNvSpPr txBox="1">
            <a:spLocks noChangeArrowheads="1"/>
          </p:cNvSpPr>
          <p:nvPr/>
        </p:nvSpPr>
        <p:spPr bwMode="auto">
          <a:xfrm>
            <a:off x="460375" y="2590800"/>
            <a:ext cx="82264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en-US" sz="2400"/>
              <a:t>The Agent that sent them a Postcard?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2400"/>
          </a:p>
          <a:p>
            <a:pPr marL="285750" indent="-285750">
              <a:buFont typeface="Arial" charset="0"/>
              <a:buChar char="•"/>
            </a:pPr>
            <a:r>
              <a:rPr lang="en-US" altLang="en-US" sz="2400"/>
              <a:t>The Agent that left them a voice message?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2400"/>
          </a:p>
          <a:p>
            <a:pPr marL="285750" indent="-285750">
              <a:buFont typeface="Arial" charset="0"/>
              <a:buChar char="•"/>
            </a:pPr>
            <a:r>
              <a:rPr lang="en-US" altLang="en-US" sz="2400"/>
              <a:t>Or, the Agent that left them a flower arrangement with already created Marketing, Marketing, Marketing materials for them.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sz="2400"/>
              <a:t>Nothing being bought or sold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sz="2400"/>
              <a:t>Just wanted to interview for the job of marketing your home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1939925"/>
            <a:ext cx="8763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5400" dirty="0" smtClean="0">
                <a:solidFill>
                  <a:srgbClr val="FFFF00"/>
                </a:solidFill>
                <a:latin typeface="Calibri" pitchFamily="34" charset="0"/>
              </a:rPr>
              <a:t>Aaron Redfearn</a:t>
            </a:r>
            <a:endParaRPr lang="en-US" altLang="en-US" sz="54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en-US" altLang="en-US" sz="4000" dirty="0" smtClean="0">
                <a:latin typeface="Calibri" pitchFamily="34" charset="0"/>
              </a:rPr>
              <a:t>Supreme Lending</a:t>
            </a:r>
            <a:endParaRPr lang="en-US" altLang="en-US" sz="4000" dirty="0">
              <a:latin typeface="Calibri" pitchFamily="34" charset="0"/>
            </a:endParaRPr>
          </a:p>
          <a:p>
            <a:pPr algn="ctr"/>
            <a:endParaRPr lang="en-US" altLang="en-US" sz="4000" dirty="0">
              <a:latin typeface="Calibri" pitchFamily="34" charset="0"/>
            </a:endParaRPr>
          </a:p>
          <a:p>
            <a:pPr algn="ctr"/>
            <a:r>
              <a:rPr lang="en-US" altLang="en-US" sz="4000" dirty="0" smtClean="0">
                <a:latin typeface="Calibri" pitchFamily="34" charset="0"/>
              </a:rPr>
              <a:t>(720)-862-5392</a:t>
            </a:r>
            <a:endParaRPr lang="en-US" altLang="en-US" sz="4000" dirty="0">
              <a:latin typeface="Calibri" pitchFamily="34" charset="0"/>
            </a:endParaRPr>
          </a:p>
          <a:p>
            <a:pPr algn="ctr"/>
            <a:r>
              <a:rPr lang="en-US" altLang="en-US" sz="4000" dirty="0" smtClean="0">
                <a:latin typeface="Calibri" pitchFamily="34" charset="0"/>
              </a:rPr>
              <a:t>aaron.redfearn@supremelending.com</a:t>
            </a:r>
            <a:endParaRPr lang="en-US" alt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8915400" cy="752475"/>
          </a:xfrm>
        </p:spPr>
        <p:txBody>
          <a:bodyPr>
            <a:normAutofit/>
          </a:bodyPr>
          <a:lstStyle/>
          <a:p>
            <a:pPr eaLnBrk="1" hangingPunct="1">
              <a:buClrTx/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buClrTx/>
              <a:defRPr/>
            </a:pPr>
            <a:endParaRPr lang="en-US" sz="14400" dirty="0" smtClean="0"/>
          </a:p>
          <a:p>
            <a:pPr eaLnBrk="1" hangingPunct="1">
              <a:buClrTx/>
              <a:defRPr/>
            </a:pPr>
            <a:endParaRPr lang="en-US" sz="9800" dirty="0" smtClean="0"/>
          </a:p>
          <a:p>
            <a:pPr eaLnBrk="1" hangingPunct="1">
              <a:buClrTx/>
              <a:defRPr/>
            </a:pPr>
            <a:endParaRPr lang="en-US" sz="9800" dirty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571500" indent="-571500" eaLnBrk="1" hangingPunct="1">
              <a:buClrTx/>
              <a:buFont typeface="Wingdings" pitchFamily="2" charset="2"/>
              <a:buChar char="Ø"/>
              <a:defRPr/>
            </a:pPr>
            <a:endParaRPr lang="en-US" sz="3600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6013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7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9964"/>
            <a:ext cx="609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91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2" y="627196"/>
            <a:ext cx="7121320" cy="258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3" y="4086489"/>
            <a:ext cx="6866819" cy="129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70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32963"/>
            <a:ext cx="769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56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62" y="486077"/>
            <a:ext cx="6286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13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1" y="454718"/>
            <a:ext cx="8026966" cy="57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4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Essentials Of Selling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2743200"/>
            <a:ext cx="8763000" cy="3429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3 “In Person” Visits per day (3E,2E+1F,1E+2PC)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12-18 “Success Calls” per day</a:t>
            </a:r>
            <a:endParaRPr lang="en-US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This is known as “Money Making Activity”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Do this and watch your business grow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Use your Loan Officer as an Accountability Coach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Today’s strategy will give you Both</a:t>
            </a: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8436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7162800" cy="1131887"/>
          </a:xfrm>
        </p:spPr>
        <p:txBody>
          <a:bodyPr/>
          <a:lstStyle/>
          <a:p>
            <a:pPr eaLnBrk="1" hangingPunct="1"/>
            <a:r>
              <a:rPr lang="en-US" altLang="en-US" smtClean="0"/>
              <a:t>Key To Your Success-</a:t>
            </a:r>
            <a:br>
              <a:rPr lang="en-US" altLang="en-US" smtClean="0"/>
            </a:br>
            <a:r>
              <a:rPr lang="en-US" altLang="en-US" smtClean="0"/>
              <a:t>Have A Daily Success Plan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6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7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4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43" y="177800"/>
            <a:ext cx="61595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3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177800"/>
            <a:ext cx="4749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12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14300"/>
            <a:ext cx="62103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36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38" y="250879"/>
            <a:ext cx="7274438" cy="61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0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76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5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77" y="50800"/>
            <a:ext cx="5892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17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0"/>
            <a:ext cx="5569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0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463800"/>
            <a:ext cx="6197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1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Essentials Of Selling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2743200"/>
            <a:ext cx="8763000" cy="3429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Sending out a postcard?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Calling and leaving a voice message?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Ask yourself… </a:t>
            </a:r>
            <a:r>
              <a:rPr lang="en-US" dirty="0">
                <a:latin typeface="Calibri" pitchFamily="34" charset="0"/>
              </a:rPr>
              <a:t>D</a:t>
            </a:r>
            <a:r>
              <a:rPr lang="en-US" dirty="0" smtClean="0">
                <a:latin typeface="Calibri" pitchFamily="34" charset="0"/>
              </a:rPr>
              <a:t>o I want to be another postcard or just another voice message?</a:t>
            </a: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460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7162800" cy="1131887"/>
          </a:xfrm>
        </p:spPr>
        <p:txBody>
          <a:bodyPr/>
          <a:lstStyle/>
          <a:p>
            <a:pPr eaLnBrk="1" hangingPunct="1"/>
            <a:r>
              <a:rPr lang="en-US" altLang="en-US" smtClean="0"/>
              <a:t>Ask Yourself…What Is My Competition Doing With Expireds?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469900"/>
            <a:ext cx="61849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7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72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9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68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11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0"/>
            <a:ext cx="565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2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476500"/>
            <a:ext cx="6159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Essentials Of Selling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2743200"/>
            <a:ext cx="8763000" cy="3429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Do you want a “Unique Selling Proposition”? 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Results in Advance is your “green fish”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48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7772400" cy="1131887"/>
          </a:xfrm>
        </p:spPr>
        <p:txBody>
          <a:bodyPr/>
          <a:lstStyle/>
          <a:p>
            <a:pPr eaLnBrk="1" hangingPunct="1"/>
            <a:r>
              <a:rPr lang="en-US" altLang="en-US" smtClean="0"/>
              <a:t>Have You Ever Wondered How To Be A Green Fish In A Goldfish Bowl?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4025900"/>
            <a:ext cx="43434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dirty="0" smtClean="0"/>
              <a:t>Essentials Of Selling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28600" y="2743200"/>
            <a:ext cx="8763000" cy="3429000"/>
          </a:xfrm>
        </p:spPr>
        <p:txBody>
          <a:bodyPr>
            <a:noAutofit/>
          </a:bodyPr>
          <a:lstStyle/>
          <a:p>
            <a:pPr eaLnBrk="1" hangingPunct="1">
              <a:buClrTx/>
              <a:buFont typeface="+mj-lt"/>
              <a:buAutoNum type="arabicPeriod"/>
              <a:defRPr/>
            </a:pPr>
            <a:r>
              <a:rPr lang="en-US" dirty="0" smtClean="0">
                <a:latin typeface="Calibri" pitchFamily="34" charset="0"/>
              </a:rPr>
              <a:t>Let’s Take A Look At Both Techniques? </a:t>
            </a:r>
          </a:p>
          <a:p>
            <a:pPr eaLnBrk="1" hangingPunct="1">
              <a:buClrTx/>
              <a:buFont typeface="+mj-lt"/>
              <a:buAutoNum type="arabicPeriod"/>
              <a:defRPr/>
            </a:pPr>
            <a:endParaRPr lang="en-US" dirty="0">
              <a:latin typeface="Calibri" pitchFamily="34" charset="0"/>
            </a:endParaRPr>
          </a:p>
          <a:p>
            <a:pPr marL="0" indent="0" eaLnBrk="1" hangingPunct="1">
              <a:buClrTx/>
              <a:buFont typeface="Wingdings" pitchFamily="2" charset="2"/>
              <a:buNone/>
              <a:defRPr/>
            </a:pPr>
            <a:endParaRPr lang="en-US" dirty="0" smtClean="0">
              <a:latin typeface="Calibri" pitchFamily="34" charset="0"/>
            </a:endParaRPr>
          </a:p>
          <a:p>
            <a:pPr marL="1028700" lvl="1" indent="-571500" eaLnBrk="1" hangingPunct="1">
              <a:buClrTx/>
              <a:buFont typeface="+mj-lt"/>
              <a:buAutoNum type="arabicPeriod"/>
              <a:defRPr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508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7772400" cy="1131887"/>
          </a:xfrm>
        </p:spPr>
        <p:txBody>
          <a:bodyPr/>
          <a:lstStyle/>
          <a:p>
            <a:pPr eaLnBrk="1" hangingPunct="1"/>
            <a:r>
              <a:rPr lang="en-US" altLang="en-US" smtClean="0"/>
              <a:t>So Should I Cold Call My Leads or Make In Person Visits?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433763"/>
            <a:ext cx="29749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465513"/>
            <a:ext cx="290036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SABST_TXT_Colored_Nature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BST_TXT_Colored_Na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BST_TXT_Colored_Na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BST_TXT_Colored_Natur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14">
        <a:dk1>
          <a:srgbClr val="33333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15">
        <a:dk1>
          <a:srgbClr val="333333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BST_TXT_Colored_Nature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PPP_SBUSC_TXT_Success_Way</Template>
  <TotalTime>5231</TotalTime>
  <Words>2549</Words>
  <Application>Microsoft Office PowerPoint</Application>
  <PresentationFormat>On-screen Show (4:3)</PresentationFormat>
  <Paragraphs>611</Paragraphs>
  <Slides>74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PPP_SABST_TXT_Colored_Nature</vt:lpstr>
      <vt:lpstr>Welcome To Agent Mastermind</vt:lpstr>
      <vt:lpstr>Lead Generation &amp; Prospecting Expireds and FSBOs  </vt:lpstr>
      <vt:lpstr>About Aaron Redfearn</vt:lpstr>
      <vt:lpstr>Game Plan Today </vt:lpstr>
      <vt:lpstr>Essentials Of Selling</vt:lpstr>
      <vt:lpstr>Essentials Of Selling</vt:lpstr>
      <vt:lpstr>Essentials Of Selling</vt:lpstr>
      <vt:lpstr>Essentials Of Selling</vt:lpstr>
      <vt:lpstr>Essentials Of Selling</vt:lpstr>
      <vt:lpstr>Cold Calling Vs. Visit </vt:lpstr>
      <vt:lpstr>Cold Calling Vs. Visit </vt:lpstr>
      <vt:lpstr>Cold Calling Vs. Visit </vt:lpstr>
      <vt:lpstr>Law Of Reciprocity</vt:lpstr>
      <vt:lpstr>Results In Advance Marketing</vt:lpstr>
      <vt:lpstr>Results In Advance Marketing</vt:lpstr>
      <vt:lpstr>Results In Advance Marketing</vt:lpstr>
      <vt:lpstr>Let’s start with </vt:lpstr>
      <vt:lpstr>Why is Leads #1?</vt:lpstr>
      <vt:lpstr>Don’t wait for the phone</vt:lpstr>
      <vt:lpstr>Buy quality leads</vt:lpstr>
      <vt:lpstr>Why do I need to buy leads?</vt:lpstr>
      <vt:lpstr>How long does it take?</vt:lpstr>
      <vt:lpstr>A Recommendation</vt:lpstr>
      <vt:lpstr>One Week REDX Example</vt:lpstr>
      <vt:lpstr>Do the Math</vt:lpstr>
      <vt:lpstr>What’s Next?</vt:lpstr>
      <vt:lpstr>12 Prospecting Tips</vt:lpstr>
      <vt:lpstr>Number 12</vt:lpstr>
      <vt:lpstr>Don’t Give Up After The First Call</vt:lpstr>
      <vt:lpstr>Mean vs. Nice</vt:lpstr>
      <vt:lpstr>4 FSBO Scripts- #1</vt:lpstr>
      <vt:lpstr>4 FSBO Scripts- #2</vt:lpstr>
      <vt:lpstr>4 FSBO Scripts- #3</vt:lpstr>
      <vt:lpstr>4 FSBO Scripts- #4</vt:lpstr>
      <vt:lpstr>5 Top Seller Objections</vt:lpstr>
      <vt:lpstr>Notre Dame Study</vt:lpstr>
      <vt:lpstr>Rebounding Wins Championships</vt:lpstr>
      <vt:lpstr>10 Things to Do When Cold Calling!</vt:lpstr>
      <vt:lpstr>Most Importantly</vt:lpstr>
      <vt:lpstr>Finally</vt:lpstr>
      <vt:lpstr>10 Things to Do When Visiting In Person!</vt:lpstr>
      <vt:lpstr>Most Importantly</vt:lpstr>
      <vt:lpstr>Let’s Prepare For An Expired</vt:lpstr>
      <vt:lpstr>Let’s Prepare For An Expired</vt:lpstr>
      <vt:lpstr>Let’s Prepare For An Expired</vt:lpstr>
      <vt:lpstr>Let’s Prepare For An Expired</vt:lpstr>
      <vt:lpstr>Let’s Prepare For An Expired</vt:lpstr>
      <vt:lpstr>Let’s Prepare For An Expired</vt:lpstr>
      <vt:lpstr>Let’s Prepare For An Expired</vt:lpstr>
      <vt:lpstr>Let’s Prepare For An Expired</vt:lpstr>
      <vt:lpstr>Let’s Prepare For An Expired</vt:lpstr>
      <vt:lpstr>Questions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Today’s Event</dc:title>
  <dc:creator>Robert Gawel</dc:creator>
  <cp:lastModifiedBy>Diane</cp:lastModifiedBy>
  <cp:revision>308</cp:revision>
  <dcterms:created xsi:type="dcterms:W3CDTF">2012-02-15T16:05:21Z</dcterms:created>
  <dcterms:modified xsi:type="dcterms:W3CDTF">2014-09-02T17:16:16Z</dcterms:modified>
</cp:coreProperties>
</file>