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8"/>
  </p:notesMasterIdLst>
  <p:sldIdLst>
    <p:sldId id="257" r:id="rId2"/>
    <p:sldId id="258" r:id="rId3"/>
    <p:sldId id="261" r:id="rId4"/>
    <p:sldId id="262" r:id="rId5"/>
    <p:sldId id="268" r:id="rId6"/>
    <p:sldId id="263" r:id="rId7"/>
    <p:sldId id="264" r:id="rId8"/>
    <p:sldId id="265" r:id="rId9"/>
    <p:sldId id="266" r:id="rId10"/>
    <p:sldId id="270" r:id="rId11"/>
    <p:sldId id="267" r:id="rId12"/>
    <p:sldId id="269" r:id="rId13"/>
    <p:sldId id="271" r:id="rId14"/>
    <p:sldId id="273" r:id="rId15"/>
    <p:sldId id="272" r:id="rId16"/>
    <p:sldId id="25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18"/>
    <p:restoredTop sz="95794"/>
  </p:normalViewPr>
  <p:slideViewPr>
    <p:cSldViewPr snapToGrid="0">
      <p:cViewPr varScale="1">
        <p:scale>
          <a:sx n="110" d="100"/>
          <a:sy n="110" d="100"/>
        </p:scale>
        <p:origin x="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FC223-1D9A-6A47-87D1-9599F259113E}" type="datetimeFigureOut">
              <a:rPr lang="en-US" smtClean="0"/>
              <a:t>8/3/23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6A4B46-1DC7-A74E-AE28-7EA36B38B255}" type="slidenum">
              <a:rPr lang="en-US" smtClean="0"/>
              <a:t>‹#›</a:t>
            </a:fld>
            <a:endParaRPr lang="en-US"/>
          </a:p>
        </p:txBody>
      </p:sp>
    </p:spTree>
    <p:extLst>
      <p:ext uri="{BB962C8B-B14F-4D97-AF65-F5344CB8AC3E}">
        <p14:creationId xmlns:p14="http://schemas.microsoft.com/office/powerpoint/2010/main" val="3272150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6176204b1e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6176204b1e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605b951113_0_1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605b951113_0_1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605b951113_0_1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605b951113_0_1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8555B-658B-726B-42ED-842F2FD918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9F8003-BBDD-D32D-CF94-D26112545C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E874FB-5AA2-DCAB-023E-B349C6A3F45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6A24AC7-9F3B-6065-3467-CEF5630CC691}"/>
              </a:ext>
            </a:extLst>
          </p:cNvPr>
          <p:cNvSpPr>
            <a:spLocks noGrp="1"/>
          </p:cNvSpPr>
          <p:nvPr>
            <p:ph type="ftr" sz="quarter" idx="11"/>
          </p:nvPr>
        </p:nvSpPr>
        <p:spPr/>
        <p:txBody>
          <a:bodyPr/>
          <a:lstStyle/>
          <a:p>
            <a:r>
              <a:rPr lang="en-US"/>
              <a:t>The Marketing Animals 2023</a:t>
            </a:r>
          </a:p>
        </p:txBody>
      </p:sp>
      <p:sp>
        <p:nvSpPr>
          <p:cNvPr id="6" name="Slide Number Placeholder 5">
            <a:extLst>
              <a:ext uri="{FF2B5EF4-FFF2-40B4-BE49-F238E27FC236}">
                <a16:creationId xmlns:a16="http://schemas.microsoft.com/office/drawing/2014/main" id="{20D13440-7BD3-2CED-C0A9-CEE508290EBC}"/>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05657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07D33-FC47-EE24-D4B5-4707752261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8C586C-973C-8BAA-2CB7-6E5A5700BA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54EA39-DFA3-8348-840D-200FFD9B409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5CD3824-DD7B-8A4E-BB33-51695DED4530}"/>
              </a:ext>
            </a:extLst>
          </p:cNvPr>
          <p:cNvSpPr>
            <a:spLocks noGrp="1"/>
          </p:cNvSpPr>
          <p:nvPr>
            <p:ph type="ftr" sz="quarter" idx="11"/>
          </p:nvPr>
        </p:nvSpPr>
        <p:spPr/>
        <p:txBody>
          <a:bodyPr/>
          <a:lstStyle/>
          <a:p>
            <a:r>
              <a:rPr lang="en-US"/>
              <a:t>The Marketing Animals 2023</a:t>
            </a:r>
          </a:p>
        </p:txBody>
      </p:sp>
      <p:sp>
        <p:nvSpPr>
          <p:cNvPr id="6" name="Slide Number Placeholder 5">
            <a:extLst>
              <a:ext uri="{FF2B5EF4-FFF2-40B4-BE49-F238E27FC236}">
                <a16:creationId xmlns:a16="http://schemas.microsoft.com/office/drawing/2014/main" id="{D20AE917-CC88-FE7F-106F-E4523122EFE9}"/>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29225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FAC7D1-4878-B985-BED2-D32D880D8E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92EB2C-E465-A6D2-A2AB-AE896ABDE9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D95B0-3618-6944-3BDC-0F4B3ACA47E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C76660A-E83E-F04F-C879-E5943FABEB1C}"/>
              </a:ext>
            </a:extLst>
          </p:cNvPr>
          <p:cNvSpPr>
            <a:spLocks noGrp="1"/>
          </p:cNvSpPr>
          <p:nvPr>
            <p:ph type="ftr" sz="quarter" idx="11"/>
          </p:nvPr>
        </p:nvSpPr>
        <p:spPr/>
        <p:txBody>
          <a:bodyPr/>
          <a:lstStyle/>
          <a:p>
            <a:r>
              <a:rPr lang="en-US"/>
              <a:t>The Marketing Animals 2023</a:t>
            </a:r>
          </a:p>
        </p:txBody>
      </p:sp>
      <p:sp>
        <p:nvSpPr>
          <p:cNvPr id="6" name="Slide Number Placeholder 5">
            <a:extLst>
              <a:ext uri="{FF2B5EF4-FFF2-40B4-BE49-F238E27FC236}">
                <a16:creationId xmlns:a16="http://schemas.microsoft.com/office/drawing/2014/main" id="{614FEC76-5F9C-6CEC-39CA-2028C2383A91}"/>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483897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09"/>
        <p:cNvGrpSpPr/>
        <p:nvPr/>
      </p:nvGrpSpPr>
      <p:grpSpPr>
        <a:xfrm>
          <a:off x="0" y="0"/>
          <a:ext cx="0" cy="0"/>
          <a:chOff x="0" y="0"/>
          <a:chExt cx="0" cy="0"/>
        </a:xfrm>
      </p:grpSpPr>
      <p:sp>
        <p:nvSpPr>
          <p:cNvPr id="119" name="Google Shape;119;p11"/>
          <p:cNvSpPr txBox="1">
            <a:spLocks noGrp="1"/>
          </p:cNvSpPr>
          <p:nvPr>
            <p:ph type="title" hasCustomPrompt="1"/>
          </p:nvPr>
        </p:nvSpPr>
        <p:spPr>
          <a:xfrm>
            <a:off x="1847800" y="1845133"/>
            <a:ext cx="8496400" cy="18396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2"/>
              </a:buClr>
              <a:buSzPts val="8600"/>
              <a:buNone/>
              <a:defRPr sz="11466">
                <a:solidFill>
                  <a:schemeClr val="dk2"/>
                </a:solidFill>
              </a:defRPr>
            </a:lvl1pPr>
            <a:lvl2pPr lvl="1" algn="ctr">
              <a:spcBef>
                <a:spcPts val="0"/>
              </a:spcBef>
              <a:spcAft>
                <a:spcPts val="0"/>
              </a:spcAft>
              <a:buClr>
                <a:schemeClr val="dk2"/>
              </a:buClr>
              <a:buSzPts val="8600"/>
              <a:buNone/>
              <a:defRPr sz="11466">
                <a:solidFill>
                  <a:schemeClr val="dk2"/>
                </a:solidFill>
              </a:defRPr>
            </a:lvl2pPr>
            <a:lvl3pPr lvl="2" algn="ctr">
              <a:spcBef>
                <a:spcPts val="0"/>
              </a:spcBef>
              <a:spcAft>
                <a:spcPts val="0"/>
              </a:spcAft>
              <a:buClr>
                <a:schemeClr val="dk2"/>
              </a:buClr>
              <a:buSzPts val="8600"/>
              <a:buNone/>
              <a:defRPr sz="11466">
                <a:solidFill>
                  <a:schemeClr val="dk2"/>
                </a:solidFill>
              </a:defRPr>
            </a:lvl3pPr>
            <a:lvl4pPr lvl="3" algn="ctr">
              <a:spcBef>
                <a:spcPts val="0"/>
              </a:spcBef>
              <a:spcAft>
                <a:spcPts val="0"/>
              </a:spcAft>
              <a:buClr>
                <a:schemeClr val="dk2"/>
              </a:buClr>
              <a:buSzPts val="8600"/>
              <a:buNone/>
              <a:defRPr sz="11466">
                <a:solidFill>
                  <a:schemeClr val="dk2"/>
                </a:solidFill>
              </a:defRPr>
            </a:lvl4pPr>
            <a:lvl5pPr lvl="4" algn="ctr">
              <a:spcBef>
                <a:spcPts val="0"/>
              </a:spcBef>
              <a:spcAft>
                <a:spcPts val="0"/>
              </a:spcAft>
              <a:buClr>
                <a:schemeClr val="dk2"/>
              </a:buClr>
              <a:buSzPts val="8600"/>
              <a:buNone/>
              <a:defRPr sz="11466">
                <a:solidFill>
                  <a:schemeClr val="dk2"/>
                </a:solidFill>
              </a:defRPr>
            </a:lvl5pPr>
            <a:lvl6pPr lvl="5" algn="ctr">
              <a:spcBef>
                <a:spcPts val="0"/>
              </a:spcBef>
              <a:spcAft>
                <a:spcPts val="0"/>
              </a:spcAft>
              <a:buClr>
                <a:schemeClr val="dk2"/>
              </a:buClr>
              <a:buSzPts val="8600"/>
              <a:buNone/>
              <a:defRPr sz="11466">
                <a:solidFill>
                  <a:schemeClr val="dk2"/>
                </a:solidFill>
              </a:defRPr>
            </a:lvl6pPr>
            <a:lvl7pPr lvl="6" algn="ctr">
              <a:spcBef>
                <a:spcPts val="0"/>
              </a:spcBef>
              <a:spcAft>
                <a:spcPts val="0"/>
              </a:spcAft>
              <a:buClr>
                <a:schemeClr val="dk2"/>
              </a:buClr>
              <a:buSzPts val="8600"/>
              <a:buNone/>
              <a:defRPr sz="11466">
                <a:solidFill>
                  <a:schemeClr val="dk2"/>
                </a:solidFill>
              </a:defRPr>
            </a:lvl7pPr>
            <a:lvl8pPr lvl="7" algn="ctr">
              <a:spcBef>
                <a:spcPts val="0"/>
              </a:spcBef>
              <a:spcAft>
                <a:spcPts val="0"/>
              </a:spcAft>
              <a:buClr>
                <a:schemeClr val="dk2"/>
              </a:buClr>
              <a:buSzPts val="8600"/>
              <a:buNone/>
              <a:defRPr sz="11466">
                <a:solidFill>
                  <a:schemeClr val="dk2"/>
                </a:solidFill>
              </a:defRPr>
            </a:lvl8pPr>
            <a:lvl9pPr lvl="8" algn="ctr">
              <a:spcBef>
                <a:spcPts val="0"/>
              </a:spcBef>
              <a:spcAft>
                <a:spcPts val="0"/>
              </a:spcAft>
              <a:buClr>
                <a:schemeClr val="dk2"/>
              </a:buClr>
              <a:buSzPts val="8600"/>
              <a:buNone/>
              <a:defRPr sz="11466">
                <a:solidFill>
                  <a:schemeClr val="dk2"/>
                </a:solidFill>
              </a:defRPr>
            </a:lvl9pPr>
          </a:lstStyle>
          <a:p>
            <a:r>
              <a:t>xx%</a:t>
            </a:r>
          </a:p>
        </p:txBody>
      </p:sp>
      <p:sp>
        <p:nvSpPr>
          <p:cNvPr id="120" name="Google Shape;120;p11"/>
          <p:cNvSpPr txBox="1">
            <a:spLocks noGrp="1"/>
          </p:cNvSpPr>
          <p:nvPr>
            <p:ph type="body" idx="1"/>
          </p:nvPr>
        </p:nvSpPr>
        <p:spPr>
          <a:xfrm>
            <a:off x="1847800" y="3818467"/>
            <a:ext cx="8496400" cy="854800"/>
          </a:xfrm>
          <a:prstGeom prst="rect">
            <a:avLst/>
          </a:prstGeom>
        </p:spPr>
        <p:txBody>
          <a:bodyPr spcFirstLastPara="1" wrap="square" lIns="91425" tIns="91425" rIns="91425" bIns="91425" anchor="t" anchorCtr="0">
            <a:normAutofit/>
          </a:bodyPr>
          <a:lstStyle>
            <a:lvl1pPr marL="609585" lvl="0" indent="-414856" algn="ctr">
              <a:spcBef>
                <a:spcPts val="0"/>
              </a:spcBef>
              <a:spcAft>
                <a:spcPts val="0"/>
              </a:spcAft>
              <a:buSzPts val="1300"/>
              <a:buChar char="●"/>
              <a:defRPr/>
            </a:lvl1pPr>
            <a:lvl2pPr marL="1219170" lvl="1" indent="-397923" algn="ctr">
              <a:spcBef>
                <a:spcPts val="0"/>
              </a:spcBef>
              <a:spcAft>
                <a:spcPts val="0"/>
              </a:spcAft>
              <a:buSzPts val="1100"/>
              <a:buChar char="○"/>
              <a:defRPr/>
            </a:lvl2pPr>
            <a:lvl3pPr marL="1828754" lvl="2" indent="-397923" algn="ctr">
              <a:spcBef>
                <a:spcPts val="0"/>
              </a:spcBef>
              <a:spcAft>
                <a:spcPts val="0"/>
              </a:spcAft>
              <a:buSzPts val="1100"/>
              <a:buChar char="■"/>
              <a:defRPr/>
            </a:lvl3pPr>
            <a:lvl4pPr marL="2438339" lvl="3" indent="-397923" algn="ctr">
              <a:spcBef>
                <a:spcPts val="0"/>
              </a:spcBef>
              <a:spcAft>
                <a:spcPts val="0"/>
              </a:spcAft>
              <a:buSzPts val="1100"/>
              <a:buChar char="●"/>
              <a:defRPr/>
            </a:lvl4pPr>
            <a:lvl5pPr marL="3047924" lvl="4" indent="-397923" algn="ctr">
              <a:spcBef>
                <a:spcPts val="0"/>
              </a:spcBef>
              <a:spcAft>
                <a:spcPts val="0"/>
              </a:spcAft>
              <a:buSzPts val="1100"/>
              <a:buChar char="○"/>
              <a:defRPr/>
            </a:lvl5pPr>
            <a:lvl6pPr marL="3657509" lvl="5" indent="-397923" algn="ctr">
              <a:spcBef>
                <a:spcPts val="0"/>
              </a:spcBef>
              <a:spcAft>
                <a:spcPts val="0"/>
              </a:spcAft>
              <a:buSzPts val="1100"/>
              <a:buChar char="■"/>
              <a:defRPr/>
            </a:lvl6pPr>
            <a:lvl7pPr marL="4267093" lvl="6" indent="-397923" algn="ctr">
              <a:spcBef>
                <a:spcPts val="0"/>
              </a:spcBef>
              <a:spcAft>
                <a:spcPts val="0"/>
              </a:spcAft>
              <a:buSzPts val="1100"/>
              <a:buChar char="●"/>
              <a:defRPr/>
            </a:lvl7pPr>
            <a:lvl8pPr marL="4876678" lvl="7" indent="-397923" algn="ctr">
              <a:spcBef>
                <a:spcPts val="0"/>
              </a:spcBef>
              <a:spcAft>
                <a:spcPts val="0"/>
              </a:spcAft>
              <a:buSzPts val="1100"/>
              <a:buChar char="○"/>
              <a:defRPr/>
            </a:lvl8pPr>
            <a:lvl9pPr marL="5486263" lvl="8" indent="-397923" algn="ctr">
              <a:spcBef>
                <a:spcPts val="0"/>
              </a:spcBef>
              <a:spcAft>
                <a:spcPts val="0"/>
              </a:spcAft>
              <a:buSzPts val="1100"/>
              <a:buChar char="■"/>
              <a:defRPr/>
            </a:lvl9pPr>
          </a:lstStyle>
          <a:p>
            <a:endParaRPr/>
          </a:p>
        </p:txBody>
      </p:sp>
      <p:sp>
        <p:nvSpPr>
          <p:cNvPr id="121" name="Google Shape;121;p11"/>
          <p:cNvSpPr txBox="1">
            <a:spLocks noGrp="1"/>
          </p:cNvSpPr>
          <p:nvPr>
            <p:ph type="sldNum" idx="12"/>
          </p:nvPr>
        </p:nvSpPr>
        <p:spPr>
          <a:xfrm>
            <a:off x="11187645" y="6058224"/>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71910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49"/>
        <p:cNvGrpSpPr/>
        <p:nvPr/>
      </p:nvGrpSpPr>
      <p:grpSpPr>
        <a:xfrm>
          <a:off x="0" y="0"/>
          <a:ext cx="0" cy="0"/>
          <a:chOff x="0" y="0"/>
          <a:chExt cx="0" cy="0"/>
        </a:xfrm>
      </p:grpSpPr>
      <p:sp>
        <p:nvSpPr>
          <p:cNvPr id="53" name="Google Shape;53;p4"/>
          <p:cNvSpPr txBox="1">
            <a:spLocks noGrp="1"/>
          </p:cNvSpPr>
          <p:nvPr>
            <p:ph type="title"/>
          </p:nvPr>
        </p:nvSpPr>
        <p:spPr>
          <a:xfrm>
            <a:off x="1092200" y="1127467"/>
            <a:ext cx="10007600" cy="1272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sz="4000"/>
            </a:lvl1pPr>
            <a:lvl2pPr lvl="1">
              <a:spcBef>
                <a:spcPts val="0"/>
              </a:spcBef>
              <a:spcAft>
                <a:spcPts val="0"/>
              </a:spcAft>
              <a:buSzPts val="3000"/>
              <a:buNone/>
              <a:defRPr sz="4000"/>
            </a:lvl2pPr>
            <a:lvl3pPr lvl="2">
              <a:spcBef>
                <a:spcPts val="0"/>
              </a:spcBef>
              <a:spcAft>
                <a:spcPts val="0"/>
              </a:spcAft>
              <a:buSzPts val="3000"/>
              <a:buNone/>
              <a:defRPr sz="4000"/>
            </a:lvl3pPr>
            <a:lvl4pPr lvl="3">
              <a:spcBef>
                <a:spcPts val="0"/>
              </a:spcBef>
              <a:spcAft>
                <a:spcPts val="0"/>
              </a:spcAft>
              <a:buSzPts val="3000"/>
              <a:buNone/>
              <a:defRPr sz="4000"/>
            </a:lvl4pPr>
            <a:lvl5pPr lvl="4">
              <a:spcBef>
                <a:spcPts val="0"/>
              </a:spcBef>
              <a:spcAft>
                <a:spcPts val="0"/>
              </a:spcAft>
              <a:buSzPts val="3000"/>
              <a:buNone/>
              <a:defRPr sz="4000"/>
            </a:lvl5pPr>
            <a:lvl6pPr lvl="5">
              <a:spcBef>
                <a:spcPts val="0"/>
              </a:spcBef>
              <a:spcAft>
                <a:spcPts val="0"/>
              </a:spcAft>
              <a:buSzPts val="3000"/>
              <a:buNone/>
              <a:defRPr sz="4000"/>
            </a:lvl6pPr>
            <a:lvl7pPr lvl="6">
              <a:spcBef>
                <a:spcPts val="0"/>
              </a:spcBef>
              <a:spcAft>
                <a:spcPts val="0"/>
              </a:spcAft>
              <a:buSzPts val="3000"/>
              <a:buNone/>
              <a:defRPr sz="4000"/>
            </a:lvl7pPr>
            <a:lvl8pPr lvl="7">
              <a:spcBef>
                <a:spcPts val="0"/>
              </a:spcBef>
              <a:spcAft>
                <a:spcPts val="0"/>
              </a:spcAft>
              <a:buSzPts val="3000"/>
              <a:buNone/>
              <a:defRPr sz="4000"/>
            </a:lvl8pPr>
            <a:lvl9pPr lvl="8">
              <a:spcBef>
                <a:spcPts val="0"/>
              </a:spcBef>
              <a:spcAft>
                <a:spcPts val="0"/>
              </a:spcAft>
              <a:buSzPts val="3000"/>
              <a:buNone/>
              <a:defRPr sz="4000"/>
            </a:lvl9pPr>
          </a:lstStyle>
          <a:p>
            <a:endParaRPr/>
          </a:p>
        </p:txBody>
      </p:sp>
      <p:sp>
        <p:nvSpPr>
          <p:cNvPr id="54" name="Google Shape;54;p4"/>
          <p:cNvSpPr txBox="1">
            <a:spLocks noGrp="1"/>
          </p:cNvSpPr>
          <p:nvPr>
            <p:ph type="body" idx="1"/>
          </p:nvPr>
        </p:nvSpPr>
        <p:spPr>
          <a:xfrm>
            <a:off x="1092200" y="2654300"/>
            <a:ext cx="10007600" cy="3264000"/>
          </a:xfrm>
          <a:prstGeom prst="rect">
            <a:avLst/>
          </a:prstGeom>
        </p:spPr>
        <p:txBody>
          <a:bodyPr spcFirstLastPara="1" wrap="square" lIns="91425" tIns="91425" rIns="91425" bIns="91425" anchor="t" anchorCtr="0">
            <a:normAutofit/>
          </a:bodyPr>
          <a:lstStyle>
            <a:lvl1pPr marL="609585" lvl="0" indent="-414856">
              <a:spcBef>
                <a:spcPts val="0"/>
              </a:spcBef>
              <a:spcAft>
                <a:spcPts val="0"/>
              </a:spcAft>
              <a:buSzPts val="1300"/>
              <a:buChar char="●"/>
              <a:defRPr/>
            </a:lvl1pPr>
            <a:lvl2pPr marL="1219170" lvl="1" indent="-397923">
              <a:spcBef>
                <a:spcPts val="0"/>
              </a:spcBef>
              <a:spcAft>
                <a:spcPts val="0"/>
              </a:spcAft>
              <a:buSzPts val="1100"/>
              <a:buChar char="○"/>
              <a:defRPr/>
            </a:lvl2pPr>
            <a:lvl3pPr marL="1828754" lvl="2" indent="-397923">
              <a:spcBef>
                <a:spcPts val="0"/>
              </a:spcBef>
              <a:spcAft>
                <a:spcPts val="0"/>
              </a:spcAft>
              <a:buSzPts val="1100"/>
              <a:buChar char="■"/>
              <a:defRPr/>
            </a:lvl3pPr>
            <a:lvl4pPr marL="2438339" lvl="3" indent="-397923">
              <a:spcBef>
                <a:spcPts val="0"/>
              </a:spcBef>
              <a:spcAft>
                <a:spcPts val="0"/>
              </a:spcAft>
              <a:buSzPts val="1100"/>
              <a:buChar char="●"/>
              <a:defRPr/>
            </a:lvl4pPr>
            <a:lvl5pPr marL="3047924" lvl="4" indent="-397923">
              <a:spcBef>
                <a:spcPts val="0"/>
              </a:spcBef>
              <a:spcAft>
                <a:spcPts val="0"/>
              </a:spcAft>
              <a:buSzPts val="1100"/>
              <a:buChar char="○"/>
              <a:defRPr/>
            </a:lvl5pPr>
            <a:lvl6pPr marL="3657509" lvl="5" indent="-397923">
              <a:spcBef>
                <a:spcPts val="0"/>
              </a:spcBef>
              <a:spcAft>
                <a:spcPts val="0"/>
              </a:spcAft>
              <a:buSzPts val="1100"/>
              <a:buChar char="■"/>
              <a:defRPr/>
            </a:lvl6pPr>
            <a:lvl7pPr marL="4267093" lvl="6" indent="-397923">
              <a:spcBef>
                <a:spcPts val="0"/>
              </a:spcBef>
              <a:spcAft>
                <a:spcPts val="0"/>
              </a:spcAft>
              <a:buSzPts val="1100"/>
              <a:buChar char="●"/>
              <a:defRPr/>
            </a:lvl7pPr>
            <a:lvl8pPr marL="4876678" lvl="7" indent="-397923">
              <a:spcBef>
                <a:spcPts val="0"/>
              </a:spcBef>
              <a:spcAft>
                <a:spcPts val="0"/>
              </a:spcAft>
              <a:buSzPts val="1100"/>
              <a:buChar char="○"/>
              <a:defRPr/>
            </a:lvl8pPr>
            <a:lvl9pPr marL="5486263" lvl="8" indent="-397923">
              <a:spcBef>
                <a:spcPts val="0"/>
              </a:spcBef>
              <a:spcAft>
                <a:spcPts val="0"/>
              </a:spcAft>
              <a:buSzPts val="1100"/>
              <a:buChar char="■"/>
              <a:defRPr/>
            </a:lvl9pPr>
          </a:lstStyle>
          <a:p>
            <a:endParaRPr/>
          </a:p>
        </p:txBody>
      </p:sp>
      <p:sp>
        <p:nvSpPr>
          <p:cNvPr id="55" name="Google Shape;55;p4"/>
          <p:cNvSpPr txBox="1">
            <a:spLocks noGrp="1"/>
          </p:cNvSpPr>
          <p:nvPr>
            <p:ph type="sldNum" idx="12"/>
          </p:nvPr>
        </p:nvSpPr>
        <p:spPr>
          <a:xfrm>
            <a:off x="11187645" y="6058224"/>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20310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03"/>
        <p:cNvGrpSpPr/>
        <p:nvPr/>
      </p:nvGrpSpPr>
      <p:grpSpPr>
        <a:xfrm>
          <a:off x="0" y="0"/>
          <a:ext cx="0" cy="0"/>
          <a:chOff x="0" y="0"/>
          <a:chExt cx="0" cy="0"/>
        </a:xfrm>
      </p:grpSpPr>
      <p:sp>
        <p:nvSpPr>
          <p:cNvPr id="107" name="Google Shape;107;p10"/>
          <p:cNvSpPr txBox="1">
            <a:spLocks noGrp="1"/>
          </p:cNvSpPr>
          <p:nvPr>
            <p:ph type="body" idx="1"/>
          </p:nvPr>
        </p:nvSpPr>
        <p:spPr>
          <a:xfrm>
            <a:off x="437367" y="5551333"/>
            <a:ext cx="9886800" cy="806800"/>
          </a:xfrm>
          <a:prstGeom prst="rect">
            <a:avLst/>
          </a:prstGeom>
        </p:spPr>
        <p:txBody>
          <a:bodyPr spcFirstLastPara="1" wrap="square" lIns="91425" tIns="91425" rIns="91425" bIns="91425" anchor="b" anchorCtr="0">
            <a:normAutofit/>
          </a:bodyPr>
          <a:lstStyle>
            <a:lvl1pPr marL="609585" lvl="0" indent="-304792">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11187645" y="6058224"/>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95746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90694-3732-0296-4C96-633831FA9A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A623D5-3350-D1E6-E358-975392E3B7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F8595D-B20A-07A3-7C9B-1C7CA5A3A2B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BCFCA59-36D1-F1E6-E017-C4D9F4825276}"/>
              </a:ext>
            </a:extLst>
          </p:cNvPr>
          <p:cNvSpPr>
            <a:spLocks noGrp="1"/>
          </p:cNvSpPr>
          <p:nvPr>
            <p:ph type="ftr" sz="quarter" idx="11"/>
          </p:nvPr>
        </p:nvSpPr>
        <p:spPr/>
        <p:txBody>
          <a:bodyPr/>
          <a:lstStyle/>
          <a:p>
            <a:r>
              <a:rPr lang="en-US"/>
              <a:t>The Marketing Animals 2023</a:t>
            </a:r>
          </a:p>
        </p:txBody>
      </p:sp>
      <p:sp>
        <p:nvSpPr>
          <p:cNvPr id="6" name="Slide Number Placeholder 5">
            <a:extLst>
              <a:ext uri="{FF2B5EF4-FFF2-40B4-BE49-F238E27FC236}">
                <a16:creationId xmlns:a16="http://schemas.microsoft.com/office/drawing/2014/main" id="{285ED12C-BC7A-3D2C-3C7C-A701C07C923E}"/>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48935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F025-EE4E-C5DC-1F7A-389D56F2D1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481559-3713-AA3C-EC39-B39E9DCD4B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7C6A6-55E6-DFBF-845F-ADB1E7631C7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89D0B79-0823-CC92-C208-0F6AB2BBE122}"/>
              </a:ext>
            </a:extLst>
          </p:cNvPr>
          <p:cNvSpPr>
            <a:spLocks noGrp="1"/>
          </p:cNvSpPr>
          <p:nvPr>
            <p:ph type="ftr" sz="quarter" idx="11"/>
          </p:nvPr>
        </p:nvSpPr>
        <p:spPr/>
        <p:txBody>
          <a:bodyPr/>
          <a:lstStyle/>
          <a:p>
            <a:r>
              <a:rPr lang="en-US"/>
              <a:t>The Marketing Animals 2023</a:t>
            </a:r>
          </a:p>
        </p:txBody>
      </p:sp>
      <p:sp>
        <p:nvSpPr>
          <p:cNvPr id="6" name="Slide Number Placeholder 5">
            <a:extLst>
              <a:ext uri="{FF2B5EF4-FFF2-40B4-BE49-F238E27FC236}">
                <a16:creationId xmlns:a16="http://schemas.microsoft.com/office/drawing/2014/main" id="{22D3F0D6-C672-E8DF-91A4-80B001361F6C}"/>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86332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50DC0-BA00-EA57-C52D-3E4A9C1B99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BEC099-7FD4-06EA-5560-9E4582CB80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2E217F-B342-FB4D-885A-9075B5A846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ED52DF5-1410-3CC4-1961-9031AB0E5E60}"/>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5DD3135-451F-2CF2-6490-4C5BF4487C6A}"/>
              </a:ext>
            </a:extLst>
          </p:cNvPr>
          <p:cNvSpPr>
            <a:spLocks noGrp="1"/>
          </p:cNvSpPr>
          <p:nvPr>
            <p:ph type="ftr" sz="quarter" idx="11"/>
          </p:nvPr>
        </p:nvSpPr>
        <p:spPr/>
        <p:txBody>
          <a:bodyPr/>
          <a:lstStyle/>
          <a:p>
            <a:r>
              <a:rPr lang="en-US"/>
              <a:t>The Marketing Animals 2023</a:t>
            </a:r>
          </a:p>
        </p:txBody>
      </p:sp>
      <p:sp>
        <p:nvSpPr>
          <p:cNvPr id="7" name="Slide Number Placeholder 6">
            <a:extLst>
              <a:ext uri="{FF2B5EF4-FFF2-40B4-BE49-F238E27FC236}">
                <a16:creationId xmlns:a16="http://schemas.microsoft.com/office/drawing/2014/main" id="{9DEBF749-B476-28E6-EECB-8B37BB83F666}"/>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10156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C7E17-2269-8B6B-9FC2-4FA953B61C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AB90E7-526F-D9B0-FCCD-73C5D064F3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8AC48D-E051-0200-E273-8C418B4383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0716E4-8036-1C68-5F83-BEA92207D4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0BC8E1-3651-1CEE-0AFE-87B5265AB4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4CA10E-294D-47FD-BF01-58CDADC478D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C48433BE-2B9E-F714-AD19-736DB75CAAA8}"/>
              </a:ext>
            </a:extLst>
          </p:cNvPr>
          <p:cNvSpPr>
            <a:spLocks noGrp="1"/>
          </p:cNvSpPr>
          <p:nvPr>
            <p:ph type="ftr" sz="quarter" idx="11"/>
          </p:nvPr>
        </p:nvSpPr>
        <p:spPr/>
        <p:txBody>
          <a:bodyPr/>
          <a:lstStyle/>
          <a:p>
            <a:r>
              <a:rPr lang="en-US"/>
              <a:t>The Marketing Animals 2023</a:t>
            </a:r>
          </a:p>
        </p:txBody>
      </p:sp>
      <p:sp>
        <p:nvSpPr>
          <p:cNvPr id="9" name="Slide Number Placeholder 8">
            <a:extLst>
              <a:ext uri="{FF2B5EF4-FFF2-40B4-BE49-F238E27FC236}">
                <a16:creationId xmlns:a16="http://schemas.microsoft.com/office/drawing/2014/main" id="{04D432E2-F003-882B-1EAD-9EBD8E835F42}"/>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40424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26F3F-8977-1DBD-2814-156F004010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C7DBA4-6330-240F-67FE-CEB1DA48AC1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CBC6EB9A-54C8-F328-6960-E260CC9EB060}"/>
              </a:ext>
            </a:extLst>
          </p:cNvPr>
          <p:cNvSpPr>
            <a:spLocks noGrp="1"/>
          </p:cNvSpPr>
          <p:nvPr>
            <p:ph type="ftr" sz="quarter" idx="11"/>
          </p:nvPr>
        </p:nvSpPr>
        <p:spPr/>
        <p:txBody>
          <a:bodyPr/>
          <a:lstStyle/>
          <a:p>
            <a:r>
              <a:rPr lang="en-US"/>
              <a:t>The Marketing Animals 2023</a:t>
            </a:r>
          </a:p>
        </p:txBody>
      </p:sp>
      <p:sp>
        <p:nvSpPr>
          <p:cNvPr id="5" name="Slide Number Placeholder 4">
            <a:extLst>
              <a:ext uri="{FF2B5EF4-FFF2-40B4-BE49-F238E27FC236}">
                <a16:creationId xmlns:a16="http://schemas.microsoft.com/office/drawing/2014/main" id="{EED5C1FD-EBAA-289E-934D-BE802EC9DA69}"/>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69305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FF0AD5-0D4C-EF6D-A801-BFFFCF60EF9A}"/>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C5969E35-7E55-5285-E0EB-35C464D12140}"/>
              </a:ext>
            </a:extLst>
          </p:cNvPr>
          <p:cNvSpPr>
            <a:spLocks noGrp="1"/>
          </p:cNvSpPr>
          <p:nvPr>
            <p:ph type="ftr" sz="quarter" idx="11"/>
          </p:nvPr>
        </p:nvSpPr>
        <p:spPr/>
        <p:txBody>
          <a:bodyPr/>
          <a:lstStyle/>
          <a:p>
            <a:r>
              <a:rPr lang="en-US"/>
              <a:t>The Marketing Animals 2023</a:t>
            </a:r>
          </a:p>
        </p:txBody>
      </p:sp>
      <p:sp>
        <p:nvSpPr>
          <p:cNvPr id="4" name="Slide Number Placeholder 3">
            <a:extLst>
              <a:ext uri="{FF2B5EF4-FFF2-40B4-BE49-F238E27FC236}">
                <a16:creationId xmlns:a16="http://schemas.microsoft.com/office/drawing/2014/main" id="{99D097E3-E9EC-2DD3-81CD-A62B1A474942}"/>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84024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2A072-DDE3-4375-FA43-4A9E62312F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9C2B58-8095-8B71-4911-73DCF7A173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931529-0CBD-7C55-6072-36277B37AF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B5657A-1D2C-8E69-120A-06426D11968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43045CD-6697-695D-F3D3-31F7ADF5F7BF}"/>
              </a:ext>
            </a:extLst>
          </p:cNvPr>
          <p:cNvSpPr>
            <a:spLocks noGrp="1"/>
          </p:cNvSpPr>
          <p:nvPr>
            <p:ph type="ftr" sz="quarter" idx="11"/>
          </p:nvPr>
        </p:nvSpPr>
        <p:spPr/>
        <p:txBody>
          <a:bodyPr/>
          <a:lstStyle/>
          <a:p>
            <a:r>
              <a:rPr lang="en-US"/>
              <a:t>The Marketing Animals 2023</a:t>
            </a:r>
          </a:p>
        </p:txBody>
      </p:sp>
      <p:sp>
        <p:nvSpPr>
          <p:cNvPr id="7" name="Slide Number Placeholder 6">
            <a:extLst>
              <a:ext uri="{FF2B5EF4-FFF2-40B4-BE49-F238E27FC236}">
                <a16:creationId xmlns:a16="http://schemas.microsoft.com/office/drawing/2014/main" id="{01383BAE-0E36-01DF-4D9B-F99A3C8D0105}"/>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685021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2C1D-5062-0E70-1B66-B18EBFF779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D98EF7-01B3-E63E-A035-105416D51F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D606CF-4C32-ED73-3CC0-E19BC6E06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2D0BEF-2DDC-EC51-7DCE-050454A9BEA9}"/>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1FF27CCF-D2F8-5542-CCB4-17ED79CB13F5}"/>
              </a:ext>
            </a:extLst>
          </p:cNvPr>
          <p:cNvSpPr>
            <a:spLocks noGrp="1"/>
          </p:cNvSpPr>
          <p:nvPr>
            <p:ph type="ftr" sz="quarter" idx="11"/>
          </p:nvPr>
        </p:nvSpPr>
        <p:spPr/>
        <p:txBody>
          <a:bodyPr/>
          <a:lstStyle/>
          <a:p>
            <a:r>
              <a:rPr lang="en-US"/>
              <a:t>The Marketing Animals 2023</a:t>
            </a:r>
          </a:p>
        </p:txBody>
      </p:sp>
      <p:sp>
        <p:nvSpPr>
          <p:cNvPr id="7" name="Slide Number Placeholder 6">
            <a:extLst>
              <a:ext uri="{FF2B5EF4-FFF2-40B4-BE49-F238E27FC236}">
                <a16:creationId xmlns:a16="http://schemas.microsoft.com/office/drawing/2014/main" id="{E6F0A5EF-8538-C2C9-C23B-34E6CF3700DE}"/>
              </a:ext>
            </a:extLst>
          </p:cNvPr>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482597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A186F8-3A04-24B5-9E7E-20DD66CA6E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FC2964-E471-C336-C91B-904D12FA8D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72ADAD-7465-59B7-79FA-EFDB3B67A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98CA83E2-20B1-5623-495F-408E001767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The Marketing Animals 2023</a:t>
            </a:r>
          </a:p>
        </p:txBody>
      </p:sp>
      <p:sp>
        <p:nvSpPr>
          <p:cNvPr id="6" name="Slide Number Placeholder 5">
            <a:extLst>
              <a:ext uri="{FF2B5EF4-FFF2-40B4-BE49-F238E27FC236}">
                <a16:creationId xmlns:a16="http://schemas.microsoft.com/office/drawing/2014/main" id="{99C064C7-234F-F9C4-48B2-02CE6894D0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00000-1234-1234-1234-123412341234}" type="slidenum">
              <a:rPr lang="en" smtClean="0"/>
              <a:pPr/>
              <a:t>‹#›</a:t>
            </a:fld>
            <a:endParaRPr lang="en"/>
          </a:p>
        </p:txBody>
      </p:sp>
    </p:spTree>
    <p:extLst>
      <p:ext uri="{BB962C8B-B14F-4D97-AF65-F5344CB8AC3E}">
        <p14:creationId xmlns:p14="http://schemas.microsoft.com/office/powerpoint/2010/main" val="157733840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27"/>
        <p:cNvGrpSpPr/>
        <p:nvPr/>
      </p:nvGrpSpPr>
      <p:grpSpPr>
        <a:xfrm>
          <a:off x="0" y="0"/>
          <a:ext cx="0" cy="0"/>
          <a:chOff x="0" y="0"/>
          <a:chExt cx="0" cy="0"/>
        </a:xfrm>
      </p:grpSpPr>
      <p:sp>
        <p:nvSpPr>
          <p:cNvPr id="128" name="Google Shape;128;p13"/>
          <p:cNvSpPr txBox="1">
            <a:spLocks noGrp="1"/>
          </p:cNvSpPr>
          <p:nvPr>
            <p:ph type="title"/>
          </p:nvPr>
        </p:nvSpPr>
        <p:spPr>
          <a:prstGeom prst="rect">
            <a:avLst/>
          </a:prstGeom>
        </p:spPr>
        <p:txBody>
          <a:bodyPr spcFirstLastPara="1" wrap="square" lIns="121900" tIns="121900" rIns="121900" bIns="121900" anchor="ctr" anchorCtr="0">
            <a:normAutofit/>
          </a:bodyPr>
          <a:lstStyle/>
          <a:p>
            <a:r>
              <a:rPr lang="en-US"/>
              <a:t>The DSP</a:t>
            </a:r>
            <a:endParaRPr lang="en-US" dirty="0"/>
          </a:p>
        </p:txBody>
      </p:sp>
      <p:sp>
        <p:nvSpPr>
          <p:cNvPr id="129" name="Google Shape;129;p13"/>
          <p:cNvSpPr txBox="1">
            <a:spLocks noGrp="1"/>
          </p:cNvSpPr>
          <p:nvPr>
            <p:ph type="body" idx="1"/>
          </p:nvPr>
        </p:nvSpPr>
        <p:spPr>
          <a:prstGeom prst="rect">
            <a:avLst/>
          </a:prstGeom>
        </p:spPr>
        <p:txBody>
          <a:bodyPr spcFirstLastPara="1" wrap="square" lIns="121900" tIns="121900" rIns="121900" bIns="121900" anchor="t" anchorCtr="0">
            <a:noAutofit/>
          </a:bodyPr>
          <a:lstStyle/>
          <a:p>
            <a:pPr marL="0" indent="0">
              <a:spcAft>
                <a:spcPts val="1600"/>
              </a:spcAft>
              <a:buNone/>
            </a:pPr>
            <a:r>
              <a:rPr lang="en-US" sz="4267"/>
              <a:t>Your Daily Plan for Success</a:t>
            </a:r>
            <a:endParaRPr lang="en-US" sz="4267" dirty="0"/>
          </a:p>
        </p:txBody>
      </p:sp>
      <p:sp>
        <p:nvSpPr>
          <p:cNvPr id="5" name="TextBox 4">
            <a:extLst>
              <a:ext uri="{FF2B5EF4-FFF2-40B4-BE49-F238E27FC236}">
                <a16:creationId xmlns:a16="http://schemas.microsoft.com/office/drawing/2014/main" id="{3601EF07-4762-26BB-1A00-AA4CF01F7ADB}"/>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3C81A-FF1C-FFF7-0B73-CB2F38375815}"/>
              </a:ext>
            </a:extLst>
          </p:cNvPr>
          <p:cNvSpPr>
            <a:spLocks noGrp="1"/>
          </p:cNvSpPr>
          <p:nvPr>
            <p:ph type="title"/>
          </p:nvPr>
        </p:nvSpPr>
        <p:spPr/>
        <p:txBody>
          <a:bodyPr/>
          <a:lstStyle/>
          <a:p>
            <a:r>
              <a:rPr lang="en-US" dirty="0"/>
              <a:t>Circle of Influence - Wednesday</a:t>
            </a:r>
          </a:p>
        </p:txBody>
      </p:sp>
      <p:sp>
        <p:nvSpPr>
          <p:cNvPr id="4" name="Text Placeholder 2">
            <a:extLst>
              <a:ext uri="{FF2B5EF4-FFF2-40B4-BE49-F238E27FC236}">
                <a16:creationId xmlns:a16="http://schemas.microsoft.com/office/drawing/2014/main" id="{E5BC7642-B6F2-A9A6-BD15-78F55C4321AE}"/>
              </a:ext>
            </a:extLst>
          </p:cNvPr>
          <p:cNvSpPr>
            <a:spLocks noGrp="1"/>
          </p:cNvSpPr>
          <p:nvPr>
            <p:ph type="body" idx="1"/>
          </p:nvPr>
        </p:nvSpPr>
        <p:spPr>
          <a:xfrm>
            <a:off x="1092200" y="2400267"/>
            <a:ext cx="10007600" cy="3264000"/>
          </a:xfrm>
        </p:spPr>
        <p:txBody>
          <a:bodyPr>
            <a:normAutofit/>
          </a:bodyPr>
          <a:lstStyle/>
          <a:p>
            <a:r>
              <a:rPr lang="en-US" sz="3200" dirty="0"/>
              <a:t>Make a list of 200 people you know</a:t>
            </a:r>
          </a:p>
          <a:p>
            <a:r>
              <a:rPr lang="en-US" sz="3200" dirty="0"/>
              <a:t>Business owners, people from church, people from college, people from your kid’s school or soccer club, leads group members, etc.</a:t>
            </a:r>
          </a:p>
          <a:p>
            <a:r>
              <a:rPr lang="en-US" sz="3200" dirty="0"/>
              <a:t>Call quarterly and see what they are up to and if they need any help.  Ask for the business!</a:t>
            </a:r>
          </a:p>
          <a:p>
            <a:endParaRPr lang="en-US" sz="3200" dirty="0"/>
          </a:p>
        </p:txBody>
      </p:sp>
      <p:sp>
        <p:nvSpPr>
          <p:cNvPr id="3" name="TextBox 2">
            <a:extLst>
              <a:ext uri="{FF2B5EF4-FFF2-40B4-BE49-F238E27FC236}">
                <a16:creationId xmlns:a16="http://schemas.microsoft.com/office/drawing/2014/main" id="{B93558E8-458F-3030-959C-875A5BE9500F}"/>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14931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308-197E-C3A6-8DCD-8DAD9F96F229}"/>
              </a:ext>
            </a:extLst>
          </p:cNvPr>
          <p:cNvSpPr>
            <a:spLocks noGrp="1"/>
          </p:cNvSpPr>
          <p:nvPr>
            <p:ph type="title"/>
          </p:nvPr>
        </p:nvSpPr>
        <p:spPr/>
        <p:txBody>
          <a:bodyPr/>
          <a:lstStyle/>
          <a:p>
            <a:r>
              <a:rPr lang="en-US" dirty="0"/>
              <a:t>Just Ask - Thursday</a:t>
            </a:r>
          </a:p>
        </p:txBody>
      </p:sp>
      <p:sp>
        <p:nvSpPr>
          <p:cNvPr id="3" name="Text Placeholder 2">
            <a:extLst>
              <a:ext uri="{FF2B5EF4-FFF2-40B4-BE49-F238E27FC236}">
                <a16:creationId xmlns:a16="http://schemas.microsoft.com/office/drawing/2014/main" id="{00DD8234-7FDD-E850-FE1E-0C37336406E3}"/>
              </a:ext>
            </a:extLst>
          </p:cNvPr>
          <p:cNvSpPr>
            <a:spLocks noGrp="1"/>
          </p:cNvSpPr>
          <p:nvPr>
            <p:ph type="body" idx="1"/>
          </p:nvPr>
        </p:nvSpPr>
        <p:spPr>
          <a:xfrm>
            <a:off x="1092200" y="2015744"/>
            <a:ext cx="10007600" cy="4047744"/>
          </a:xfrm>
        </p:spPr>
        <p:txBody>
          <a:bodyPr>
            <a:normAutofit/>
          </a:bodyPr>
          <a:lstStyle/>
          <a:p>
            <a:r>
              <a:rPr lang="en-US" sz="3200" dirty="0"/>
              <a:t>This is your current “under contract” pipeline – Lot’s of people to call here.</a:t>
            </a:r>
          </a:p>
          <a:p>
            <a:pPr lvl="1"/>
            <a:r>
              <a:rPr lang="en-US" sz="2933" dirty="0"/>
              <a:t>Lender</a:t>
            </a:r>
          </a:p>
          <a:p>
            <a:pPr lvl="1"/>
            <a:r>
              <a:rPr lang="en-US" sz="2933" dirty="0"/>
              <a:t>Both Borrowers or the Both Sellers</a:t>
            </a:r>
          </a:p>
          <a:p>
            <a:pPr lvl="1"/>
            <a:r>
              <a:rPr lang="en-US" sz="2933" dirty="0"/>
              <a:t>Any other referring person</a:t>
            </a:r>
          </a:p>
          <a:p>
            <a:pPr lvl="1"/>
            <a:r>
              <a:rPr lang="en-US" sz="2933" dirty="0"/>
              <a:t>Title Rep</a:t>
            </a:r>
          </a:p>
          <a:p>
            <a:pPr lvl="1"/>
            <a:r>
              <a:rPr lang="en-US" sz="2933" dirty="0"/>
              <a:t>Insurance Rep</a:t>
            </a:r>
          </a:p>
          <a:p>
            <a:pPr lvl="1"/>
            <a:r>
              <a:rPr lang="en-US" sz="2933" dirty="0"/>
              <a:t>Anyone else you can think of…</a:t>
            </a:r>
            <a:r>
              <a:rPr lang="en-US" sz="2933" dirty="0">
                <a:sym typeface="Wingdings" pitchFamily="2" charset="2"/>
              </a:rPr>
              <a:t> (the money tree)</a:t>
            </a:r>
            <a:endParaRPr lang="en-US" sz="2933" dirty="0"/>
          </a:p>
        </p:txBody>
      </p:sp>
      <p:sp>
        <p:nvSpPr>
          <p:cNvPr id="4" name="TextBox 3">
            <a:extLst>
              <a:ext uri="{FF2B5EF4-FFF2-40B4-BE49-F238E27FC236}">
                <a16:creationId xmlns:a16="http://schemas.microsoft.com/office/drawing/2014/main" id="{A38D8F03-A394-26E2-B77E-1D187DEBC1AC}"/>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393279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308-197E-C3A6-8DCD-8DAD9F96F229}"/>
              </a:ext>
            </a:extLst>
          </p:cNvPr>
          <p:cNvSpPr>
            <a:spLocks noGrp="1"/>
          </p:cNvSpPr>
          <p:nvPr>
            <p:ph type="title"/>
          </p:nvPr>
        </p:nvSpPr>
        <p:spPr/>
        <p:txBody>
          <a:bodyPr/>
          <a:lstStyle/>
          <a:p>
            <a:r>
              <a:rPr lang="en-US" dirty="0"/>
              <a:t>PAL’s - Thursday</a:t>
            </a:r>
          </a:p>
        </p:txBody>
      </p:sp>
      <p:sp>
        <p:nvSpPr>
          <p:cNvPr id="4" name="Text Placeholder 2">
            <a:extLst>
              <a:ext uri="{FF2B5EF4-FFF2-40B4-BE49-F238E27FC236}">
                <a16:creationId xmlns:a16="http://schemas.microsoft.com/office/drawing/2014/main" id="{679240F8-75DB-12BF-DA88-5717C84CCE65}"/>
              </a:ext>
            </a:extLst>
          </p:cNvPr>
          <p:cNvSpPr txBox="1">
            <a:spLocks/>
          </p:cNvSpPr>
          <p:nvPr/>
        </p:nvSpPr>
        <p:spPr>
          <a:xfrm>
            <a:off x="945896" y="2080768"/>
            <a:ext cx="10007600" cy="4047744"/>
          </a:xfrm>
          <a:prstGeom prst="rect">
            <a:avLst/>
          </a:prstGeom>
          <a:noFill/>
          <a:ln>
            <a:noFill/>
          </a:ln>
        </p:spPr>
        <p:txBody>
          <a:bodyPr spcFirstLastPara="1" wrap="square" lIns="121900" tIns="121900" rIns="121900" bIns="121900" anchor="t" anchorCtr="0">
            <a:normAutofit/>
          </a:bodyPr>
          <a:lstStyle>
            <a:defPPr marR="0" lvl="0" algn="l" rtl="0">
              <a:lnSpc>
                <a:spcPct val="100000"/>
              </a:lnSpc>
              <a:spcBef>
                <a:spcPts val="0"/>
              </a:spcBef>
              <a:spcAft>
                <a:spcPts val="0"/>
              </a:spcAft>
            </a:defPPr>
            <a:lvl1pPr marL="457200" marR="0" lvl="0" indent="-311150" algn="l" rtl="0">
              <a:lnSpc>
                <a:spcPct val="115000"/>
              </a:lnSpc>
              <a:spcBef>
                <a:spcPts val="0"/>
              </a:spcBef>
              <a:spcAft>
                <a:spcPts val="0"/>
              </a:spcAft>
              <a:buClr>
                <a:schemeClr val="dk2"/>
              </a:buClr>
              <a:buSzPts val="1300"/>
              <a:buFont typeface="Calibri"/>
              <a:buChar char="●"/>
              <a:defRPr sz="1300" b="0" i="0" u="none" strike="noStrike" cap="none">
                <a:solidFill>
                  <a:schemeClr val="dk2"/>
                </a:solidFill>
                <a:latin typeface="Calibri"/>
                <a:ea typeface="Calibri"/>
                <a:cs typeface="Calibri"/>
                <a:sym typeface="Calibri"/>
              </a:defRPr>
            </a:lvl1pPr>
            <a:lvl2pPr marL="914400" marR="0" lvl="1"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2pPr>
            <a:lvl3pPr marL="1371600" marR="0" lvl="2"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3pPr>
            <a:lvl4pPr marL="1828800" marR="0" lvl="3"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4pPr>
            <a:lvl5pPr marL="2286000" marR="0" lvl="4"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5pPr>
            <a:lvl6pPr marL="2743200" marR="0" lvl="5"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6pPr>
            <a:lvl7pPr marL="3200400" marR="0" lvl="6"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7pPr>
            <a:lvl8pPr marL="3657600" marR="0" lvl="7"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8pPr>
            <a:lvl9pPr marL="4114800" marR="0" lvl="8" indent="-298450" algn="l" rtl="0">
              <a:lnSpc>
                <a:spcPct val="115000"/>
              </a:lnSpc>
              <a:spcBef>
                <a:spcPts val="0"/>
              </a:spcBef>
              <a:spcAft>
                <a:spcPts val="0"/>
              </a:spcAft>
              <a:buClr>
                <a:schemeClr val="dk2"/>
              </a:buClr>
              <a:buSzPts val="1100"/>
              <a:buFont typeface="Calibri"/>
              <a:buChar char="■"/>
              <a:defRPr sz="1100" b="0" i="0" u="none" strike="noStrike" cap="none">
                <a:solidFill>
                  <a:schemeClr val="dk2"/>
                </a:solidFill>
                <a:latin typeface="Calibri"/>
                <a:ea typeface="Calibri"/>
                <a:cs typeface="Calibri"/>
                <a:sym typeface="Calibri"/>
              </a:defRPr>
            </a:lvl9pPr>
          </a:lstStyle>
          <a:p>
            <a:pPr marL="609585" indent="-414856" defTabSz="1219170">
              <a:buClr>
                <a:srgbClr val="233A44"/>
              </a:buClr>
            </a:pPr>
            <a:r>
              <a:rPr lang="en-US" sz="3200" kern="0" dirty="0">
                <a:solidFill>
                  <a:srgbClr val="233A44"/>
                </a:solidFill>
              </a:rPr>
              <a:t>This is your seller or “buyer’s out looking” pipeline – Lot’s of people to call here, too.</a:t>
            </a:r>
          </a:p>
          <a:p>
            <a:pPr marL="1219170" lvl="1" indent="-397923" defTabSz="1219170">
              <a:buClr>
                <a:srgbClr val="233A44"/>
              </a:buClr>
            </a:pPr>
            <a:r>
              <a:rPr lang="en-US" sz="2933" kern="0" dirty="0">
                <a:solidFill>
                  <a:srgbClr val="233A44"/>
                </a:solidFill>
              </a:rPr>
              <a:t>The referral partner/person</a:t>
            </a:r>
          </a:p>
          <a:p>
            <a:pPr marL="1219170" lvl="1" indent="-397923" defTabSz="1219170">
              <a:buClr>
                <a:srgbClr val="233A44"/>
              </a:buClr>
            </a:pPr>
            <a:r>
              <a:rPr lang="en-US" sz="2933" kern="0" dirty="0">
                <a:solidFill>
                  <a:srgbClr val="233A44"/>
                </a:solidFill>
              </a:rPr>
              <a:t>Both Borrowers or Both sellers</a:t>
            </a:r>
          </a:p>
          <a:p>
            <a:pPr marL="1219170" lvl="1" indent="-397923" defTabSz="1219170">
              <a:buClr>
                <a:srgbClr val="233A44"/>
              </a:buClr>
            </a:pPr>
            <a:r>
              <a:rPr lang="en-US" sz="2933" kern="0" dirty="0">
                <a:solidFill>
                  <a:srgbClr val="233A44"/>
                </a:solidFill>
              </a:rPr>
              <a:t>Anyone else you can think of…</a:t>
            </a:r>
            <a:r>
              <a:rPr lang="en-US" sz="2933" kern="0" dirty="0">
                <a:solidFill>
                  <a:srgbClr val="233A44"/>
                </a:solidFill>
                <a:sym typeface="Wingdings" pitchFamily="2" charset="2"/>
              </a:rPr>
              <a:t> (the money tree)</a:t>
            </a:r>
            <a:endParaRPr lang="en-US" sz="3200" kern="0" dirty="0">
              <a:solidFill>
                <a:srgbClr val="233A44"/>
              </a:solidFill>
            </a:endParaRPr>
          </a:p>
          <a:p>
            <a:pPr marL="609585" indent="-414856" defTabSz="1219170">
              <a:buClr>
                <a:srgbClr val="233A44"/>
              </a:buClr>
            </a:pPr>
            <a:r>
              <a:rPr lang="en-US" sz="3200" kern="0" dirty="0">
                <a:solidFill>
                  <a:srgbClr val="233A44"/>
                </a:solidFill>
              </a:rPr>
              <a:t>Edify the Partner and keep them motivated to work with you</a:t>
            </a:r>
          </a:p>
          <a:p>
            <a:pPr marL="609585" indent="-414856" defTabSz="1219170">
              <a:buClr>
                <a:srgbClr val="233A44"/>
              </a:buClr>
            </a:pPr>
            <a:endParaRPr lang="en-US" sz="2933" kern="0" dirty="0">
              <a:solidFill>
                <a:srgbClr val="233A44"/>
              </a:solidFill>
            </a:endParaRPr>
          </a:p>
        </p:txBody>
      </p:sp>
      <p:sp>
        <p:nvSpPr>
          <p:cNvPr id="3" name="TextBox 2">
            <a:extLst>
              <a:ext uri="{FF2B5EF4-FFF2-40B4-BE49-F238E27FC236}">
                <a16:creationId xmlns:a16="http://schemas.microsoft.com/office/drawing/2014/main" id="{8A497E4C-7EBA-26EF-FD82-C65A64E64C58}"/>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3139377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6C1A9-0E1C-67B5-BAD4-001DEBF82F0A}"/>
              </a:ext>
            </a:extLst>
          </p:cNvPr>
          <p:cNvSpPr>
            <a:spLocks noGrp="1"/>
          </p:cNvSpPr>
          <p:nvPr>
            <p:ph type="title"/>
          </p:nvPr>
        </p:nvSpPr>
        <p:spPr/>
        <p:txBody>
          <a:bodyPr/>
          <a:lstStyle/>
          <a:p>
            <a:r>
              <a:rPr lang="en-US" dirty="0"/>
              <a:t>Saturday or Sunday</a:t>
            </a:r>
          </a:p>
        </p:txBody>
      </p:sp>
      <p:sp>
        <p:nvSpPr>
          <p:cNvPr id="3" name="Text Placeholder 2">
            <a:extLst>
              <a:ext uri="{FF2B5EF4-FFF2-40B4-BE49-F238E27FC236}">
                <a16:creationId xmlns:a16="http://schemas.microsoft.com/office/drawing/2014/main" id="{5555D180-6748-6829-1C0B-DB03BB4828BB}"/>
              </a:ext>
            </a:extLst>
          </p:cNvPr>
          <p:cNvSpPr>
            <a:spLocks noGrp="1"/>
          </p:cNvSpPr>
          <p:nvPr>
            <p:ph type="body" idx="1"/>
          </p:nvPr>
        </p:nvSpPr>
        <p:spPr>
          <a:xfrm>
            <a:off x="1092200" y="2253248"/>
            <a:ext cx="10007600" cy="3264000"/>
          </a:xfrm>
        </p:spPr>
        <p:txBody>
          <a:bodyPr>
            <a:normAutofit/>
          </a:bodyPr>
          <a:lstStyle/>
          <a:p>
            <a:r>
              <a:rPr lang="en-US" sz="2800" dirty="0"/>
              <a:t>Open houses</a:t>
            </a:r>
          </a:p>
          <a:p>
            <a:r>
              <a:rPr lang="en-US" sz="2800" dirty="0"/>
              <a:t>Show Houses</a:t>
            </a:r>
          </a:p>
          <a:p>
            <a:r>
              <a:rPr lang="en-US" sz="2800" dirty="0"/>
              <a:t>Listing Presentations</a:t>
            </a:r>
          </a:p>
        </p:txBody>
      </p:sp>
      <p:sp>
        <p:nvSpPr>
          <p:cNvPr id="4" name="TextBox 3">
            <a:extLst>
              <a:ext uri="{FF2B5EF4-FFF2-40B4-BE49-F238E27FC236}">
                <a16:creationId xmlns:a16="http://schemas.microsoft.com/office/drawing/2014/main" id="{0FD23E90-4DC3-77C4-F353-95E5C1E614F9}"/>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994398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9C88E-40C5-0A48-1FBD-641B99BAB018}"/>
              </a:ext>
            </a:extLst>
          </p:cNvPr>
          <p:cNvSpPr>
            <a:spLocks noGrp="1"/>
          </p:cNvSpPr>
          <p:nvPr>
            <p:ph type="title"/>
          </p:nvPr>
        </p:nvSpPr>
        <p:spPr>
          <a:xfrm>
            <a:off x="903014" y="354957"/>
            <a:ext cx="10007600" cy="1272800"/>
          </a:xfrm>
        </p:spPr>
        <p:txBody>
          <a:bodyPr/>
          <a:lstStyle/>
          <a:p>
            <a:r>
              <a:rPr lang="en-US" dirty="0"/>
              <a:t>DSP Tracker</a:t>
            </a:r>
          </a:p>
        </p:txBody>
      </p:sp>
      <p:pic>
        <p:nvPicPr>
          <p:cNvPr id="4" name="Picture 3">
            <a:extLst>
              <a:ext uri="{FF2B5EF4-FFF2-40B4-BE49-F238E27FC236}">
                <a16:creationId xmlns:a16="http://schemas.microsoft.com/office/drawing/2014/main" id="{6E70E210-F780-6867-FEDF-FD5C03A2FC02}"/>
              </a:ext>
            </a:extLst>
          </p:cNvPr>
          <p:cNvPicPr>
            <a:picLocks noChangeAspect="1"/>
          </p:cNvPicPr>
          <p:nvPr/>
        </p:nvPicPr>
        <p:blipFill>
          <a:blip r:embed="rId2"/>
          <a:stretch>
            <a:fillRect/>
          </a:stretch>
        </p:blipFill>
        <p:spPr>
          <a:xfrm>
            <a:off x="903014" y="1527587"/>
            <a:ext cx="10007599" cy="5120794"/>
          </a:xfrm>
          <a:prstGeom prst="rect">
            <a:avLst/>
          </a:prstGeom>
        </p:spPr>
      </p:pic>
    </p:spTree>
    <p:extLst>
      <p:ext uri="{BB962C8B-B14F-4D97-AF65-F5344CB8AC3E}">
        <p14:creationId xmlns:p14="http://schemas.microsoft.com/office/powerpoint/2010/main" val="601088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873D2-37DB-E5E0-725C-FA02AE5258DF}"/>
              </a:ext>
            </a:extLst>
          </p:cNvPr>
          <p:cNvSpPr>
            <a:spLocks noGrp="1"/>
          </p:cNvSpPr>
          <p:nvPr>
            <p:ph type="title"/>
          </p:nvPr>
        </p:nvSpPr>
        <p:spPr/>
        <p:txBody>
          <a:bodyPr>
            <a:normAutofit fontScale="90000"/>
          </a:bodyPr>
          <a:lstStyle/>
          <a:p>
            <a:r>
              <a:rPr lang="en-US" dirty="0"/>
              <a:t>Tracking it all</a:t>
            </a:r>
            <a:br>
              <a:rPr lang="en-US" dirty="0"/>
            </a:br>
            <a:endParaRPr lang="en-US" dirty="0"/>
          </a:p>
        </p:txBody>
      </p:sp>
      <p:pic>
        <p:nvPicPr>
          <p:cNvPr id="4" name="Picture 3">
            <a:extLst>
              <a:ext uri="{FF2B5EF4-FFF2-40B4-BE49-F238E27FC236}">
                <a16:creationId xmlns:a16="http://schemas.microsoft.com/office/drawing/2014/main" id="{5CBCB9EA-0DE6-FB0B-93CF-D4B4CD02044D}"/>
              </a:ext>
            </a:extLst>
          </p:cNvPr>
          <p:cNvPicPr>
            <a:picLocks noChangeAspect="1"/>
          </p:cNvPicPr>
          <p:nvPr/>
        </p:nvPicPr>
        <p:blipFill>
          <a:blip r:embed="rId2"/>
          <a:stretch>
            <a:fillRect/>
          </a:stretch>
        </p:blipFill>
        <p:spPr>
          <a:xfrm>
            <a:off x="867102" y="1942640"/>
            <a:ext cx="10264119" cy="4253207"/>
          </a:xfrm>
          <a:prstGeom prst="rect">
            <a:avLst/>
          </a:prstGeom>
        </p:spPr>
      </p:pic>
    </p:spTree>
    <p:extLst>
      <p:ext uri="{BB962C8B-B14F-4D97-AF65-F5344CB8AC3E}">
        <p14:creationId xmlns:p14="http://schemas.microsoft.com/office/powerpoint/2010/main" val="4248825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2" name="TextBox 1">
            <a:extLst>
              <a:ext uri="{FF2B5EF4-FFF2-40B4-BE49-F238E27FC236}">
                <a16:creationId xmlns:a16="http://schemas.microsoft.com/office/drawing/2014/main" id="{23940551-4299-E39E-3CDE-E36EC503F4F5}"/>
              </a:ext>
            </a:extLst>
          </p:cNvPr>
          <p:cNvSpPr txBox="1"/>
          <p:nvPr/>
        </p:nvSpPr>
        <p:spPr>
          <a:xfrm>
            <a:off x="642112" y="2090851"/>
            <a:ext cx="10257536" cy="3539430"/>
          </a:xfrm>
          <a:prstGeom prst="rect">
            <a:avLst/>
          </a:prstGeom>
          <a:noFill/>
        </p:spPr>
        <p:txBody>
          <a:bodyPr wrap="square" rtlCol="0">
            <a:spAutoFit/>
          </a:bodyPr>
          <a:lstStyle/>
          <a:p>
            <a:pPr marL="457189" indent="-457189" defTabSz="1219170">
              <a:buClr>
                <a:srgbClr val="000000"/>
              </a:buClr>
              <a:buFont typeface="Arial" panose="020B0604020202020204" pitchFamily="34" charset="0"/>
              <a:buChar char="•"/>
            </a:pPr>
            <a:r>
              <a:rPr lang="en-US" sz="3200" kern="0" dirty="0">
                <a:solidFill>
                  <a:srgbClr val="000000"/>
                </a:solidFill>
                <a:latin typeface="Calibri" panose="020F0502020204030204" pitchFamily="34" charset="0"/>
                <a:cs typeface="Calibri" panose="020F0502020204030204" pitchFamily="34" charset="0"/>
                <a:sym typeface="Arial"/>
              </a:rPr>
              <a:t>Go for the “NO”  (Offers – No’s = $$$$$)</a:t>
            </a:r>
          </a:p>
          <a:p>
            <a:pPr marL="457189" indent="-457189" defTabSz="1219170">
              <a:buClr>
                <a:srgbClr val="000000"/>
              </a:buClr>
              <a:buFont typeface="Arial" panose="020B0604020202020204" pitchFamily="34" charset="0"/>
              <a:buChar char="•"/>
            </a:pPr>
            <a:r>
              <a:rPr lang="en-US" sz="3200" kern="0" dirty="0">
                <a:solidFill>
                  <a:srgbClr val="000000"/>
                </a:solidFill>
                <a:latin typeface="Calibri" panose="020F0502020204030204" pitchFamily="34" charset="0"/>
                <a:cs typeface="Calibri" panose="020F0502020204030204" pitchFamily="34" charset="0"/>
                <a:sym typeface="Arial"/>
              </a:rPr>
              <a:t>Someone can help with this – An assistant can call for you</a:t>
            </a:r>
          </a:p>
          <a:p>
            <a:pPr marL="457189" indent="-457189" defTabSz="1219170">
              <a:buClr>
                <a:srgbClr val="000000"/>
              </a:buClr>
              <a:buFont typeface="Arial" panose="020B0604020202020204" pitchFamily="34" charset="0"/>
              <a:buChar char="•"/>
            </a:pPr>
            <a:r>
              <a:rPr lang="en-US" sz="3200" kern="0" dirty="0">
                <a:solidFill>
                  <a:srgbClr val="000000"/>
                </a:solidFill>
                <a:latin typeface="Calibri" panose="020F0502020204030204" pitchFamily="34" charset="0"/>
                <a:cs typeface="Calibri" panose="020F0502020204030204" pitchFamily="34" charset="0"/>
                <a:sym typeface="Arial"/>
              </a:rPr>
              <a:t>Do it yourself until you find someone</a:t>
            </a:r>
          </a:p>
          <a:p>
            <a:pPr marL="457189" indent="-457189" defTabSz="1219170">
              <a:buClr>
                <a:srgbClr val="000000"/>
              </a:buClr>
              <a:buFont typeface="Arial" panose="020B0604020202020204" pitchFamily="34" charset="0"/>
              <a:buChar char="•"/>
            </a:pPr>
            <a:r>
              <a:rPr lang="en-US" sz="3200" kern="0" dirty="0">
                <a:solidFill>
                  <a:srgbClr val="000000"/>
                </a:solidFill>
                <a:latin typeface="Calibri" panose="020F0502020204030204" pitchFamily="34" charset="0"/>
                <a:cs typeface="Calibri" panose="020F0502020204030204" pitchFamily="34" charset="0"/>
                <a:sym typeface="Arial"/>
              </a:rPr>
              <a:t>Schedule it and COMMIT!</a:t>
            </a:r>
          </a:p>
          <a:p>
            <a:pPr marL="457189" indent="-457189" defTabSz="1219170">
              <a:buClr>
                <a:srgbClr val="000000"/>
              </a:buClr>
              <a:buFont typeface="Arial" panose="020B0604020202020204" pitchFamily="34" charset="0"/>
              <a:buChar char="•"/>
            </a:pPr>
            <a:r>
              <a:rPr lang="en-US" sz="3200" kern="0" dirty="0">
                <a:solidFill>
                  <a:srgbClr val="000000"/>
                </a:solidFill>
                <a:latin typeface="Calibri" panose="020F0502020204030204" pitchFamily="34" charset="0"/>
                <a:cs typeface="Calibri" panose="020F0502020204030204" pitchFamily="34" charset="0"/>
                <a:sym typeface="Arial"/>
              </a:rPr>
              <a:t>NUMBER ONE, NUMBER ONE, NUMBER ONE OPPORTUNITY TO GROW YOUR BUSINESS!</a:t>
            </a:r>
          </a:p>
          <a:p>
            <a:pPr marL="457189" indent="-457189" defTabSz="1219170">
              <a:buClr>
                <a:srgbClr val="000000"/>
              </a:buClr>
              <a:buFont typeface="Arial" panose="020B0604020202020204" pitchFamily="34" charset="0"/>
              <a:buChar char="•"/>
            </a:pPr>
            <a:endParaRPr lang="en-US" sz="3200" kern="0" dirty="0">
              <a:solidFill>
                <a:srgbClr val="000000"/>
              </a:solidFill>
              <a:latin typeface="Calibri" panose="020F0502020204030204" pitchFamily="34" charset="0"/>
              <a:cs typeface="Calibri" panose="020F0502020204030204" pitchFamily="34" charset="0"/>
              <a:sym typeface="Arial"/>
            </a:endParaRPr>
          </a:p>
        </p:txBody>
      </p:sp>
      <p:sp>
        <p:nvSpPr>
          <p:cNvPr id="4" name="Title 1">
            <a:extLst>
              <a:ext uri="{FF2B5EF4-FFF2-40B4-BE49-F238E27FC236}">
                <a16:creationId xmlns:a16="http://schemas.microsoft.com/office/drawing/2014/main" id="{4A779ABB-9686-BC11-6278-98AD457A0437}"/>
              </a:ext>
            </a:extLst>
          </p:cNvPr>
          <p:cNvSpPr txBox="1">
            <a:spLocks/>
          </p:cNvSpPr>
          <p:nvPr/>
        </p:nvSpPr>
        <p:spPr>
          <a:xfrm>
            <a:off x="1092200" y="1127467"/>
            <a:ext cx="10007600" cy="12728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defTabSz="1219170"/>
            <a:r>
              <a:rPr lang="en-US" sz="4800" kern="0" dirty="0">
                <a:solidFill>
                  <a:srgbClr val="D6A101"/>
                </a:solidFill>
                <a:latin typeface="Nunito" pitchFamily="2" charset="77"/>
              </a:rPr>
              <a:t>Key Points</a:t>
            </a:r>
          </a:p>
        </p:txBody>
      </p:sp>
      <p:sp>
        <p:nvSpPr>
          <p:cNvPr id="3" name="TextBox 2">
            <a:extLst>
              <a:ext uri="{FF2B5EF4-FFF2-40B4-BE49-F238E27FC236}">
                <a16:creationId xmlns:a16="http://schemas.microsoft.com/office/drawing/2014/main" id="{1FF218CD-478C-050E-8800-2D9971486F64}"/>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4"/>
          <p:cNvSpPr txBox="1">
            <a:spLocks noGrp="1"/>
          </p:cNvSpPr>
          <p:nvPr>
            <p:ph type="title"/>
          </p:nvPr>
        </p:nvSpPr>
        <p:spPr>
          <a:prstGeom prst="rect">
            <a:avLst/>
          </a:prstGeom>
        </p:spPr>
        <p:txBody>
          <a:bodyPr spcFirstLastPara="1" wrap="square" lIns="121900" tIns="121900" rIns="121900" bIns="121900" anchor="t" anchorCtr="0">
            <a:normAutofit/>
          </a:bodyPr>
          <a:lstStyle/>
          <a:p>
            <a:r>
              <a:rPr lang="en-US" dirty="0"/>
              <a:t>What are we talking about today?</a:t>
            </a:r>
            <a:endParaRPr dirty="0"/>
          </a:p>
        </p:txBody>
      </p:sp>
      <p:sp>
        <p:nvSpPr>
          <p:cNvPr id="136" name="Google Shape;136;p14"/>
          <p:cNvSpPr txBox="1">
            <a:spLocks noGrp="1"/>
          </p:cNvSpPr>
          <p:nvPr>
            <p:ph type="body" idx="1"/>
          </p:nvPr>
        </p:nvSpPr>
        <p:spPr>
          <a:xfrm>
            <a:off x="848360" y="2292984"/>
            <a:ext cx="10007600" cy="3006472"/>
          </a:xfrm>
          <a:prstGeom prst="rect">
            <a:avLst/>
          </a:prstGeom>
        </p:spPr>
        <p:txBody>
          <a:bodyPr spcFirstLastPara="1" wrap="square" lIns="121900" tIns="121900" rIns="121900" bIns="121900" anchor="t" anchorCtr="0">
            <a:normAutofit/>
          </a:bodyPr>
          <a:lstStyle/>
          <a:p>
            <a:r>
              <a:rPr lang="en-US" sz="3200" dirty="0"/>
              <a:t>A Simple Step-by-Step Plan that Top Producers use to increase their business</a:t>
            </a:r>
          </a:p>
          <a:p>
            <a:r>
              <a:rPr lang="en-US" sz="3200" dirty="0"/>
              <a:t>How to get your BEST work done first thing in the morning</a:t>
            </a:r>
            <a:endParaRPr sz="3200" dirty="0"/>
          </a:p>
        </p:txBody>
      </p:sp>
      <p:sp>
        <p:nvSpPr>
          <p:cNvPr id="2" name="TextBox 1">
            <a:extLst>
              <a:ext uri="{FF2B5EF4-FFF2-40B4-BE49-F238E27FC236}">
                <a16:creationId xmlns:a16="http://schemas.microsoft.com/office/drawing/2014/main" id="{6969B493-88D3-0994-D435-4867F49DD1B6}"/>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B86ED-5F91-1BA2-CAAA-3C2FF9B591C0}"/>
              </a:ext>
            </a:extLst>
          </p:cNvPr>
          <p:cNvSpPr>
            <a:spLocks noGrp="1"/>
          </p:cNvSpPr>
          <p:nvPr>
            <p:ph type="title"/>
          </p:nvPr>
        </p:nvSpPr>
        <p:spPr/>
        <p:txBody>
          <a:bodyPr/>
          <a:lstStyle/>
          <a:p>
            <a:r>
              <a:rPr lang="en-US" dirty="0"/>
              <a:t>Overview – Do this EVERY DAY</a:t>
            </a:r>
          </a:p>
        </p:txBody>
      </p:sp>
      <p:sp>
        <p:nvSpPr>
          <p:cNvPr id="3" name="Text Placeholder 2">
            <a:extLst>
              <a:ext uri="{FF2B5EF4-FFF2-40B4-BE49-F238E27FC236}">
                <a16:creationId xmlns:a16="http://schemas.microsoft.com/office/drawing/2014/main" id="{AF5F0C6E-E2BB-ED83-9AB6-2E95FA86BA91}"/>
              </a:ext>
            </a:extLst>
          </p:cNvPr>
          <p:cNvSpPr>
            <a:spLocks noGrp="1"/>
          </p:cNvSpPr>
          <p:nvPr>
            <p:ph type="body" idx="1"/>
          </p:nvPr>
        </p:nvSpPr>
        <p:spPr/>
        <p:txBody>
          <a:bodyPr>
            <a:normAutofit/>
          </a:bodyPr>
          <a:lstStyle/>
          <a:p>
            <a:r>
              <a:rPr lang="en-US" sz="3200" dirty="0"/>
              <a:t>13 – proactive OUTBOUND “Hellos” to people who can send you business</a:t>
            </a:r>
          </a:p>
          <a:p>
            <a:r>
              <a:rPr lang="en-US" sz="3200" dirty="0"/>
              <a:t>3 – Face to Face “meetings that matter”</a:t>
            </a:r>
          </a:p>
          <a:p>
            <a:r>
              <a:rPr lang="en-US" sz="3200" dirty="0"/>
              <a:t>5 – Handwritten notes to people you’ve called or met</a:t>
            </a:r>
          </a:p>
        </p:txBody>
      </p:sp>
      <p:sp>
        <p:nvSpPr>
          <p:cNvPr id="4" name="TextBox 3">
            <a:extLst>
              <a:ext uri="{FF2B5EF4-FFF2-40B4-BE49-F238E27FC236}">
                <a16:creationId xmlns:a16="http://schemas.microsoft.com/office/drawing/2014/main" id="{4F278FBE-6B94-D3D1-9110-4CB71127BBDD}"/>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22122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128B-0BB3-12BE-3DD6-4A3102A1545A}"/>
              </a:ext>
            </a:extLst>
          </p:cNvPr>
          <p:cNvSpPr>
            <a:spLocks noGrp="1"/>
          </p:cNvSpPr>
          <p:nvPr>
            <p:ph type="title"/>
          </p:nvPr>
        </p:nvSpPr>
        <p:spPr/>
        <p:txBody>
          <a:bodyPr/>
          <a:lstStyle/>
          <a:p>
            <a:r>
              <a:rPr lang="en-US" dirty="0"/>
              <a:t>YIKES! Who do I call???</a:t>
            </a:r>
          </a:p>
        </p:txBody>
      </p:sp>
      <p:sp>
        <p:nvSpPr>
          <p:cNvPr id="3" name="Text Placeholder 2">
            <a:extLst>
              <a:ext uri="{FF2B5EF4-FFF2-40B4-BE49-F238E27FC236}">
                <a16:creationId xmlns:a16="http://schemas.microsoft.com/office/drawing/2014/main" id="{54CDB668-E682-103F-061E-9DD7D4E32AC6}"/>
              </a:ext>
            </a:extLst>
          </p:cNvPr>
          <p:cNvSpPr>
            <a:spLocks noGrp="1"/>
          </p:cNvSpPr>
          <p:nvPr>
            <p:ph type="body" idx="1"/>
          </p:nvPr>
        </p:nvSpPr>
        <p:spPr>
          <a:xfrm>
            <a:off x="1092200" y="1901953"/>
            <a:ext cx="10007600" cy="4016348"/>
          </a:xfrm>
        </p:spPr>
        <p:txBody>
          <a:bodyPr>
            <a:normAutofit fontScale="85000" lnSpcReduction="10000"/>
          </a:bodyPr>
          <a:lstStyle/>
          <a:p>
            <a:r>
              <a:rPr lang="en-US" sz="3200" dirty="0"/>
              <a:t>Business partners you know – Builders, Title, Attorney, Photographer, Stager, Insurance rep, Handyman, Contractor Landscaper, etc.</a:t>
            </a:r>
          </a:p>
          <a:p>
            <a:r>
              <a:rPr lang="en-US" sz="3200" dirty="0"/>
              <a:t>Business partners you don’t know</a:t>
            </a:r>
          </a:p>
          <a:p>
            <a:r>
              <a:rPr lang="en-US" sz="3200" dirty="0"/>
              <a:t>Current Pipeline of clients under contract (We call this Just Ask)</a:t>
            </a:r>
          </a:p>
          <a:p>
            <a:r>
              <a:rPr lang="en-US" sz="3200" dirty="0"/>
              <a:t>Past Database of closed clients</a:t>
            </a:r>
          </a:p>
          <a:p>
            <a:r>
              <a:rPr lang="en-US" sz="3200" dirty="0"/>
              <a:t>PAL’s – Pre-Approved and Looking</a:t>
            </a:r>
          </a:p>
          <a:p>
            <a:r>
              <a:rPr lang="en-US" sz="3200" dirty="0"/>
              <a:t>Expired Listings</a:t>
            </a:r>
          </a:p>
          <a:p>
            <a:r>
              <a:rPr lang="en-US" sz="3200" dirty="0"/>
              <a:t>Leads Groups</a:t>
            </a:r>
          </a:p>
          <a:p>
            <a:r>
              <a:rPr lang="en-US" sz="3200" dirty="0"/>
              <a:t>Zillow (or similar) leads</a:t>
            </a:r>
          </a:p>
          <a:p>
            <a:r>
              <a:rPr lang="en-US" sz="3200" dirty="0"/>
              <a:t>Sphere of Influence</a:t>
            </a:r>
          </a:p>
          <a:p>
            <a:endParaRPr lang="en-US" sz="3200" dirty="0"/>
          </a:p>
          <a:p>
            <a:endParaRPr lang="en-US" sz="3200" dirty="0"/>
          </a:p>
        </p:txBody>
      </p:sp>
      <p:sp>
        <p:nvSpPr>
          <p:cNvPr id="4" name="TextBox 3">
            <a:extLst>
              <a:ext uri="{FF2B5EF4-FFF2-40B4-BE49-F238E27FC236}">
                <a16:creationId xmlns:a16="http://schemas.microsoft.com/office/drawing/2014/main" id="{5399020D-91EF-8F98-580D-C9D2C8838910}"/>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250512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308-197E-C3A6-8DCD-8DAD9F96F229}"/>
              </a:ext>
            </a:extLst>
          </p:cNvPr>
          <p:cNvSpPr>
            <a:spLocks noGrp="1"/>
          </p:cNvSpPr>
          <p:nvPr>
            <p:ph type="title"/>
          </p:nvPr>
        </p:nvSpPr>
        <p:spPr/>
        <p:txBody>
          <a:bodyPr/>
          <a:lstStyle/>
          <a:p>
            <a:r>
              <a:rPr lang="en-US" dirty="0"/>
              <a:t>Past Database - Monday</a:t>
            </a:r>
          </a:p>
        </p:txBody>
      </p:sp>
      <p:sp>
        <p:nvSpPr>
          <p:cNvPr id="3" name="Text Placeholder 2">
            <a:extLst>
              <a:ext uri="{FF2B5EF4-FFF2-40B4-BE49-F238E27FC236}">
                <a16:creationId xmlns:a16="http://schemas.microsoft.com/office/drawing/2014/main" id="{00DD8234-7FDD-E850-FE1E-0C37336406E3}"/>
              </a:ext>
            </a:extLst>
          </p:cNvPr>
          <p:cNvSpPr>
            <a:spLocks noGrp="1"/>
          </p:cNvSpPr>
          <p:nvPr>
            <p:ph type="body" idx="1"/>
          </p:nvPr>
        </p:nvSpPr>
        <p:spPr>
          <a:xfrm>
            <a:off x="1092200" y="2243328"/>
            <a:ext cx="10007600" cy="3933952"/>
          </a:xfrm>
        </p:spPr>
        <p:txBody>
          <a:bodyPr>
            <a:normAutofit/>
          </a:bodyPr>
          <a:lstStyle/>
          <a:p>
            <a:r>
              <a:rPr lang="en-US" sz="3200" dirty="0"/>
              <a:t>This is your past database of CLOSED clients</a:t>
            </a:r>
          </a:p>
          <a:p>
            <a:pPr lvl="1"/>
            <a:r>
              <a:rPr lang="en-US" sz="2933" dirty="0"/>
              <a:t>Call once a quarter</a:t>
            </a:r>
          </a:p>
          <a:p>
            <a:pPr lvl="1"/>
            <a:r>
              <a:rPr lang="en-US" sz="2933" dirty="0"/>
              <a:t>Note once a month or every other month</a:t>
            </a:r>
          </a:p>
          <a:p>
            <a:pPr lvl="1"/>
            <a:r>
              <a:rPr lang="en-US" sz="2933" dirty="0"/>
              <a:t>Text on their birthday, holidays and special occasions</a:t>
            </a:r>
          </a:p>
          <a:p>
            <a:pPr lvl="1"/>
            <a:r>
              <a:rPr lang="en-US" sz="2933" dirty="0"/>
              <a:t>Appreciation events – movies, bar-b-que, Santa, etc.</a:t>
            </a:r>
          </a:p>
          <a:p>
            <a:pPr lvl="1"/>
            <a:r>
              <a:rPr lang="en-US" sz="2933" dirty="0"/>
              <a:t>Social Media – Custom Audience</a:t>
            </a:r>
          </a:p>
          <a:p>
            <a:pPr lvl="1"/>
            <a:r>
              <a:rPr lang="en-US" sz="2933" dirty="0"/>
              <a:t>Email – This is LAST because it has a poor reach rate</a:t>
            </a:r>
          </a:p>
        </p:txBody>
      </p:sp>
      <p:sp>
        <p:nvSpPr>
          <p:cNvPr id="4" name="TextBox 3">
            <a:extLst>
              <a:ext uri="{FF2B5EF4-FFF2-40B4-BE49-F238E27FC236}">
                <a16:creationId xmlns:a16="http://schemas.microsoft.com/office/drawing/2014/main" id="{CBEDE3F0-1D8F-4435-1D80-E4DB85D2DDEC}"/>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333579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308-197E-C3A6-8DCD-8DAD9F96F229}"/>
              </a:ext>
            </a:extLst>
          </p:cNvPr>
          <p:cNvSpPr>
            <a:spLocks noGrp="1"/>
          </p:cNvSpPr>
          <p:nvPr>
            <p:ph type="title"/>
          </p:nvPr>
        </p:nvSpPr>
        <p:spPr/>
        <p:txBody>
          <a:bodyPr/>
          <a:lstStyle/>
          <a:p>
            <a:r>
              <a:rPr lang="en-US" dirty="0"/>
              <a:t>Partners you know - Tuesday</a:t>
            </a:r>
          </a:p>
        </p:txBody>
      </p:sp>
      <p:sp>
        <p:nvSpPr>
          <p:cNvPr id="3" name="Text Placeholder 2">
            <a:extLst>
              <a:ext uri="{FF2B5EF4-FFF2-40B4-BE49-F238E27FC236}">
                <a16:creationId xmlns:a16="http://schemas.microsoft.com/office/drawing/2014/main" id="{00DD8234-7FDD-E850-FE1E-0C37336406E3}"/>
              </a:ext>
            </a:extLst>
          </p:cNvPr>
          <p:cNvSpPr>
            <a:spLocks noGrp="1"/>
          </p:cNvSpPr>
          <p:nvPr>
            <p:ph type="body" idx="1"/>
          </p:nvPr>
        </p:nvSpPr>
        <p:spPr>
          <a:xfrm>
            <a:off x="1092200" y="2227073"/>
            <a:ext cx="10007600" cy="3691228"/>
          </a:xfrm>
        </p:spPr>
        <p:txBody>
          <a:bodyPr>
            <a:normAutofit lnSpcReduction="10000"/>
          </a:bodyPr>
          <a:lstStyle/>
          <a:p>
            <a:r>
              <a:rPr lang="en-US" sz="3200" dirty="0"/>
              <a:t>Call, text, email, video text, video email (bomb bomb), direct message on social media, handwritten note, in person meeting, testimonials, etc.</a:t>
            </a:r>
          </a:p>
          <a:p>
            <a:r>
              <a:rPr lang="en-US" sz="3200" dirty="0"/>
              <a:t>Communicate every couple of weeks!</a:t>
            </a:r>
          </a:p>
          <a:p>
            <a:r>
              <a:rPr lang="en-US" sz="3200" dirty="0"/>
              <a:t>Appreciation, thanking for referral, asking for business, how are you, let’s get together, asking for business, introduction to other partners, class invite, Holiday Idea exchange, asking for business (you get the picture)….</a:t>
            </a:r>
          </a:p>
        </p:txBody>
      </p:sp>
      <p:sp>
        <p:nvSpPr>
          <p:cNvPr id="4" name="TextBox 3">
            <a:extLst>
              <a:ext uri="{FF2B5EF4-FFF2-40B4-BE49-F238E27FC236}">
                <a16:creationId xmlns:a16="http://schemas.microsoft.com/office/drawing/2014/main" id="{0C11595B-908E-CF24-997E-1372185EC06E}"/>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263503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308-197E-C3A6-8DCD-8DAD9F96F229}"/>
              </a:ext>
            </a:extLst>
          </p:cNvPr>
          <p:cNvSpPr>
            <a:spLocks noGrp="1"/>
          </p:cNvSpPr>
          <p:nvPr>
            <p:ph type="title"/>
          </p:nvPr>
        </p:nvSpPr>
        <p:spPr/>
        <p:txBody>
          <a:bodyPr/>
          <a:lstStyle/>
          <a:p>
            <a:r>
              <a:rPr lang="en-US" dirty="0"/>
              <a:t>Partners you DON’T know - Tuesday</a:t>
            </a:r>
          </a:p>
        </p:txBody>
      </p:sp>
      <p:sp>
        <p:nvSpPr>
          <p:cNvPr id="3" name="Text Placeholder 2">
            <a:extLst>
              <a:ext uri="{FF2B5EF4-FFF2-40B4-BE49-F238E27FC236}">
                <a16:creationId xmlns:a16="http://schemas.microsoft.com/office/drawing/2014/main" id="{00DD8234-7FDD-E850-FE1E-0C37336406E3}"/>
              </a:ext>
            </a:extLst>
          </p:cNvPr>
          <p:cNvSpPr>
            <a:spLocks noGrp="1"/>
          </p:cNvSpPr>
          <p:nvPr>
            <p:ph type="body" idx="1"/>
          </p:nvPr>
        </p:nvSpPr>
        <p:spPr>
          <a:xfrm>
            <a:off x="1092200" y="2004059"/>
            <a:ext cx="10007600" cy="4156964"/>
          </a:xfrm>
        </p:spPr>
        <p:txBody>
          <a:bodyPr>
            <a:normAutofit/>
          </a:bodyPr>
          <a:lstStyle/>
          <a:p>
            <a:r>
              <a:rPr lang="en-US" sz="3200" dirty="0"/>
              <a:t>Call 30 people for 12 weeks to ask for a “coffee”</a:t>
            </a:r>
          </a:p>
          <a:p>
            <a:r>
              <a:rPr lang="en-US" sz="3200" dirty="0"/>
              <a:t>Meet for coffee and FROG to see if you’re a good match.</a:t>
            </a:r>
          </a:p>
          <a:p>
            <a:r>
              <a:rPr lang="en-US" sz="3200" dirty="0"/>
              <a:t>Follow up for once a month asking for a referral</a:t>
            </a:r>
          </a:p>
          <a:p>
            <a:endParaRPr lang="en-US" sz="3200" dirty="0"/>
          </a:p>
        </p:txBody>
      </p:sp>
      <p:sp>
        <p:nvSpPr>
          <p:cNvPr id="4" name="TextBox 3">
            <a:extLst>
              <a:ext uri="{FF2B5EF4-FFF2-40B4-BE49-F238E27FC236}">
                <a16:creationId xmlns:a16="http://schemas.microsoft.com/office/drawing/2014/main" id="{CD651310-D97A-591D-A82D-687138340872}"/>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243214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308-197E-C3A6-8DCD-8DAD9F96F229}"/>
              </a:ext>
            </a:extLst>
          </p:cNvPr>
          <p:cNvSpPr>
            <a:spLocks noGrp="1"/>
          </p:cNvSpPr>
          <p:nvPr>
            <p:ph type="title"/>
          </p:nvPr>
        </p:nvSpPr>
        <p:spPr/>
        <p:txBody>
          <a:bodyPr/>
          <a:lstStyle/>
          <a:p>
            <a:r>
              <a:rPr lang="en-US" dirty="0"/>
              <a:t>Goal</a:t>
            </a:r>
          </a:p>
        </p:txBody>
      </p:sp>
      <p:sp>
        <p:nvSpPr>
          <p:cNvPr id="3" name="Text Placeholder 2">
            <a:extLst>
              <a:ext uri="{FF2B5EF4-FFF2-40B4-BE49-F238E27FC236}">
                <a16:creationId xmlns:a16="http://schemas.microsoft.com/office/drawing/2014/main" id="{00DD8234-7FDD-E850-FE1E-0C37336406E3}"/>
              </a:ext>
            </a:extLst>
          </p:cNvPr>
          <p:cNvSpPr>
            <a:spLocks noGrp="1"/>
          </p:cNvSpPr>
          <p:nvPr>
            <p:ph type="body" idx="1"/>
          </p:nvPr>
        </p:nvSpPr>
        <p:spPr/>
        <p:txBody>
          <a:bodyPr>
            <a:normAutofit/>
          </a:bodyPr>
          <a:lstStyle/>
          <a:p>
            <a:r>
              <a:rPr lang="en-US" sz="3200" dirty="0"/>
              <a:t>Build a Focus 40 list of top referral partners who refer you AT LEAST one deal a quarter.</a:t>
            </a:r>
          </a:p>
        </p:txBody>
      </p:sp>
      <p:sp>
        <p:nvSpPr>
          <p:cNvPr id="4" name="TextBox 3">
            <a:extLst>
              <a:ext uri="{FF2B5EF4-FFF2-40B4-BE49-F238E27FC236}">
                <a16:creationId xmlns:a16="http://schemas.microsoft.com/office/drawing/2014/main" id="{AE5614BE-80F0-CA28-1D6A-F8CAF115E895}"/>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3049114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BB308-197E-C3A6-8DCD-8DAD9F96F229}"/>
              </a:ext>
            </a:extLst>
          </p:cNvPr>
          <p:cNvSpPr>
            <a:spLocks noGrp="1"/>
          </p:cNvSpPr>
          <p:nvPr>
            <p:ph type="title"/>
          </p:nvPr>
        </p:nvSpPr>
        <p:spPr/>
        <p:txBody>
          <a:bodyPr/>
          <a:lstStyle/>
          <a:p>
            <a:r>
              <a:rPr lang="en-US" dirty="0"/>
              <a:t>Scripts for referral partners</a:t>
            </a:r>
          </a:p>
        </p:txBody>
      </p:sp>
      <p:sp>
        <p:nvSpPr>
          <p:cNvPr id="3" name="Text Placeholder 2">
            <a:extLst>
              <a:ext uri="{FF2B5EF4-FFF2-40B4-BE49-F238E27FC236}">
                <a16:creationId xmlns:a16="http://schemas.microsoft.com/office/drawing/2014/main" id="{00DD8234-7FDD-E850-FE1E-0C37336406E3}"/>
              </a:ext>
            </a:extLst>
          </p:cNvPr>
          <p:cNvSpPr>
            <a:spLocks noGrp="1"/>
          </p:cNvSpPr>
          <p:nvPr>
            <p:ph type="body" idx="1"/>
          </p:nvPr>
        </p:nvSpPr>
        <p:spPr>
          <a:xfrm>
            <a:off x="1092200" y="2400268"/>
            <a:ext cx="10007600" cy="3518033"/>
          </a:xfrm>
        </p:spPr>
        <p:txBody>
          <a:bodyPr>
            <a:normAutofit/>
          </a:bodyPr>
          <a:lstStyle/>
          <a:p>
            <a:r>
              <a:rPr lang="en-US" sz="3200" dirty="0"/>
              <a:t>Call and thank them for being a partner</a:t>
            </a:r>
          </a:p>
          <a:p>
            <a:r>
              <a:rPr lang="en-US" sz="3200" dirty="0"/>
              <a:t>“I Love your referrals”</a:t>
            </a:r>
          </a:p>
          <a:p>
            <a:r>
              <a:rPr lang="en-US" sz="3200" dirty="0"/>
              <a:t>Who else do you know</a:t>
            </a:r>
          </a:p>
          <a:p>
            <a:r>
              <a:rPr lang="en-US" sz="3200" dirty="0"/>
              <a:t>Can I give your name out?  What would make a good referral for you?</a:t>
            </a:r>
          </a:p>
          <a:p>
            <a:r>
              <a:rPr lang="en-US" sz="3200" dirty="0"/>
              <a:t>Make your own “Angie’s List”</a:t>
            </a:r>
          </a:p>
        </p:txBody>
      </p:sp>
      <p:sp>
        <p:nvSpPr>
          <p:cNvPr id="4" name="TextBox 3">
            <a:extLst>
              <a:ext uri="{FF2B5EF4-FFF2-40B4-BE49-F238E27FC236}">
                <a16:creationId xmlns:a16="http://schemas.microsoft.com/office/drawing/2014/main" id="{A566C1B3-5A01-092C-253E-3FECCFE4E022}"/>
              </a:ext>
            </a:extLst>
          </p:cNvPr>
          <p:cNvSpPr txBox="1"/>
          <p:nvPr/>
        </p:nvSpPr>
        <p:spPr>
          <a:xfrm>
            <a:off x="4400309" y="6366077"/>
            <a:ext cx="3391382" cy="276999"/>
          </a:xfrm>
          <a:prstGeom prst="rect">
            <a:avLst/>
          </a:prstGeom>
          <a:noFill/>
        </p:spPr>
        <p:txBody>
          <a:bodyPr wrap="square" rtlCol="0">
            <a:spAutoFit/>
          </a:bodyPr>
          <a:lstStyle/>
          <a:p>
            <a:pPr algn="ctr"/>
            <a:r>
              <a:rPr lang="en-US" sz="1200" dirty="0">
                <a:solidFill>
                  <a:schemeClr val="tx1">
                    <a:lumMod val="50000"/>
                    <a:lumOff val="50000"/>
                  </a:schemeClr>
                </a:solidFill>
              </a:rPr>
              <a:t>©The Marketing Animals 2023</a:t>
            </a:r>
          </a:p>
        </p:txBody>
      </p:sp>
    </p:spTree>
    <p:extLst>
      <p:ext uri="{BB962C8B-B14F-4D97-AF65-F5344CB8AC3E}">
        <p14:creationId xmlns:p14="http://schemas.microsoft.com/office/powerpoint/2010/main" val="1992087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TotalTime>
  <Words>710</Words>
  <Application>Microsoft Macintosh PowerPoint</Application>
  <PresentationFormat>Widescreen</PresentationFormat>
  <Paragraphs>87</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Nunito</vt:lpstr>
      <vt:lpstr>Office Theme</vt:lpstr>
      <vt:lpstr>The DSP</vt:lpstr>
      <vt:lpstr>What are we talking about today?</vt:lpstr>
      <vt:lpstr>Overview – Do this EVERY DAY</vt:lpstr>
      <vt:lpstr>YIKES! Who do I call???</vt:lpstr>
      <vt:lpstr>Past Database - Monday</vt:lpstr>
      <vt:lpstr>Partners you know - Tuesday</vt:lpstr>
      <vt:lpstr>Partners you DON’T know - Tuesday</vt:lpstr>
      <vt:lpstr>Goal</vt:lpstr>
      <vt:lpstr>Scripts for referral partners</vt:lpstr>
      <vt:lpstr>Circle of Influence - Wednesday</vt:lpstr>
      <vt:lpstr>Just Ask - Thursday</vt:lpstr>
      <vt:lpstr>PAL’s - Thursday</vt:lpstr>
      <vt:lpstr>Saturday or Sunday</vt:lpstr>
      <vt:lpstr>DSP Tracker</vt:lpstr>
      <vt:lpstr>Tracking it all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DSP</dc:title>
  <dc:creator>Tammy Schneider</dc:creator>
  <cp:lastModifiedBy>Tammy Schneider</cp:lastModifiedBy>
  <cp:revision>6</cp:revision>
  <dcterms:created xsi:type="dcterms:W3CDTF">2023-07-13T15:54:01Z</dcterms:created>
  <dcterms:modified xsi:type="dcterms:W3CDTF">2023-08-03T17:43:26Z</dcterms:modified>
</cp:coreProperties>
</file>