
<file path=[Content_Types].xml><?xml version="1.0" encoding="utf-8"?>
<Types xmlns="http://schemas.openxmlformats.org/package/2006/content-types">
  <Default Extension="bin" ContentType="audio/unknown"/>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9"/>
  </p:notesMasterIdLst>
  <p:sldIdLst>
    <p:sldId id="256" r:id="rId2"/>
    <p:sldId id="294" r:id="rId3"/>
    <p:sldId id="318" r:id="rId4"/>
    <p:sldId id="295" r:id="rId5"/>
    <p:sldId id="296" r:id="rId6"/>
    <p:sldId id="297" r:id="rId7"/>
    <p:sldId id="262" r:id="rId8"/>
    <p:sldId id="263" r:id="rId9"/>
    <p:sldId id="259" r:id="rId10"/>
    <p:sldId id="298" r:id="rId11"/>
    <p:sldId id="316" r:id="rId12"/>
    <p:sldId id="260" r:id="rId13"/>
    <p:sldId id="308" r:id="rId14"/>
    <p:sldId id="309" r:id="rId15"/>
    <p:sldId id="310" r:id="rId16"/>
    <p:sldId id="311" r:id="rId17"/>
    <p:sldId id="312" r:id="rId18"/>
    <p:sldId id="315" r:id="rId19"/>
    <p:sldId id="322" r:id="rId20"/>
    <p:sldId id="303" r:id="rId21"/>
    <p:sldId id="319" r:id="rId22"/>
    <p:sldId id="314" r:id="rId23"/>
    <p:sldId id="323" r:id="rId24"/>
    <p:sldId id="320" r:id="rId25"/>
    <p:sldId id="313" r:id="rId26"/>
    <p:sldId id="291" r:id="rId27"/>
    <p:sldId id="29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775"/>
  </p:normalViewPr>
  <p:slideViewPr>
    <p:cSldViewPr snapToGrid="0">
      <p:cViewPr varScale="1">
        <p:scale>
          <a:sx n="109" d="100"/>
          <a:sy n="109" d="100"/>
        </p:scale>
        <p:origin x="68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F44DF3-F06D-8545-A7FE-4FADED60F155}" type="datetimeFigureOut">
              <a:rPr lang="en-US" smtClean="0"/>
              <a:t>11/3/23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772425-8B9F-0644-9F64-A670D361598B}" type="slidenum">
              <a:rPr lang="en-US" smtClean="0"/>
              <a:t>‹#›</a:t>
            </a:fld>
            <a:endParaRPr lang="en-US"/>
          </a:p>
        </p:txBody>
      </p:sp>
    </p:spTree>
    <p:extLst>
      <p:ext uri="{BB962C8B-B14F-4D97-AF65-F5344CB8AC3E}">
        <p14:creationId xmlns:p14="http://schemas.microsoft.com/office/powerpoint/2010/main" val="3855957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34DC10A7-BB6E-2364-5DB5-642AD123002C}"/>
              </a:ext>
            </a:extLst>
          </p:cNvPr>
          <p:cNvSpPr>
            <a:spLocks noGrp="1" noChangeArrowheads="1"/>
          </p:cNvSpPr>
          <p:nvPr>
            <p:ph type="sldNum" sz="quarter" idx="5"/>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8D34317-B208-423F-9DDC-AA1A3C914939}"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28675" name="Rectangle 2">
            <a:extLst>
              <a:ext uri="{FF2B5EF4-FFF2-40B4-BE49-F238E27FC236}">
                <a16:creationId xmlns:a16="http://schemas.microsoft.com/office/drawing/2014/main" id="{8ECB2F60-C268-6750-D1C3-E884364420C2}"/>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0C2AF9DC-4BD6-89EC-2C40-A21AC691DAD1}"/>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94F0B849-9D00-200C-E00C-DBDB4E057B08}"/>
              </a:ext>
            </a:extLst>
          </p:cNvPr>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9079BBD-D283-49A6-AEBF-CD26818FA9C3}" type="slidenum">
              <a:rPr kumimoji="0" lang="en-US" altLang="en-US" sz="1200" b="0" i="0" u="none" strike="noStrike" kern="1200" cap="none" spc="0" normalizeH="0" baseline="0" noProof="0">
                <a:ln>
                  <a:noFill/>
                </a:ln>
                <a:solidFill>
                  <a:srgbClr val="000000"/>
                </a:solidFill>
                <a:effectLst/>
                <a:uLnTx/>
                <a:uFillTx/>
                <a:latin typeface="Hoefler Text" charset="0"/>
                <a:ea typeface="MS PGothic" panose="020B0600070205080204" pitchFamily="34" charset="-128"/>
                <a:cs typeface="+mn-cs"/>
                <a:sym typeface="Hoefler Text"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Hoefler Text" charset="0"/>
              <a:ea typeface="MS PGothic" panose="020B0600070205080204" pitchFamily="34" charset="-128"/>
              <a:cs typeface="+mn-cs"/>
              <a:sym typeface="Hoefler Text" charset="0"/>
            </a:endParaRPr>
          </a:p>
        </p:txBody>
      </p:sp>
      <p:sp>
        <p:nvSpPr>
          <p:cNvPr id="38915" name="Rectangle 2">
            <a:extLst>
              <a:ext uri="{FF2B5EF4-FFF2-40B4-BE49-F238E27FC236}">
                <a16:creationId xmlns:a16="http://schemas.microsoft.com/office/drawing/2014/main" id="{6230F480-CAF7-3767-1986-EA4AA6DC112C}"/>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1F415FC9-802E-B659-636B-6EFA7251A9CC}"/>
              </a:ext>
            </a:extLst>
          </p:cNvPr>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endParaRPr lang="en-US" altLang="en-US"/>
          </a:p>
        </p:txBody>
      </p:sp>
      <p:sp>
        <p:nvSpPr>
          <p:cNvPr id="38917" name="Footer Placeholder 4">
            <a:extLst>
              <a:ext uri="{FF2B5EF4-FFF2-40B4-BE49-F238E27FC236}">
                <a16:creationId xmlns:a16="http://schemas.microsoft.com/office/drawing/2014/main" id="{8645BEC1-344C-B5B5-5473-310CBDA5BF02}"/>
              </a:ext>
            </a:extLst>
          </p:cNvPr>
          <p:cNvSpPr>
            <a:spLocks noGrp="1"/>
          </p:cNvSpPr>
          <p:nvPr>
            <p:ph type="ftr" sz="quarter" idx="4"/>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Hoefler Text" charset="0"/>
                <a:ea typeface="MS PGothic" charset="0"/>
                <a:cs typeface="MS PGothic" charset="0"/>
                <a:sym typeface="Hoefler Text" charset="0"/>
              </a:rPr>
              <a:t>Video Marketing With Ninja Social Marketing Sponsored By: Abacus Mortgage Training and Education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38962BD6-495E-46D2-9CEE-3F6119C15886}"/>
              </a:ext>
            </a:extLst>
          </p:cNvPr>
          <p:cNvSpPr>
            <a:spLocks noGrp="1" noChangeArrowheads="1"/>
          </p:cNvSpPr>
          <p:nvPr>
            <p:ph type="sldNum" sz="quarter" idx="5"/>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542AA3A-D842-42DA-9660-547E1ECCD0AF}"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39939" name="Rectangle 2">
            <a:extLst>
              <a:ext uri="{FF2B5EF4-FFF2-40B4-BE49-F238E27FC236}">
                <a16:creationId xmlns:a16="http://schemas.microsoft.com/office/drawing/2014/main" id="{15477D08-71CE-A7FE-DFA6-BAC39464D44C}"/>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9B2BDAA2-2541-A055-4758-A95768A7BAE6}"/>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25D581CB-B55C-0FD8-4EF1-2B2E24C48F3C}"/>
              </a:ext>
            </a:extLst>
          </p:cNvPr>
          <p:cNvSpPr>
            <a:spLocks noGrp="1" noChangeArrowheads="1"/>
          </p:cNvSpPr>
          <p:nvPr>
            <p:ph type="sldNum" sz="quarter" idx="5"/>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08EEF49-A179-4580-AE16-EB199C2BD8EA}"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40963" name="Rectangle 2">
            <a:extLst>
              <a:ext uri="{FF2B5EF4-FFF2-40B4-BE49-F238E27FC236}">
                <a16:creationId xmlns:a16="http://schemas.microsoft.com/office/drawing/2014/main" id="{3E78C7EF-701E-94FF-769F-6A2568ACE8B8}"/>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186B9441-A9FF-E8D8-CE18-84263484B6C3}"/>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r>
              <a:rPr lang="en-US" altLang="en-US"/>
              <a:t>Creating conversations.  Purpose of phone calls is to get belly to belly, then FROG ‘</a:t>
            </a:r>
            <a:r>
              <a:rPr lang="en-US" altLang="ja-JP"/>
              <a:t>em.  End of frog, </a:t>
            </a:r>
            <a:r>
              <a:rPr lang="en-US" altLang="en-US"/>
              <a:t>“</a:t>
            </a:r>
            <a:r>
              <a:rPr lang="en-US" altLang="ja-JP"/>
              <a:t>is it ok if my assistant (or me) calls you from time to time to see if you met somebody over the past week that I could help you with</a:t>
            </a:r>
            <a:r>
              <a:rPr lang="en-US" altLang="en-US"/>
              <a: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25D581CB-B55C-0FD8-4EF1-2B2E24C48F3C}"/>
              </a:ext>
            </a:extLst>
          </p:cNvPr>
          <p:cNvSpPr>
            <a:spLocks noGrp="1" noChangeArrowheads="1"/>
          </p:cNvSpPr>
          <p:nvPr>
            <p:ph type="sldNum" sz="quarter" idx="5"/>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08EEF49-A179-4580-AE16-EB199C2BD8EA}"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40963" name="Rectangle 2">
            <a:extLst>
              <a:ext uri="{FF2B5EF4-FFF2-40B4-BE49-F238E27FC236}">
                <a16:creationId xmlns:a16="http://schemas.microsoft.com/office/drawing/2014/main" id="{3E78C7EF-701E-94FF-769F-6A2568ACE8B8}"/>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186B9441-A9FF-E8D8-CE18-84263484B6C3}"/>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r>
              <a:rPr lang="en-US" altLang="en-US"/>
              <a:t>Creating conversations.  Purpose of phone calls is to get belly to belly, then FROG ‘</a:t>
            </a:r>
            <a:r>
              <a:rPr lang="en-US" altLang="ja-JP"/>
              <a:t>em.  End of frog, </a:t>
            </a:r>
            <a:r>
              <a:rPr lang="en-US" altLang="en-US"/>
              <a:t>“</a:t>
            </a:r>
            <a:r>
              <a:rPr lang="en-US" altLang="ja-JP"/>
              <a:t>is it ok if my assistant (or me) calls you from time to time to see if you met somebody over the past week that I could help you with</a:t>
            </a:r>
            <a:r>
              <a:rPr lang="en-US" altLang="en-US"/>
              <a:t>”</a:t>
            </a:r>
          </a:p>
        </p:txBody>
      </p:sp>
    </p:spTree>
    <p:extLst>
      <p:ext uri="{BB962C8B-B14F-4D97-AF65-F5344CB8AC3E}">
        <p14:creationId xmlns:p14="http://schemas.microsoft.com/office/powerpoint/2010/main" val="2836141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BA71BA2F-92D2-567A-8C1E-C116C0178EB0}"/>
              </a:ext>
            </a:extLst>
          </p:cNvPr>
          <p:cNvSpPr>
            <a:spLocks noGrp="1" noChangeArrowheads="1"/>
          </p:cNvSpPr>
          <p:nvPr>
            <p:ph type="sldNum" sz="quarter" idx="5"/>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B7BAFE8-4CE6-442F-B9FD-FB6C9390A920}"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41987" name="Rectangle 2">
            <a:extLst>
              <a:ext uri="{FF2B5EF4-FFF2-40B4-BE49-F238E27FC236}">
                <a16:creationId xmlns:a16="http://schemas.microsoft.com/office/drawing/2014/main" id="{5E89D6DA-82AA-2C19-A3A6-E057A1D10CB3}"/>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A6FAF3ED-55D5-7A66-88A5-0689562607F5}"/>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9FFF8955-79D5-C129-A985-BE63EC1E54D6}"/>
              </a:ext>
            </a:extLst>
          </p:cNvPr>
          <p:cNvSpPr>
            <a:spLocks noGrp="1" noChangeArrowheads="1"/>
          </p:cNvSpPr>
          <p:nvPr>
            <p:ph type="sldNum" sz="quarter" idx="5"/>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DDFEE99-DA93-4158-9AEC-D4F164581857}"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43011" name="Rectangle 2">
            <a:extLst>
              <a:ext uri="{FF2B5EF4-FFF2-40B4-BE49-F238E27FC236}">
                <a16:creationId xmlns:a16="http://schemas.microsoft.com/office/drawing/2014/main" id="{BFDB9E40-89B8-0D9C-13D3-19DD6D5627FE}"/>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1F5003BF-797A-02D0-A11D-4703183E4A7E}"/>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AD2DF149-CB2D-FFB0-0C25-5580043B8BAE}"/>
              </a:ext>
            </a:extLst>
          </p:cNvPr>
          <p:cNvSpPr>
            <a:spLocks noGrp="1" noChangeArrowheads="1"/>
          </p:cNvSpPr>
          <p:nvPr>
            <p:ph type="sldNum" sz="quarter" idx="5"/>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A1F592B-535D-42DB-BC9D-0260B8ADF5F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29699" name="Rectangle 2">
            <a:extLst>
              <a:ext uri="{FF2B5EF4-FFF2-40B4-BE49-F238E27FC236}">
                <a16:creationId xmlns:a16="http://schemas.microsoft.com/office/drawing/2014/main" id="{10EEA4F0-E6BD-33D5-9246-47A962D66D8B}"/>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D1DB92D4-1382-1063-6F6F-355A3D81B94C}"/>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r>
              <a:rPr lang="en-US" altLang="en-US"/>
              <a:t>Identify highly successful people, then identify what they are doing, and then model them.  But it</a:t>
            </a:r>
            <a:r>
              <a:rPr lang="ja-JP" altLang="en-US"/>
              <a:t>’</a:t>
            </a:r>
            <a:r>
              <a:rPr lang="en-US" altLang="ja-JP"/>
              <a:t>s not just copying them, it</a:t>
            </a:r>
            <a:r>
              <a:rPr lang="ja-JP" altLang="en-US"/>
              <a:t>’</a:t>
            </a:r>
            <a:r>
              <a:rPr lang="en-US" altLang="ja-JP"/>
              <a:t>s getting into their mind and seeing how they think, then model that, or adapt the way they think. </a:t>
            </a: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5660B19D-D816-F368-989C-8A8809149D91}"/>
              </a:ext>
            </a:extLst>
          </p:cNvPr>
          <p:cNvSpPr>
            <a:spLocks noGrp="1" noChangeArrowheads="1"/>
          </p:cNvSpPr>
          <p:nvPr>
            <p:ph type="sldNum" sz="quarter" idx="5"/>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131331D-0C5E-425D-8250-BBF5FD82BD8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30723" name="Rectangle 2">
            <a:extLst>
              <a:ext uri="{FF2B5EF4-FFF2-40B4-BE49-F238E27FC236}">
                <a16:creationId xmlns:a16="http://schemas.microsoft.com/office/drawing/2014/main" id="{6831EF52-F007-04FE-7820-FEEB4BE220B9}"/>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B07B0128-B5D1-23C7-8ABA-3062DDC1C8DE}"/>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r>
              <a:rPr lang="en-US" altLang="en-US"/>
              <a:t>Know your outcome.  Don</a:t>
            </a:r>
            <a:r>
              <a:rPr lang="ja-JP" altLang="en-US"/>
              <a:t>’</a:t>
            </a:r>
            <a:r>
              <a:rPr lang="en-US" altLang="ja-JP"/>
              <a:t>t just say you want to write more loans, say how many per month and begin to plan your day and activities accordingly.  Talk about reverse engineering your numbers.</a:t>
            </a:r>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9DEEF716-9A34-E197-1E60-190E5126B3D9}"/>
              </a:ext>
            </a:extLst>
          </p:cNvPr>
          <p:cNvSpPr>
            <a:spLocks noGrp="1" noChangeArrowheads="1"/>
          </p:cNvSpPr>
          <p:nvPr>
            <p:ph type="sldNum" sz="quarter" idx="5"/>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C94297F-D1C8-474D-BF03-C772FE0791B7}"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31747" name="Rectangle 2">
            <a:extLst>
              <a:ext uri="{FF2B5EF4-FFF2-40B4-BE49-F238E27FC236}">
                <a16:creationId xmlns:a16="http://schemas.microsoft.com/office/drawing/2014/main" id="{833E38DB-0126-6DE2-D83E-2FFE5EF445E2}"/>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08991A3B-2DF2-2B48-EE95-6FC778AF2602}"/>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r>
              <a:rPr lang="en-US" altLang="en-US"/>
              <a:t>If you knew the plan would work, how dedicated would you be to follow that plan for you day, what would you not do if you knew it would work.  So that</a:t>
            </a:r>
            <a:r>
              <a:rPr lang="ja-JP" altLang="en-US"/>
              <a:t>’</a:t>
            </a:r>
            <a:r>
              <a:rPr lang="en-US" altLang="ja-JP"/>
              <a:t>s secret #2 is, the most successful LOs believe what they are going to do is going to work.  They don</a:t>
            </a:r>
            <a:r>
              <a:rPr lang="ja-JP" altLang="en-US"/>
              <a:t>’</a:t>
            </a:r>
            <a:r>
              <a:rPr lang="en-US" altLang="ja-JP"/>
              <a:t>t go trying to prove it wrong, they go in trying to prove it right.  They don</a:t>
            </a:r>
            <a:r>
              <a:rPr lang="ja-JP" altLang="en-US"/>
              <a:t>’</a:t>
            </a:r>
            <a:r>
              <a:rPr lang="en-US" altLang="ja-JP"/>
              <a:t>t go into saying, this probably isn</a:t>
            </a:r>
            <a:r>
              <a:rPr lang="ja-JP" altLang="en-US"/>
              <a:t>’</a:t>
            </a:r>
            <a:r>
              <a:rPr lang="en-US" altLang="ja-JP"/>
              <a:t>t going to work, but what the hell. </a:t>
            </a:r>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51C07AB3-23BE-8E87-348C-32C653F3DC02}"/>
              </a:ext>
            </a:extLst>
          </p:cNvPr>
          <p:cNvSpPr>
            <a:spLocks noGrp="1" noChangeArrowheads="1"/>
          </p:cNvSpPr>
          <p:nvPr>
            <p:ph type="sldNum" sz="quarter" idx="5"/>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D24F130-5A68-47BA-88A9-3776C98A2D5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34819" name="Rectangle 2">
            <a:extLst>
              <a:ext uri="{FF2B5EF4-FFF2-40B4-BE49-F238E27FC236}">
                <a16:creationId xmlns:a16="http://schemas.microsoft.com/office/drawing/2014/main" id="{4E4314FE-B8B0-1B70-F892-6007A182E878}"/>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69500EB3-1AEF-EF51-B77E-C1F8EFB6C1E9}"/>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0A73194C-EEA2-888A-2B51-3648CCE8C662}"/>
              </a:ext>
            </a:extLst>
          </p:cNvPr>
          <p:cNvSpPr>
            <a:spLocks noGrp="1" noChangeArrowheads="1"/>
          </p:cNvSpPr>
          <p:nvPr>
            <p:ph type="sldNum" sz="quarter" idx="5"/>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D087E42-FB5F-49FB-BA04-764BE5FD620D}"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35843" name="Rectangle 2">
            <a:extLst>
              <a:ext uri="{FF2B5EF4-FFF2-40B4-BE49-F238E27FC236}">
                <a16:creationId xmlns:a16="http://schemas.microsoft.com/office/drawing/2014/main" id="{52ECB2E8-7192-30E8-BEDE-6B1FC4979ABA}"/>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70BEF332-FDAE-8AA2-5225-ECC8D914DC2B}"/>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272C5850-3713-D8FD-E0D4-0DE369A23623}"/>
              </a:ext>
            </a:extLst>
          </p:cNvPr>
          <p:cNvSpPr>
            <a:spLocks noGrp="1" noChangeArrowheads="1"/>
          </p:cNvSpPr>
          <p:nvPr>
            <p:ph type="sldNum" sz="quarter" idx="5"/>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788826E-E749-48EE-A4C6-E11C93149A9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36867" name="Rectangle 2">
            <a:extLst>
              <a:ext uri="{FF2B5EF4-FFF2-40B4-BE49-F238E27FC236}">
                <a16:creationId xmlns:a16="http://schemas.microsoft.com/office/drawing/2014/main" id="{DD6FA79A-AE6F-32A9-223E-73567F6E754D}"/>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1780E78D-FABD-1B5E-F86D-965A7D758A83}"/>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50B810DA-BCD4-2BCE-CB1B-C39C368DE0B9}"/>
              </a:ext>
            </a:extLst>
          </p:cNvPr>
          <p:cNvSpPr>
            <a:spLocks noGrp="1" noChangeArrowheads="1"/>
          </p:cNvSpPr>
          <p:nvPr>
            <p:ph type="sldNum" sz="quarter" idx="5"/>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51D0080-F2B0-4349-8516-86A6369747D6}"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32771" name="Rectangle 2">
            <a:extLst>
              <a:ext uri="{FF2B5EF4-FFF2-40B4-BE49-F238E27FC236}">
                <a16:creationId xmlns:a16="http://schemas.microsoft.com/office/drawing/2014/main" id="{AC137AB4-DEDC-A675-533E-C82115058063}"/>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D504FD4F-710C-9427-5385-D096507B97CD}"/>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r>
              <a:rPr lang="en-US" altLang="en-US"/>
              <a:t>Work hard.  It may look like we are screwing around, but we are working, we just love doing it.  The key is, if you do #2 and 3 above, it</a:t>
            </a:r>
            <a:r>
              <a:rPr lang="ja-JP" altLang="en-US"/>
              <a:t>’</a:t>
            </a:r>
            <a:r>
              <a:rPr lang="en-US" altLang="ja-JP"/>
              <a:t>s fun work.  Like I</a:t>
            </a:r>
            <a:r>
              <a:rPr lang="ja-JP" altLang="en-US"/>
              <a:t>’</a:t>
            </a:r>
            <a:r>
              <a:rPr lang="en-US" altLang="ja-JP"/>
              <a:t>m working now, it just doesn</a:t>
            </a:r>
            <a:r>
              <a:rPr lang="ja-JP" altLang="en-US"/>
              <a:t>’</a:t>
            </a:r>
            <a:r>
              <a:rPr lang="en-US" altLang="ja-JP"/>
              <a:t>t feel like work.  I</a:t>
            </a:r>
            <a:r>
              <a:rPr lang="ja-JP" altLang="en-US"/>
              <a:t>’</a:t>
            </a:r>
            <a:r>
              <a:rPr lang="en-US" altLang="ja-JP"/>
              <a:t>m here with my best friends giving them directions to the party. </a:t>
            </a:r>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A8EE404B-475B-B488-ABA6-2ACEE94313BF}"/>
              </a:ext>
            </a:extLst>
          </p:cNvPr>
          <p:cNvSpPr>
            <a:spLocks noGrp="1" noChangeArrowheads="1"/>
          </p:cNvSpPr>
          <p:nvPr>
            <p:ph type="sldNum" sz="quarter" idx="5"/>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A971102-1EEC-4BD2-B4F5-DE4184BE323A}"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37891" name="Rectangle 2">
            <a:extLst>
              <a:ext uri="{FF2B5EF4-FFF2-40B4-BE49-F238E27FC236}">
                <a16:creationId xmlns:a16="http://schemas.microsoft.com/office/drawing/2014/main" id="{396F9B2A-7A64-8806-7F0B-AE050057218E}"/>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C92D7E53-16C2-9A6D-52C5-AD9E98186FB2}"/>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2D88D6F-E0F2-5749-B072-7037A58636B8}" type="datetime1">
              <a:rPr lang="en-US" altLang="en-US" smtClean="0"/>
              <a:t>11/3/23</a:t>
            </a:fld>
            <a:endParaRPr lang="en-US" alt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r>
              <a:rPr lang="en-US" altLang="en-US"/>
              <a:t>©The Marketing Animals 2023</a:t>
            </a: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E920757-7535-4934-B717-58DFBD6C6F73}" type="slidenum">
              <a:rPr lang="en-US" altLang="en-US" smtClean="0"/>
              <a:pPr/>
              <a:t>‹#›</a:t>
            </a:fld>
            <a:endParaRPr lang="en-US" alt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93628047"/>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4E66B7-97CE-274C-8EDB-3B637E68AFD5}" type="datetime1">
              <a:rPr lang="en-US" altLang="en-US" smtClean="0"/>
              <a:t>11/3/23</a:t>
            </a:fld>
            <a:endParaRPr lang="en-US" altLang="en-US"/>
          </a:p>
        </p:txBody>
      </p:sp>
      <p:sp>
        <p:nvSpPr>
          <p:cNvPr id="5" name="Footer Placeholder 4"/>
          <p:cNvSpPr>
            <a:spLocks noGrp="1"/>
          </p:cNvSpPr>
          <p:nvPr>
            <p:ph type="ftr" sz="quarter" idx="11"/>
          </p:nvPr>
        </p:nvSpPr>
        <p:spPr/>
        <p:txBody>
          <a:bodyPr/>
          <a:lstStyle/>
          <a:p>
            <a:r>
              <a:rPr lang="en-US" altLang="en-US"/>
              <a:t>©The Marketing Animals 2023</a:t>
            </a:r>
          </a:p>
        </p:txBody>
      </p:sp>
      <p:sp>
        <p:nvSpPr>
          <p:cNvPr id="6" name="Slide Number Placeholder 5"/>
          <p:cNvSpPr>
            <a:spLocks noGrp="1"/>
          </p:cNvSpPr>
          <p:nvPr>
            <p:ph type="sldNum" sz="quarter" idx="12"/>
          </p:nvPr>
        </p:nvSpPr>
        <p:spPr/>
        <p:txBody>
          <a:bodyPr/>
          <a:lstStyle/>
          <a:p>
            <a:fld id="{E9CB1861-57D5-44B7-A135-78C41B9B5B2E}" type="slidenum">
              <a:rPr lang="en-US" altLang="en-US" smtClean="0"/>
              <a:pPr/>
              <a:t>‹#›</a:t>
            </a:fld>
            <a:endParaRPr lang="en-US" altLang="en-US"/>
          </a:p>
        </p:txBody>
      </p:sp>
    </p:spTree>
    <p:extLst>
      <p:ext uri="{BB962C8B-B14F-4D97-AF65-F5344CB8AC3E}">
        <p14:creationId xmlns:p14="http://schemas.microsoft.com/office/powerpoint/2010/main" val="3212207952"/>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C08F1D-9DFE-1146-8F21-A98C417E4F42}" type="datetime1">
              <a:rPr lang="en-US" altLang="en-US" smtClean="0"/>
              <a:t>11/3/23</a:t>
            </a:fld>
            <a:endParaRPr lang="en-US" altLang="en-US"/>
          </a:p>
        </p:txBody>
      </p:sp>
      <p:sp>
        <p:nvSpPr>
          <p:cNvPr id="5" name="Footer Placeholder 4"/>
          <p:cNvSpPr>
            <a:spLocks noGrp="1"/>
          </p:cNvSpPr>
          <p:nvPr>
            <p:ph type="ftr" sz="quarter" idx="11"/>
          </p:nvPr>
        </p:nvSpPr>
        <p:spPr/>
        <p:txBody>
          <a:bodyPr/>
          <a:lstStyle/>
          <a:p>
            <a:r>
              <a:rPr lang="en-US" altLang="en-US"/>
              <a:t>©The Marketing Animals 2023</a:t>
            </a:r>
          </a:p>
        </p:txBody>
      </p:sp>
      <p:sp>
        <p:nvSpPr>
          <p:cNvPr id="6" name="Slide Number Placeholder 5"/>
          <p:cNvSpPr>
            <a:spLocks noGrp="1"/>
          </p:cNvSpPr>
          <p:nvPr>
            <p:ph type="sldNum" sz="quarter" idx="12"/>
          </p:nvPr>
        </p:nvSpPr>
        <p:spPr/>
        <p:txBody>
          <a:bodyPr/>
          <a:lstStyle/>
          <a:p>
            <a:fld id="{C913C71D-2829-4DE3-B7EB-0FA1A81DF279}" type="slidenum">
              <a:rPr lang="en-US" altLang="en-US" smtClean="0"/>
              <a:pPr/>
              <a:t>‹#›</a:t>
            </a:fld>
            <a:endParaRPr lang="en-US" altLang="en-US"/>
          </a:p>
        </p:txBody>
      </p:sp>
    </p:spTree>
    <p:extLst>
      <p:ext uri="{BB962C8B-B14F-4D97-AF65-F5344CB8AC3E}">
        <p14:creationId xmlns:p14="http://schemas.microsoft.com/office/powerpoint/2010/main" val="2850524032"/>
      </p:ext>
    </p:extLst>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70"/>
        <p:cNvGrpSpPr/>
        <p:nvPr/>
      </p:nvGrpSpPr>
      <p:grpSpPr>
        <a:xfrm>
          <a:off x="0" y="0"/>
          <a:ext cx="0" cy="0"/>
          <a:chOff x="0" y="0"/>
          <a:chExt cx="0" cy="0"/>
        </a:xfrm>
      </p:grpSpPr>
      <p:sp>
        <p:nvSpPr>
          <p:cNvPr id="74" name="Google Shape;74;p7"/>
          <p:cNvSpPr txBox="1">
            <a:spLocks noGrp="1"/>
          </p:cNvSpPr>
          <p:nvPr>
            <p:ph type="title"/>
          </p:nvPr>
        </p:nvSpPr>
        <p:spPr>
          <a:xfrm>
            <a:off x="1092200" y="1127467"/>
            <a:ext cx="4945600" cy="18440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sz="4000"/>
            </a:lvl1pPr>
            <a:lvl2pPr lvl="1">
              <a:spcBef>
                <a:spcPts val="0"/>
              </a:spcBef>
              <a:spcAft>
                <a:spcPts val="0"/>
              </a:spcAft>
              <a:buSzPts val="3000"/>
              <a:buNone/>
              <a:defRPr sz="4000"/>
            </a:lvl2pPr>
            <a:lvl3pPr lvl="2">
              <a:spcBef>
                <a:spcPts val="0"/>
              </a:spcBef>
              <a:spcAft>
                <a:spcPts val="0"/>
              </a:spcAft>
              <a:buSzPts val="3000"/>
              <a:buNone/>
              <a:defRPr sz="4000"/>
            </a:lvl3pPr>
            <a:lvl4pPr lvl="3">
              <a:spcBef>
                <a:spcPts val="0"/>
              </a:spcBef>
              <a:spcAft>
                <a:spcPts val="0"/>
              </a:spcAft>
              <a:buSzPts val="3000"/>
              <a:buNone/>
              <a:defRPr sz="4000"/>
            </a:lvl4pPr>
            <a:lvl5pPr lvl="4">
              <a:spcBef>
                <a:spcPts val="0"/>
              </a:spcBef>
              <a:spcAft>
                <a:spcPts val="0"/>
              </a:spcAft>
              <a:buSzPts val="3000"/>
              <a:buNone/>
              <a:defRPr sz="4000"/>
            </a:lvl5pPr>
            <a:lvl6pPr lvl="5">
              <a:spcBef>
                <a:spcPts val="0"/>
              </a:spcBef>
              <a:spcAft>
                <a:spcPts val="0"/>
              </a:spcAft>
              <a:buSzPts val="3000"/>
              <a:buNone/>
              <a:defRPr sz="4000"/>
            </a:lvl6pPr>
            <a:lvl7pPr lvl="6">
              <a:spcBef>
                <a:spcPts val="0"/>
              </a:spcBef>
              <a:spcAft>
                <a:spcPts val="0"/>
              </a:spcAft>
              <a:buSzPts val="3000"/>
              <a:buNone/>
              <a:defRPr sz="4000"/>
            </a:lvl7pPr>
            <a:lvl8pPr lvl="7">
              <a:spcBef>
                <a:spcPts val="0"/>
              </a:spcBef>
              <a:spcAft>
                <a:spcPts val="0"/>
              </a:spcAft>
              <a:buSzPts val="3000"/>
              <a:buNone/>
              <a:defRPr sz="4000"/>
            </a:lvl8pPr>
            <a:lvl9pPr lvl="8">
              <a:spcBef>
                <a:spcPts val="0"/>
              </a:spcBef>
              <a:spcAft>
                <a:spcPts val="0"/>
              </a:spcAft>
              <a:buSzPts val="3000"/>
              <a:buNone/>
              <a:defRPr sz="4000"/>
            </a:lvl9pPr>
          </a:lstStyle>
          <a:p>
            <a:r>
              <a:rPr lang="en-US"/>
              <a:t>Click to edit Master title style</a:t>
            </a:r>
            <a:endParaRPr/>
          </a:p>
        </p:txBody>
      </p:sp>
      <p:sp>
        <p:nvSpPr>
          <p:cNvPr id="75" name="Google Shape;75;p7"/>
          <p:cNvSpPr txBox="1">
            <a:spLocks noGrp="1"/>
          </p:cNvSpPr>
          <p:nvPr>
            <p:ph type="body" idx="1"/>
          </p:nvPr>
        </p:nvSpPr>
        <p:spPr>
          <a:xfrm>
            <a:off x="1107600" y="3092067"/>
            <a:ext cx="4945600" cy="2826400"/>
          </a:xfrm>
          <a:prstGeom prst="rect">
            <a:avLst/>
          </a:prstGeom>
        </p:spPr>
        <p:txBody>
          <a:bodyPr spcFirstLastPara="1" wrap="square" lIns="91425" tIns="91425" rIns="91425" bIns="91425" anchor="t" anchorCtr="0">
            <a:normAutofit/>
          </a:bodyPr>
          <a:lstStyle>
            <a:lvl1pPr marL="609585" lvl="0" indent="-414856">
              <a:spcBef>
                <a:spcPts val="0"/>
              </a:spcBef>
              <a:spcAft>
                <a:spcPts val="0"/>
              </a:spcAft>
              <a:buSzPts val="1300"/>
              <a:buChar char="●"/>
              <a:defRPr/>
            </a:lvl1pPr>
            <a:lvl2pPr marL="1219170" lvl="1" indent="-397923">
              <a:spcBef>
                <a:spcPts val="0"/>
              </a:spcBef>
              <a:spcAft>
                <a:spcPts val="0"/>
              </a:spcAft>
              <a:buSzPts val="1100"/>
              <a:buChar char="○"/>
              <a:defRPr/>
            </a:lvl2pPr>
            <a:lvl3pPr marL="1828754" lvl="2" indent="-397923">
              <a:spcBef>
                <a:spcPts val="0"/>
              </a:spcBef>
              <a:spcAft>
                <a:spcPts val="0"/>
              </a:spcAft>
              <a:buSzPts val="1100"/>
              <a:buChar char="■"/>
              <a:defRPr/>
            </a:lvl3pPr>
            <a:lvl4pPr marL="2438339" lvl="3" indent="-397923">
              <a:spcBef>
                <a:spcPts val="0"/>
              </a:spcBef>
              <a:spcAft>
                <a:spcPts val="0"/>
              </a:spcAft>
              <a:buSzPts val="1100"/>
              <a:buChar char="●"/>
              <a:defRPr/>
            </a:lvl4pPr>
            <a:lvl5pPr marL="3047924" lvl="4" indent="-397923">
              <a:spcBef>
                <a:spcPts val="0"/>
              </a:spcBef>
              <a:spcAft>
                <a:spcPts val="0"/>
              </a:spcAft>
              <a:buSzPts val="1100"/>
              <a:buChar char="○"/>
              <a:defRPr/>
            </a:lvl5pPr>
            <a:lvl6pPr marL="3657509" lvl="5" indent="-397923">
              <a:spcBef>
                <a:spcPts val="0"/>
              </a:spcBef>
              <a:spcAft>
                <a:spcPts val="0"/>
              </a:spcAft>
              <a:buSzPts val="1100"/>
              <a:buChar char="■"/>
              <a:defRPr/>
            </a:lvl6pPr>
            <a:lvl7pPr marL="4267093" lvl="6" indent="-397923">
              <a:spcBef>
                <a:spcPts val="0"/>
              </a:spcBef>
              <a:spcAft>
                <a:spcPts val="0"/>
              </a:spcAft>
              <a:buSzPts val="1100"/>
              <a:buChar char="●"/>
              <a:defRPr/>
            </a:lvl7pPr>
            <a:lvl8pPr marL="4876678" lvl="7" indent="-397923">
              <a:spcBef>
                <a:spcPts val="0"/>
              </a:spcBef>
              <a:spcAft>
                <a:spcPts val="0"/>
              </a:spcAft>
              <a:buSzPts val="1100"/>
              <a:buChar char="○"/>
              <a:defRPr/>
            </a:lvl8pPr>
            <a:lvl9pPr marL="5486263" lvl="8" indent="-397923">
              <a:spcBef>
                <a:spcPts val="0"/>
              </a:spcBef>
              <a:spcAft>
                <a:spcPts val="0"/>
              </a:spcAft>
              <a:buSzPts val="1100"/>
              <a:buChar char="■"/>
              <a:defRPr/>
            </a:lvl9pPr>
          </a:lstStyle>
          <a:p>
            <a:pPr lvl="0"/>
            <a:r>
              <a:rPr lang="en-US"/>
              <a:t>Click to edit Master text styles</a:t>
            </a:r>
          </a:p>
        </p:txBody>
      </p:sp>
      <p:sp>
        <p:nvSpPr>
          <p:cNvPr id="76" name="Google Shape;76;p7"/>
          <p:cNvSpPr txBox="1">
            <a:spLocks noGrp="1"/>
          </p:cNvSpPr>
          <p:nvPr>
            <p:ph type="sldNum" idx="12"/>
          </p:nvPr>
        </p:nvSpPr>
        <p:spPr>
          <a:xfrm>
            <a:off x="11187645" y="6058224"/>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6817353D-A30D-48E4-B3DE-8E7CD8EA119A}" type="slidenum">
              <a:rPr lang="en-US" altLang="en-US" smtClean="0"/>
              <a:pPr/>
              <a:t>‹#›</a:t>
            </a:fld>
            <a:endParaRPr lang="en-US" altLang="en-US"/>
          </a:p>
        </p:txBody>
      </p:sp>
    </p:spTree>
    <p:extLst>
      <p:ext uri="{BB962C8B-B14F-4D97-AF65-F5344CB8AC3E}">
        <p14:creationId xmlns:p14="http://schemas.microsoft.com/office/powerpoint/2010/main" val="1983555225"/>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CCE0CD-C306-9640-B980-06AA6FCAE6B5}" type="datetime1">
              <a:rPr lang="en-US" altLang="en-US" smtClean="0"/>
              <a:t>11/3/23</a:t>
            </a:fld>
            <a:endParaRPr lang="en-US" altLang="en-US"/>
          </a:p>
        </p:txBody>
      </p:sp>
      <p:sp>
        <p:nvSpPr>
          <p:cNvPr id="5" name="Footer Placeholder 4"/>
          <p:cNvSpPr>
            <a:spLocks noGrp="1"/>
          </p:cNvSpPr>
          <p:nvPr>
            <p:ph type="ftr" sz="quarter" idx="11"/>
          </p:nvPr>
        </p:nvSpPr>
        <p:spPr/>
        <p:txBody>
          <a:bodyPr/>
          <a:lstStyle/>
          <a:p>
            <a:r>
              <a:rPr lang="en-US" altLang="en-US"/>
              <a:t>©The Marketing Animals 2023</a:t>
            </a:r>
          </a:p>
        </p:txBody>
      </p:sp>
      <p:sp>
        <p:nvSpPr>
          <p:cNvPr id="6" name="Slide Number Placeholder 5"/>
          <p:cNvSpPr>
            <a:spLocks noGrp="1"/>
          </p:cNvSpPr>
          <p:nvPr>
            <p:ph type="sldNum" sz="quarter" idx="12"/>
          </p:nvPr>
        </p:nvSpPr>
        <p:spPr/>
        <p:txBody>
          <a:bodyPr/>
          <a:lstStyle/>
          <a:p>
            <a:fld id="{4FCF6B07-26DC-4151-88A8-AD4EDAB80F11}" type="slidenum">
              <a:rPr lang="en-US" altLang="en-US" smtClean="0"/>
              <a:pPr/>
              <a:t>‹#›</a:t>
            </a:fld>
            <a:endParaRPr lang="en-US" altLang="en-US"/>
          </a:p>
        </p:txBody>
      </p:sp>
    </p:spTree>
    <p:extLst>
      <p:ext uri="{BB962C8B-B14F-4D97-AF65-F5344CB8AC3E}">
        <p14:creationId xmlns:p14="http://schemas.microsoft.com/office/powerpoint/2010/main" val="2774611668"/>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299980EA-1D94-F147-B6B8-A2562DDCB117}" type="datetime1">
              <a:rPr lang="en-US" altLang="en-US" smtClean="0"/>
              <a:t>11/3/23</a:t>
            </a:fld>
            <a:endParaRPr lang="en-US" alt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r>
              <a:rPr lang="en-US" altLang="en-US"/>
              <a:t>©The Marketing Animals 2023</a:t>
            </a: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EDF98B91-CF48-4A89-9483-B9F8EF0B9742}" type="slidenum">
              <a:rPr lang="en-US" altLang="en-US" smtClean="0"/>
              <a:pPr/>
              <a:t>‹#›</a:t>
            </a:fld>
            <a:endParaRPr lang="en-US" alt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327984195"/>
      </p:ext>
    </p:extLst>
  </p:cSld>
  <p:clrMapOvr>
    <a:overrideClrMapping bg1="dk1" tx1="lt1" bg2="dk2" tx2="lt2" accent1="accent1" accent2="accent2" accent3="accent3" accent4="accent4" accent5="accent5" accent6="accent6" hlink="hlink" folHlink="folHlink"/>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319A06-C636-7C42-92ED-4844ED6C6C8E}" type="datetime1">
              <a:rPr lang="en-US" altLang="en-US" smtClean="0"/>
              <a:t>11/3/23</a:t>
            </a:fld>
            <a:endParaRPr lang="en-US" altLang="en-US"/>
          </a:p>
        </p:txBody>
      </p:sp>
      <p:sp>
        <p:nvSpPr>
          <p:cNvPr id="6" name="Footer Placeholder 5"/>
          <p:cNvSpPr>
            <a:spLocks noGrp="1"/>
          </p:cNvSpPr>
          <p:nvPr>
            <p:ph type="ftr" sz="quarter" idx="11"/>
          </p:nvPr>
        </p:nvSpPr>
        <p:spPr/>
        <p:txBody>
          <a:bodyPr/>
          <a:lstStyle/>
          <a:p>
            <a:r>
              <a:rPr lang="en-US" altLang="en-US"/>
              <a:t>©The Marketing Animals 2023</a:t>
            </a:r>
          </a:p>
        </p:txBody>
      </p:sp>
      <p:sp>
        <p:nvSpPr>
          <p:cNvPr id="7" name="Slide Number Placeholder 6"/>
          <p:cNvSpPr>
            <a:spLocks noGrp="1"/>
          </p:cNvSpPr>
          <p:nvPr>
            <p:ph type="sldNum" sz="quarter" idx="12"/>
          </p:nvPr>
        </p:nvSpPr>
        <p:spPr/>
        <p:txBody>
          <a:bodyPr/>
          <a:lstStyle/>
          <a:p>
            <a:fld id="{7C15BFFB-2736-4653-AF1C-F11267BEE626}" type="slidenum">
              <a:rPr lang="en-US" altLang="en-US" smtClean="0"/>
              <a:pPr/>
              <a:t>‹#›</a:t>
            </a:fld>
            <a:endParaRPr lang="en-US" altLang="en-US"/>
          </a:p>
        </p:txBody>
      </p:sp>
    </p:spTree>
    <p:extLst>
      <p:ext uri="{BB962C8B-B14F-4D97-AF65-F5344CB8AC3E}">
        <p14:creationId xmlns:p14="http://schemas.microsoft.com/office/powerpoint/2010/main" val="3456325207"/>
      </p:ext>
    </p:extLst>
  </p:cSld>
  <p:clrMapOvr>
    <a:masterClrMapping/>
  </p:clrMapOvr>
  <p:transition>
    <p:random/>
  </p:transition>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796FCD-CA6E-954A-9B72-1178F645BFBF}" type="datetime1">
              <a:rPr lang="en-US" altLang="en-US" smtClean="0"/>
              <a:t>11/3/23</a:t>
            </a:fld>
            <a:endParaRPr lang="en-US" altLang="en-US"/>
          </a:p>
        </p:txBody>
      </p:sp>
      <p:sp>
        <p:nvSpPr>
          <p:cNvPr id="8" name="Footer Placeholder 7"/>
          <p:cNvSpPr>
            <a:spLocks noGrp="1"/>
          </p:cNvSpPr>
          <p:nvPr>
            <p:ph type="ftr" sz="quarter" idx="11"/>
          </p:nvPr>
        </p:nvSpPr>
        <p:spPr/>
        <p:txBody>
          <a:bodyPr/>
          <a:lstStyle/>
          <a:p>
            <a:r>
              <a:rPr lang="en-US" altLang="en-US"/>
              <a:t>©The Marketing Animals 2023</a:t>
            </a:r>
          </a:p>
        </p:txBody>
      </p:sp>
      <p:sp>
        <p:nvSpPr>
          <p:cNvPr id="9" name="Slide Number Placeholder 8"/>
          <p:cNvSpPr>
            <a:spLocks noGrp="1"/>
          </p:cNvSpPr>
          <p:nvPr>
            <p:ph type="sldNum" sz="quarter" idx="12"/>
          </p:nvPr>
        </p:nvSpPr>
        <p:spPr/>
        <p:txBody>
          <a:bodyPr/>
          <a:lstStyle/>
          <a:p>
            <a:fld id="{5489074D-0F7A-4472-A344-46DD42D18709}" type="slidenum">
              <a:rPr lang="en-US" altLang="en-US" smtClean="0"/>
              <a:pPr/>
              <a:t>‹#›</a:t>
            </a:fld>
            <a:endParaRPr lang="en-US" altLang="en-US"/>
          </a:p>
        </p:txBody>
      </p:sp>
    </p:spTree>
    <p:extLst>
      <p:ext uri="{BB962C8B-B14F-4D97-AF65-F5344CB8AC3E}">
        <p14:creationId xmlns:p14="http://schemas.microsoft.com/office/powerpoint/2010/main" val="2341068800"/>
      </p:ext>
    </p:extLst>
  </p:cSld>
  <p:clrMapOvr>
    <a:masterClrMapping/>
  </p:clrMapOvr>
  <p:transition>
    <p:random/>
  </p:transition>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614AE2-909B-8646-BD78-6732BE7175B5}" type="datetime1">
              <a:rPr lang="en-US" altLang="en-US" smtClean="0"/>
              <a:t>11/3/23</a:t>
            </a:fld>
            <a:endParaRPr lang="en-US" altLang="en-US"/>
          </a:p>
        </p:txBody>
      </p:sp>
      <p:sp>
        <p:nvSpPr>
          <p:cNvPr id="4" name="Footer Placeholder 3"/>
          <p:cNvSpPr>
            <a:spLocks noGrp="1"/>
          </p:cNvSpPr>
          <p:nvPr>
            <p:ph type="ftr" sz="quarter" idx="11"/>
          </p:nvPr>
        </p:nvSpPr>
        <p:spPr/>
        <p:txBody>
          <a:bodyPr/>
          <a:lstStyle/>
          <a:p>
            <a:r>
              <a:rPr lang="en-US" altLang="en-US"/>
              <a:t>©The Marketing Animals 2023</a:t>
            </a:r>
          </a:p>
        </p:txBody>
      </p:sp>
      <p:sp>
        <p:nvSpPr>
          <p:cNvPr id="5" name="Slide Number Placeholder 4"/>
          <p:cNvSpPr>
            <a:spLocks noGrp="1"/>
          </p:cNvSpPr>
          <p:nvPr>
            <p:ph type="sldNum" sz="quarter" idx="12"/>
          </p:nvPr>
        </p:nvSpPr>
        <p:spPr/>
        <p:txBody>
          <a:bodyPr/>
          <a:lstStyle/>
          <a:p>
            <a:fld id="{70006103-2DF0-4F45-A659-A68518D98BC3}" type="slidenum">
              <a:rPr lang="en-US" altLang="en-US" smtClean="0"/>
              <a:pPr/>
              <a:t>‹#›</a:t>
            </a:fld>
            <a:endParaRPr lang="en-US" altLang="en-US"/>
          </a:p>
        </p:txBody>
      </p:sp>
    </p:spTree>
    <p:extLst>
      <p:ext uri="{BB962C8B-B14F-4D97-AF65-F5344CB8AC3E}">
        <p14:creationId xmlns:p14="http://schemas.microsoft.com/office/powerpoint/2010/main" val="3590680862"/>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09D84A-1657-C749-A66D-3AE060E8729F}" type="datetime1">
              <a:rPr lang="en-US" altLang="en-US" smtClean="0"/>
              <a:t>11/3/23</a:t>
            </a:fld>
            <a:endParaRPr lang="en-US" altLang="en-US"/>
          </a:p>
        </p:txBody>
      </p:sp>
      <p:sp>
        <p:nvSpPr>
          <p:cNvPr id="3" name="Footer Placeholder 2"/>
          <p:cNvSpPr>
            <a:spLocks noGrp="1"/>
          </p:cNvSpPr>
          <p:nvPr>
            <p:ph type="ftr" sz="quarter" idx="11"/>
          </p:nvPr>
        </p:nvSpPr>
        <p:spPr/>
        <p:txBody>
          <a:bodyPr/>
          <a:lstStyle/>
          <a:p>
            <a:r>
              <a:rPr lang="en-US" altLang="en-US"/>
              <a:t>©The Marketing Animals 2023</a:t>
            </a:r>
          </a:p>
        </p:txBody>
      </p:sp>
      <p:sp>
        <p:nvSpPr>
          <p:cNvPr id="4" name="Slide Number Placeholder 3"/>
          <p:cNvSpPr>
            <a:spLocks noGrp="1"/>
          </p:cNvSpPr>
          <p:nvPr>
            <p:ph type="sldNum" sz="quarter" idx="12"/>
          </p:nvPr>
        </p:nvSpPr>
        <p:spPr/>
        <p:txBody>
          <a:bodyPr/>
          <a:lstStyle/>
          <a:p>
            <a:fld id="{C37DD49A-6651-400E-B2D0-6C75864921A4}" type="slidenum">
              <a:rPr lang="en-US" altLang="en-US" smtClean="0"/>
              <a:pPr/>
              <a:t>‹#›</a:t>
            </a:fld>
            <a:endParaRPr lang="en-US" altLang="en-US"/>
          </a:p>
        </p:txBody>
      </p:sp>
    </p:spTree>
    <p:extLst>
      <p:ext uri="{BB962C8B-B14F-4D97-AF65-F5344CB8AC3E}">
        <p14:creationId xmlns:p14="http://schemas.microsoft.com/office/powerpoint/2010/main" val="2302781147"/>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1B97C058-A0B4-9746-B06B-89D991D4DB30}" type="datetime1">
              <a:rPr lang="en-US" altLang="en-US" smtClean="0"/>
              <a:t>11/3/23</a:t>
            </a:fld>
            <a:endParaRPr lang="en-US" altLang="en-US"/>
          </a:p>
        </p:txBody>
      </p:sp>
      <p:sp>
        <p:nvSpPr>
          <p:cNvPr id="6" name="Footer Placeholder 5"/>
          <p:cNvSpPr>
            <a:spLocks noGrp="1"/>
          </p:cNvSpPr>
          <p:nvPr>
            <p:ph type="ftr" sz="quarter" idx="11"/>
          </p:nvPr>
        </p:nvSpPr>
        <p:spPr>
          <a:xfrm>
            <a:off x="2103620" y="6375679"/>
            <a:ext cx="3482179" cy="345796"/>
          </a:xfrm>
        </p:spPr>
        <p:txBody>
          <a:bodyPr/>
          <a:lstStyle/>
          <a:p>
            <a:r>
              <a:rPr lang="en-US" altLang="en-US"/>
              <a:t>©The Marketing Animals 2023</a:t>
            </a:r>
          </a:p>
        </p:txBody>
      </p:sp>
      <p:sp>
        <p:nvSpPr>
          <p:cNvPr id="7" name="Slide Number Placeholder 6"/>
          <p:cNvSpPr>
            <a:spLocks noGrp="1"/>
          </p:cNvSpPr>
          <p:nvPr>
            <p:ph type="sldNum" sz="quarter" idx="12"/>
          </p:nvPr>
        </p:nvSpPr>
        <p:spPr>
          <a:xfrm>
            <a:off x="5691014" y="6375679"/>
            <a:ext cx="1232456" cy="345796"/>
          </a:xfrm>
        </p:spPr>
        <p:txBody>
          <a:bodyPr/>
          <a:lstStyle/>
          <a:p>
            <a:fld id="{FA8CDC99-B5AC-4618-AD13-3B9EFFD0DD12}" type="slidenum">
              <a:rPr lang="en-US" altLang="en-US" smtClean="0"/>
              <a:pPr/>
              <a:t>‹#›</a:t>
            </a:fld>
            <a:endParaRPr lang="en-US" alt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09408930"/>
      </p:ext>
    </p:extLst>
  </p:cSld>
  <p:clrMapOvr>
    <a:masterClrMapping/>
  </p:clrMapOvr>
  <p:transition>
    <p:random/>
  </p:transition>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162A547D-DC22-0D41-BABF-CFD3831FAB06}" type="datetime1">
              <a:rPr lang="en-US" altLang="en-US" smtClean="0"/>
              <a:t>11/3/23</a:t>
            </a:fld>
            <a:endParaRPr lang="en-US" altLang="en-US"/>
          </a:p>
        </p:txBody>
      </p:sp>
      <p:sp>
        <p:nvSpPr>
          <p:cNvPr id="6" name="Footer Placeholder 5"/>
          <p:cNvSpPr>
            <a:spLocks noGrp="1"/>
          </p:cNvSpPr>
          <p:nvPr>
            <p:ph type="ftr" sz="quarter" idx="11"/>
          </p:nvPr>
        </p:nvSpPr>
        <p:spPr>
          <a:xfrm>
            <a:off x="2103621" y="6375679"/>
            <a:ext cx="3482178" cy="345796"/>
          </a:xfrm>
        </p:spPr>
        <p:txBody>
          <a:bodyPr/>
          <a:lstStyle/>
          <a:p>
            <a:r>
              <a:rPr lang="en-US" altLang="en-US"/>
              <a:t>©The Marketing Animals 2023</a:t>
            </a:r>
          </a:p>
        </p:txBody>
      </p:sp>
      <p:sp>
        <p:nvSpPr>
          <p:cNvPr id="7" name="Slide Number Placeholder 6"/>
          <p:cNvSpPr>
            <a:spLocks noGrp="1"/>
          </p:cNvSpPr>
          <p:nvPr>
            <p:ph type="sldNum" sz="quarter" idx="12"/>
          </p:nvPr>
        </p:nvSpPr>
        <p:spPr>
          <a:xfrm>
            <a:off x="5687568" y="6375679"/>
            <a:ext cx="1234440" cy="345796"/>
          </a:xfrm>
        </p:spPr>
        <p:txBody>
          <a:bodyPr/>
          <a:lstStyle/>
          <a:p>
            <a:fld id="{10C6D89A-D531-48D0-A430-0929C5243CC3}" type="slidenum">
              <a:rPr lang="en-US" altLang="en-US" smtClean="0"/>
              <a:pPr/>
              <a:t>‹#›</a:t>
            </a:fld>
            <a:endParaRPr lang="en-US" altLang="en-US"/>
          </a:p>
        </p:txBody>
      </p:sp>
    </p:spTree>
    <p:extLst>
      <p:ext uri="{BB962C8B-B14F-4D97-AF65-F5344CB8AC3E}">
        <p14:creationId xmlns:p14="http://schemas.microsoft.com/office/powerpoint/2010/main" val="3207800012"/>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07D9CE4-696C-AF4A-8214-4B772CF399A9}" type="datetime1">
              <a:rPr lang="en-US" smtClean="0"/>
              <a:t>11/3/23</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©The Marketing Animals 2023</a:t>
            </a: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3451883-9015-694E-9BDD-C3D3CE3D7B34}"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953462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random/>
  </p:transition>
  <p:hf sldNum="0" hd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D004-6816-0617-6083-267A678A8353}"/>
              </a:ext>
            </a:extLst>
          </p:cNvPr>
          <p:cNvSpPr>
            <a:spLocks noGrp="1"/>
          </p:cNvSpPr>
          <p:nvPr>
            <p:ph type="ctrTitle"/>
          </p:nvPr>
        </p:nvSpPr>
        <p:spPr/>
        <p:txBody>
          <a:bodyPr/>
          <a:lstStyle/>
          <a:p>
            <a:r>
              <a:rPr lang="en-US" dirty="0"/>
              <a:t>Making the Most of Your Time</a:t>
            </a:r>
          </a:p>
        </p:txBody>
      </p:sp>
      <p:sp>
        <p:nvSpPr>
          <p:cNvPr id="3" name="Subtitle 2">
            <a:extLst>
              <a:ext uri="{FF2B5EF4-FFF2-40B4-BE49-F238E27FC236}">
                <a16:creationId xmlns:a16="http://schemas.microsoft.com/office/drawing/2014/main" id="{A6DE5685-93EF-A0E3-F3C5-20DA446C7C54}"/>
              </a:ext>
            </a:extLst>
          </p:cNvPr>
          <p:cNvSpPr>
            <a:spLocks noGrp="1"/>
          </p:cNvSpPr>
          <p:nvPr>
            <p:ph type="subTitle" idx="1"/>
          </p:nvPr>
        </p:nvSpPr>
        <p:spPr/>
        <p:txBody>
          <a:bodyPr>
            <a:normAutofit/>
          </a:bodyPr>
          <a:lstStyle/>
          <a:p>
            <a:r>
              <a:rPr lang="en-US" sz="2800" dirty="0"/>
              <a:t>The Fine Art of Time Blocking</a:t>
            </a:r>
          </a:p>
        </p:txBody>
      </p:sp>
      <p:sp>
        <p:nvSpPr>
          <p:cNvPr id="4" name="Footer Placeholder 3">
            <a:extLst>
              <a:ext uri="{FF2B5EF4-FFF2-40B4-BE49-F238E27FC236}">
                <a16:creationId xmlns:a16="http://schemas.microsoft.com/office/drawing/2014/main" id="{89CD3883-D24D-20F0-7077-85685320226C}"/>
              </a:ext>
            </a:extLst>
          </p:cNvPr>
          <p:cNvSpPr>
            <a:spLocks noGrp="1"/>
          </p:cNvSpPr>
          <p:nvPr>
            <p:ph type="ftr" sz="quarter" idx="11"/>
          </p:nvPr>
        </p:nvSpPr>
        <p:spPr/>
        <p:txBody>
          <a:bodyPr/>
          <a:lstStyle/>
          <a:p>
            <a:r>
              <a:rPr lang="en-US" dirty="0"/>
              <a:t>©The Marketing Animals 2023</a:t>
            </a:r>
          </a:p>
        </p:txBody>
      </p:sp>
    </p:spTree>
    <p:extLst>
      <p:ext uri="{BB962C8B-B14F-4D97-AF65-F5344CB8AC3E}">
        <p14:creationId xmlns:p14="http://schemas.microsoft.com/office/powerpoint/2010/main" val="2721872501"/>
      </p:ext>
    </p:extLst>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037DFF-4AA3-13B8-A9E2-F33701EE4800}"/>
              </a:ext>
            </a:extLst>
          </p:cNvPr>
          <p:cNvSpPr>
            <a:spLocks noGrp="1"/>
          </p:cNvSpPr>
          <p:nvPr>
            <p:ph type="title"/>
          </p:nvPr>
        </p:nvSpPr>
        <p:spPr/>
        <p:txBody>
          <a:bodyPr/>
          <a:lstStyle/>
          <a:p>
            <a:r>
              <a:rPr lang="en-US" sz="4400" b="1" dirty="0">
                <a:latin typeface="Calibri" panose="020F0502020204030204" pitchFamily="34" charset="0"/>
                <a:ea typeface="ＭＳ Ｐゴシック" charset="0"/>
                <a:cs typeface="Calibri" panose="020F0502020204030204" pitchFamily="34" charset="0"/>
              </a:rPr>
              <a:t>Step 4</a:t>
            </a:r>
            <a:br>
              <a:rPr lang="en-US" sz="4400" b="1" dirty="0">
                <a:latin typeface="Calibri" panose="020F0502020204030204" pitchFamily="34" charset="0"/>
                <a:ea typeface="ＭＳ Ｐゴシック" charset="0"/>
                <a:cs typeface="Calibri" panose="020F0502020204030204" pitchFamily="34" charset="0"/>
              </a:rPr>
            </a:br>
            <a:endParaRPr lang="en-US" dirty="0">
              <a:latin typeface="Calibri" panose="020F0502020204030204" pitchFamily="34" charset="0"/>
              <a:cs typeface="Calibri" panose="020F0502020204030204" pitchFamily="34" charset="0"/>
            </a:endParaRPr>
          </a:p>
        </p:txBody>
      </p:sp>
      <p:sp>
        <p:nvSpPr>
          <p:cNvPr id="6147" name="Rectangle 3">
            <a:extLst>
              <a:ext uri="{FF2B5EF4-FFF2-40B4-BE49-F238E27FC236}">
                <a16:creationId xmlns:a16="http://schemas.microsoft.com/office/drawing/2014/main" id="{831C111B-19FF-A458-AA8E-F8121253273E}"/>
              </a:ext>
            </a:extLst>
          </p:cNvPr>
          <p:cNvSpPr>
            <a:spLocks noGrp="1" noChangeArrowheads="1"/>
          </p:cNvSpPr>
          <p:nvPr>
            <p:ph idx="1"/>
          </p:nvPr>
        </p:nvSpPr>
        <p:spPr>
          <a:xfrm>
            <a:off x="1528763" y="1981200"/>
            <a:ext cx="8615362" cy="4114800"/>
          </a:xfrm>
        </p:spPr>
        <p:txBody>
          <a:bodyPr/>
          <a:lstStyle/>
          <a:p>
            <a:pPr eaLnBrk="1" hangingPunct="1">
              <a:buFontTx/>
              <a:buNone/>
              <a:defRPr/>
            </a:pPr>
            <a:endParaRPr lang="en-US" sz="4000" dirty="0">
              <a:solidFill>
                <a:schemeClr val="tx1"/>
              </a:solidFill>
              <a:latin typeface="Calibri" panose="020F0502020204030204" pitchFamily="34" charset="0"/>
              <a:ea typeface="ＭＳ Ｐゴシック" charset="0"/>
              <a:cs typeface="Calibri" panose="020F0502020204030204" pitchFamily="34" charset="0"/>
            </a:endParaRPr>
          </a:p>
          <a:p>
            <a:pPr eaLnBrk="1" hangingPunct="1">
              <a:buFontTx/>
              <a:buNone/>
              <a:defRPr/>
            </a:pPr>
            <a:r>
              <a:rPr lang="en-US" sz="4000" dirty="0">
                <a:solidFill>
                  <a:schemeClr val="tx1"/>
                </a:solidFill>
                <a:latin typeface="Calibri" panose="020F0502020204030204" pitchFamily="34" charset="0"/>
                <a:ea typeface="ＭＳ Ｐゴシック" charset="0"/>
                <a:cs typeface="Calibri" panose="020F0502020204030204" pitchFamily="34" charset="0"/>
              </a:rPr>
              <a:t>Put in the work!</a:t>
            </a:r>
          </a:p>
          <a:p>
            <a:pPr eaLnBrk="1" hangingPunct="1">
              <a:buFontTx/>
              <a:buNone/>
              <a:defRPr/>
            </a:pPr>
            <a:r>
              <a:rPr lang="en-US" sz="4000" dirty="0">
                <a:solidFill>
                  <a:schemeClr val="tx1"/>
                </a:solidFill>
                <a:latin typeface="Calibri" panose="020F0502020204030204" pitchFamily="34" charset="0"/>
                <a:ea typeface="ＭＳ Ｐゴシック" charset="0"/>
                <a:cs typeface="Calibri" panose="020F0502020204030204" pitchFamily="34" charset="0"/>
              </a:rPr>
              <a:t>There is no silver bullet or magic bean.</a:t>
            </a:r>
          </a:p>
          <a:p>
            <a:pPr eaLnBrk="1" hangingPunct="1">
              <a:buFontTx/>
              <a:buNone/>
              <a:defRPr/>
            </a:pPr>
            <a:r>
              <a:rPr lang="en-US" sz="4000" dirty="0">
                <a:solidFill>
                  <a:schemeClr val="tx1"/>
                </a:solidFill>
                <a:latin typeface="Calibri" panose="020F0502020204030204" pitchFamily="34" charset="0"/>
                <a:ea typeface="ＭＳ Ｐゴシック" charset="0"/>
                <a:cs typeface="Calibri" panose="020F0502020204030204" pitchFamily="34" charset="0"/>
              </a:rPr>
              <a:t>Schedule everything!</a:t>
            </a:r>
          </a:p>
          <a:p>
            <a:pPr eaLnBrk="1" hangingPunct="1">
              <a:buFontTx/>
              <a:buNone/>
              <a:defRPr/>
            </a:pPr>
            <a:endParaRPr lang="en-US" sz="4000" dirty="0">
              <a:solidFill>
                <a:schemeClr val="tx1"/>
              </a:solidFill>
              <a:latin typeface="Calibri" panose="020F0502020204030204" pitchFamily="34" charset="0"/>
              <a:ea typeface="ＭＳ Ｐゴシック" charset="0"/>
              <a:cs typeface="Calibri" panose="020F0502020204030204" pitchFamily="34" charset="0"/>
            </a:endParaRPr>
          </a:p>
        </p:txBody>
      </p:sp>
      <p:sp>
        <p:nvSpPr>
          <p:cNvPr id="2" name="Footer Placeholder 1">
            <a:extLst>
              <a:ext uri="{FF2B5EF4-FFF2-40B4-BE49-F238E27FC236}">
                <a16:creationId xmlns:a16="http://schemas.microsoft.com/office/drawing/2014/main" id="{C8FE9230-6968-F4AF-18B3-85380BC2D56F}"/>
              </a:ext>
            </a:extLst>
          </p:cNvPr>
          <p:cNvSpPr>
            <a:spLocks noGrp="1"/>
          </p:cNvSpPr>
          <p:nvPr>
            <p:ph type="ftr" sz="quarter" idx="11"/>
          </p:nvPr>
        </p:nvSpPr>
        <p:spPr/>
        <p:txBody>
          <a:bodyPr/>
          <a:lstStyle/>
          <a:p>
            <a:r>
              <a:rPr lang="en-US" altLang="en-US"/>
              <a:t>©The Marketing Animals 2023</a:t>
            </a:r>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03A913C8-FC19-139A-68CF-4D161197B1E1}"/>
              </a:ext>
            </a:extLst>
          </p:cNvPr>
          <p:cNvSpPr>
            <a:spLocks noGrp="1"/>
          </p:cNvSpPr>
          <p:nvPr>
            <p:ph type="title"/>
          </p:nvPr>
        </p:nvSpPr>
        <p:spPr>
          <a:xfrm>
            <a:off x="914400" y="419100"/>
            <a:ext cx="10363200" cy="1143000"/>
          </a:xfrm>
        </p:spPr>
        <p:txBody>
          <a:bodyPr/>
          <a:lstStyle/>
          <a:p>
            <a:pPr>
              <a:defRPr/>
            </a:pPr>
            <a:r>
              <a:rPr lang="en-US" dirty="0">
                <a:latin typeface="Calibri" panose="020F0502020204030204" pitchFamily="34" charset="0"/>
                <a:ea typeface="ＭＳ Ｐゴシック" charset="0"/>
                <a:cs typeface="Calibri" panose="020F0502020204030204" pitchFamily="34" charset="0"/>
              </a:rPr>
              <a:t>What do Top Producers think?</a:t>
            </a:r>
          </a:p>
        </p:txBody>
      </p:sp>
      <p:sp>
        <p:nvSpPr>
          <p:cNvPr id="8195" name="Content Placeholder 2">
            <a:extLst>
              <a:ext uri="{FF2B5EF4-FFF2-40B4-BE49-F238E27FC236}">
                <a16:creationId xmlns:a16="http://schemas.microsoft.com/office/drawing/2014/main" id="{F25CB882-0480-2F5E-9676-7016CBDF5497}"/>
              </a:ext>
            </a:extLst>
          </p:cNvPr>
          <p:cNvSpPr>
            <a:spLocks noGrp="1"/>
          </p:cNvSpPr>
          <p:nvPr>
            <p:ph idx="1"/>
          </p:nvPr>
        </p:nvSpPr>
        <p:spPr>
          <a:xfrm>
            <a:off x="914400" y="1752600"/>
            <a:ext cx="10363200" cy="4114800"/>
          </a:xfrm>
        </p:spPr>
        <p:txBody>
          <a:bodyPr>
            <a:normAutofit fontScale="92500" lnSpcReduction="20000"/>
          </a:bodyPr>
          <a:lstStyle/>
          <a:p>
            <a:r>
              <a:rPr lang="en-US" altLang="en-US" sz="3600" dirty="0">
                <a:solidFill>
                  <a:schemeClr val="tx1"/>
                </a:solidFill>
                <a:latin typeface="Calibri" panose="020F0502020204030204" pitchFamily="34" charset="0"/>
                <a:cs typeface="Calibri" panose="020F0502020204030204" pitchFamily="34" charset="0"/>
              </a:rPr>
              <a:t>I only do focused work</a:t>
            </a:r>
          </a:p>
          <a:p>
            <a:r>
              <a:rPr lang="en-US" altLang="en-US" sz="3600" dirty="0">
                <a:solidFill>
                  <a:schemeClr val="tx1"/>
                </a:solidFill>
                <a:latin typeface="Calibri" panose="020F0502020204030204" pitchFamily="34" charset="0"/>
                <a:cs typeface="Calibri" panose="020F0502020204030204" pitchFamily="34" charset="0"/>
              </a:rPr>
              <a:t>I only surround myself with quality people</a:t>
            </a:r>
          </a:p>
          <a:p>
            <a:r>
              <a:rPr lang="en-US" altLang="en-US" sz="3600" dirty="0">
                <a:solidFill>
                  <a:srgbClr val="FF0000"/>
                </a:solidFill>
                <a:latin typeface="Calibri" panose="020F0502020204030204" pitchFamily="34" charset="0"/>
                <a:cs typeface="Calibri" panose="020F0502020204030204" pitchFamily="34" charset="0"/>
              </a:rPr>
              <a:t>I work from a schedule</a:t>
            </a:r>
          </a:p>
          <a:p>
            <a:r>
              <a:rPr lang="en-US" altLang="en-US" sz="3600" dirty="0">
                <a:solidFill>
                  <a:schemeClr val="tx1"/>
                </a:solidFill>
                <a:latin typeface="Calibri" panose="020F0502020204030204" pitchFamily="34" charset="0"/>
                <a:cs typeface="Calibri" panose="020F0502020204030204" pitchFamily="34" charset="0"/>
              </a:rPr>
              <a:t>I know my numbers at all times</a:t>
            </a:r>
          </a:p>
          <a:p>
            <a:r>
              <a:rPr lang="en-US" altLang="en-US" sz="3600" dirty="0">
                <a:solidFill>
                  <a:schemeClr val="tx1"/>
                </a:solidFill>
                <a:latin typeface="Calibri" panose="020F0502020204030204" pitchFamily="34" charset="0"/>
                <a:cs typeface="Calibri" panose="020F0502020204030204" pitchFamily="34" charset="0"/>
              </a:rPr>
              <a:t>I set challenging goals</a:t>
            </a:r>
          </a:p>
          <a:p>
            <a:r>
              <a:rPr lang="en-US" altLang="en-US" sz="3600" dirty="0">
                <a:solidFill>
                  <a:schemeClr val="tx1"/>
                </a:solidFill>
                <a:latin typeface="Calibri" panose="020F0502020204030204" pitchFamily="34" charset="0"/>
                <a:cs typeface="Calibri" panose="020F0502020204030204" pitchFamily="34" charset="0"/>
              </a:rPr>
              <a:t>I mastermind with likeminded people</a:t>
            </a:r>
          </a:p>
          <a:p>
            <a:r>
              <a:rPr lang="en-US" altLang="en-US" sz="3600" dirty="0">
                <a:solidFill>
                  <a:schemeClr val="tx1"/>
                </a:solidFill>
                <a:latin typeface="Calibri" panose="020F0502020204030204" pitchFamily="34" charset="0"/>
                <a:cs typeface="Calibri" panose="020F0502020204030204" pitchFamily="34" charset="0"/>
              </a:rPr>
              <a:t>I am generous with my ideas – I share</a:t>
            </a:r>
          </a:p>
        </p:txBody>
      </p:sp>
      <p:sp>
        <p:nvSpPr>
          <p:cNvPr id="2" name="Footer Placeholder 1">
            <a:extLst>
              <a:ext uri="{FF2B5EF4-FFF2-40B4-BE49-F238E27FC236}">
                <a16:creationId xmlns:a16="http://schemas.microsoft.com/office/drawing/2014/main" id="{59210DB3-A50D-2301-B26F-CCA9728385A1}"/>
              </a:ext>
            </a:extLst>
          </p:cNvPr>
          <p:cNvSpPr>
            <a:spLocks noGrp="1"/>
          </p:cNvSpPr>
          <p:nvPr>
            <p:ph type="ftr" sz="quarter" idx="11"/>
          </p:nvPr>
        </p:nvSpPr>
        <p:spPr/>
        <p:txBody>
          <a:bodyPr/>
          <a:lstStyle/>
          <a:p>
            <a:r>
              <a:rPr lang="en-US" altLang="en-US"/>
              <a:t>©The Marketing Animals 2023</a:t>
            </a:r>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0258CB00-4ADF-A910-99FA-B130DDA15352}"/>
              </a:ext>
            </a:extLst>
          </p:cNvPr>
          <p:cNvSpPr>
            <a:spLocks noGrp="1" noChangeArrowheads="1"/>
          </p:cNvSpPr>
          <p:nvPr>
            <p:ph type="title"/>
          </p:nvPr>
        </p:nvSpPr>
        <p:spPr>
          <a:xfrm>
            <a:off x="1524000" y="1905000"/>
            <a:ext cx="9144000" cy="1143000"/>
          </a:xfrm>
        </p:spPr>
        <p:txBody>
          <a:bodyPr>
            <a:normAutofit fontScale="90000"/>
          </a:bodyPr>
          <a:lstStyle/>
          <a:p>
            <a:pPr algn="ctr" eaLnBrk="1" hangingPunct="1"/>
            <a:r>
              <a:rPr lang="en-US" altLang="ja-JP" dirty="0">
                <a:latin typeface="Calibri" panose="020F0502020204030204" pitchFamily="34" charset="0"/>
                <a:cs typeface="Calibri" panose="020F0502020204030204" pitchFamily="34" charset="0"/>
              </a:rPr>
              <a:t> </a:t>
            </a:r>
            <a:br>
              <a:rPr lang="en-US" altLang="ja-JP" dirty="0">
                <a:latin typeface="Calibri" panose="020F0502020204030204" pitchFamily="34" charset="0"/>
                <a:cs typeface="Calibri" panose="020F0502020204030204" pitchFamily="34" charset="0"/>
              </a:rPr>
            </a:br>
            <a:r>
              <a:rPr lang="en-US" altLang="ja-JP" dirty="0">
                <a:latin typeface="Calibri" panose="020F0502020204030204" pitchFamily="34" charset="0"/>
                <a:cs typeface="Calibri" panose="020F0502020204030204" pitchFamily="34" charset="0"/>
              </a:rPr>
              <a:t>Tell Me What To Do</a:t>
            </a:r>
            <a:br>
              <a:rPr lang="en-US" altLang="ja-JP" dirty="0">
                <a:latin typeface="Calibri" panose="020F0502020204030204" pitchFamily="34" charset="0"/>
                <a:cs typeface="Calibri" panose="020F0502020204030204" pitchFamily="34" charset="0"/>
              </a:rPr>
            </a:br>
            <a:endParaRPr lang="en-US" altLang="en-US" dirty="0">
              <a:latin typeface="Calibri" panose="020F0502020204030204" pitchFamily="34" charset="0"/>
              <a:cs typeface="Calibri" panose="020F0502020204030204" pitchFamily="34" charset="0"/>
            </a:endParaRPr>
          </a:p>
        </p:txBody>
      </p:sp>
      <p:sp>
        <p:nvSpPr>
          <p:cNvPr id="2" name="Footer Placeholder 1">
            <a:extLst>
              <a:ext uri="{FF2B5EF4-FFF2-40B4-BE49-F238E27FC236}">
                <a16:creationId xmlns:a16="http://schemas.microsoft.com/office/drawing/2014/main" id="{8D1811FC-A270-DAE9-B16E-2E53EE37EEBF}"/>
              </a:ext>
            </a:extLst>
          </p:cNvPr>
          <p:cNvSpPr>
            <a:spLocks noGrp="1"/>
          </p:cNvSpPr>
          <p:nvPr>
            <p:ph type="ftr" sz="quarter" idx="11"/>
          </p:nvPr>
        </p:nvSpPr>
        <p:spPr/>
        <p:txBody>
          <a:bodyPr/>
          <a:lstStyle/>
          <a:p>
            <a:r>
              <a:rPr lang="en-US" altLang="en-US"/>
              <a:t>©The Marketing Animals 2023</a:t>
            </a:r>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054894FA-BE11-5A49-31FC-768B1F520FE9}"/>
              </a:ext>
            </a:extLst>
          </p:cNvPr>
          <p:cNvSpPr>
            <a:spLocks noGrp="1"/>
          </p:cNvSpPr>
          <p:nvPr>
            <p:ph type="title"/>
          </p:nvPr>
        </p:nvSpPr>
        <p:spPr/>
        <p:txBody>
          <a:bodyPr/>
          <a:lstStyle/>
          <a:p>
            <a:pPr>
              <a:defRPr/>
            </a:pPr>
            <a:r>
              <a:rPr lang="en-US" dirty="0">
                <a:latin typeface="Calibri" panose="020F0502020204030204" pitchFamily="34" charset="0"/>
                <a:ea typeface="ＭＳ Ｐゴシック" charset="0"/>
                <a:cs typeface="Calibri" panose="020F0502020204030204" pitchFamily="34" charset="0"/>
              </a:rPr>
              <a:t>Back to the 80/20</a:t>
            </a:r>
          </a:p>
        </p:txBody>
      </p:sp>
      <p:sp>
        <p:nvSpPr>
          <p:cNvPr id="13315" name="Content Placeholder 2">
            <a:extLst>
              <a:ext uri="{FF2B5EF4-FFF2-40B4-BE49-F238E27FC236}">
                <a16:creationId xmlns:a16="http://schemas.microsoft.com/office/drawing/2014/main" id="{90468BDC-7FD7-BB29-9353-6F235E4020B7}"/>
              </a:ext>
            </a:extLst>
          </p:cNvPr>
          <p:cNvSpPr>
            <a:spLocks noGrp="1"/>
          </p:cNvSpPr>
          <p:nvPr>
            <p:ph idx="1"/>
          </p:nvPr>
        </p:nvSpPr>
        <p:spPr>
          <a:xfrm>
            <a:off x="1251678" y="2297576"/>
            <a:ext cx="10178322" cy="3593591"/>
          </a:xfrm>
        </p:spPr>
        <p:txBody>
          <a:bodyPr/>
          <a:lstStyle/>
          <a:p>
            <a:pPr>
              <a:defRPr/>
            </a:pPr>
            <a:r>
              <a:rPr lang="en-US" sz="4000" dirty="0">
                <a:solidFill>
                  <a:schemeClr val="tx1"/>
                </a:solidFill>
                <a:latin typeface="Calibri" panose="020F0502020204030204" pitchFamily="34" charset="0"/>
                <a:ea typeface="ＭＳ Ｐゴシック" charset="0"/>
                <a:cs typeface="Calibri" panose="020F0502020204030204" pitchFamily="34" charset="0"/>
              </a:rPr>
              <a:t>What 20% of your activities bring in 80% of your income?</a:t>
            </a:r>
          </a:p>
          <a:p>
            <a:pPr>
              <a:defRPr/>
            </a:pPr>
            <a:r>
              <a:rPr lang="en-US" sz="4000" dirty="0">
                <a:solidFill>
                  <a:schemeClr val="tx1"/>
                </a:solidFill>
                <a:latin typeface="Calibri" panose="020F0502020204030204" pitchFamily="34" charset="0"/>
                <a:ea typeface="ＭＳ Ｐゴシック" charset="0"/>
                <a:cs typeface="Calibri" panose="020F0502020204030204" pitchFamily="34" charset="0"/>
              </a:rPr>
              <a:t>Find out what it is and do a second set of your 20%!!!</a:t>
            </a:r>
          </a:p>
          <a:p>
            <a:pPr>
              <a:defRPr/>
            </a:pPr>
            <a:r>
              <a:rPr lang="en-US" sz="4000" dirty="0">
                <a:solidFill>
                  <a:schemeClr val="tx1"/>
                </a:solidFill>
                <a:latin typeface="Calibri" panose="020F0502020204030204" pitchFamily="34" charset="0"/>
                <a:ea typeface="ＭＳ Ｐゴシック" charset="0"/>
                <a:cs typeface="Calibri" panose="020F0502020204030204" pitchFamily="34" charset="0"/>
              </a:rPr>
              <a:t>Farm out the rest</a:t>
            </a:r>
          </a:p>
        </p:txBody>
      </p:sp>
      <p:sp>
        <p:nvSpPr>
          <p:cNvPr id="2" name="Footer Placeholder 1">
            <a:extLst>
              <a:ext uri="{FF2B5EF4-FFF2-40B4-BE49-F238E27FC236}">
                <a16:creationId xmlns:a16="http://schemas.microsoft.com/office/drawing/2014/main" id="{092BF827-819F-0595-92C6-B7589ED12B4F}"/>
              </a:ext>
            </a:extLst>
          </p:cNvPr>
          <p:cNvSpPr>
            <a:spLocks noGrp="1"/>
          </p:cNvSpPr>
          <p:nvPr>
            <p:ph type="ftr" sz="quarter" idx="11"/>
          </p:nvPr>
        </p:nvSpPr>
        <p:spPr/>
        <p:txBody>
          <a:bodyPr/>
          <a:lstStyle/>
          <a:p>
            <a:r>
              <a:rPr lang="en-US" altLang="en-US"/>
              <a:t>©The Marketing Animals 2023</a:t>
            </a:r>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0A169BC2-C109-8013-F1A1-BEE2238F11D2}"/>
              </a:ext>
            </a:extLst>
          </p:cNvPr>
          <p:cNvSpPr>
            <a:spLocks noGrp="1" noChangeArrowheads="1"/>
          </p:cNvSpPr>
          <p:nvPr>
            <p:ph type="title"/>
          </p:nvPr>
        </p:nvSpPr>
        <p:spPr/>
        <p:txBody>
          <a:bodyPr/>
          <a:lstStyle/>
          <a:p>
            <a:pPr eaLnBrk="1" hangingPunct="1">
              <a:defRPr/>
            </a:pPr>
            <a:r>
              <a:rPr lang="en-US">
                <a:latin typeface="Arial Black" charset="0"/>
                <a:ea typeface="ＭＳ Ｐゴシック" charset="0"/>
                <a:cs typeface="+mj-cs"/>
              </a:rPr>
              <a:t>Putting It Into Action:</a:t>
            </a:r>
          </a:p>
        </p:txBody>
      </p:sp>
      <p:sp>
        <p:nvSpPr>
          <p:cNvPr id="14339" name="Rectangle 3">
            <a:extLst>
              <a:ext uri="{FF2B5EF4-FFF2-40B4-BE49-F238E27FC236}">
                <a16:creationId xmlns:a16="http://schemas.microsoft.com/office/drawing/2014/main" id="{72A32F04-0071-919E-F68F-FD1989BAB822}"/>
              </a:ext>
            </a:extLst>
          </p:cNvPr>
          <p:cNvSpPr>
            <a:spLocks noGrp="1" noChangeArrowheads="1"/>
          </p:cNvSpPr>
          <p:nvPr>
            <p:ph idx="1"/>
          </p:nvPr>
        </p:nvSpPr>
        <p:spPr>
          <a:xfrm>
            <a:off x="1053296" y="2811464"/>
            <a:ext cx="10023676" cy="1565275"/>
          </a:xfrm>
        </p:spPr>
        <p:txBody>
          <a:bodyPr>
            <a:noAutofit/>
          </a:bodyPr>
          <a:lstStyle/>
          <a:p>
            <a:pPr eaLnBrk="1" hangingPunct="1">
              <a:buFontTx/>
              <a:buNone/>
              <a:defRPr/>
            </a:pPr>
            <a:r>
              <a:rPr lang="en-US" sz="3600" dirty="0">
                <a:solidFill>
                  <a:schemeClr val="tx1"/>
                </a:solidFill>
                <a:latin typeface="Arial" charset="0"/>
                <a:ea typeface="ＭＳ Ｐゴシック" charset="0"/>
                <a:cs typeface="Arial" charset="0"/>
              </a:rPr>
              <a:t>Write down a list of items that you do everyday</a:t>
            </a:r>
          </a:p>
          <a:p>
            <a:pPr eaLnBrk="1" hangingPunct="1">
              <a:buFontTx/>
              <a:buNone/>
              <a:defRPr/>
            </a:pPr>
            <a:r>
              <a:rPr lang="en-US" sz="3600" dirty="0">
                <a:solidFill>
                  <a:schemeClr val="tx1"/>
                </a:solidFill>
                <a:latin typeface="Arial" charset="0"/>
                <a:ea typeface="ＭＳ Ｐゴシック" charset="0"/>
                <a:cs typeface="Arial" charset="0"/>
              </a:rPr>
              <a:t>What’s the one thing???</a:t>
            </a:r>
          </a:p>
        </p:txBody>
      </p:sp>
      <p:sp>
        <p:nvSpPr>
          <p:cNvPr id="2" name="Footer Placeholder 1">
            <a:extLst>
              <a:ext uri="{FF2B5EF4-FFF2-40B4-BE49-F238E27FC236}">
                <a16:creationId xmlns:a16="http://schemas.microsoft.com/office/drawing/2014/main" id="{4EACD7DA-70DE-2E0F-6031-C0A3AC058257}"/>
              </a:ext>
            </a:extLst>
          </p:cNvPr>
          <p:cNvSpPr>
            <a:spLocks noGrp="1"/>
          </p:cNvSpPr>
          <p:nvPr>
            <p:ph type="ftr" sz="quarter" idx="11"/>
          </p:nvPr>
        </p:nvSpPr>
        <p:spPr/>
        <p:txBody>
          <a:bodyPr/>
          <a:lstStyle/>
          <a:p>
            <a:r>
              <a:rPr lang="en-US" altLang="en-US"/>
              <a:t>©The Marketing Animals 2023</a:t>
            </a:r>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C8488E97-92A8-77E1-3944-6705118FDB84}"/>
              </a:ext>
            </a:extLst>
          </p:cNvPr>
          <p:cNvSpPr>
            <a:spLocks noGrp="1" noChangeArrowheads="1"/>
          </p:cNvSpPr>
          <p:nvPr>
            <p:ph type="title"/>
          </p:nvPr>
        </p:nvSpPr>
        <p:spPr>
          <a:xfrm>
            <a:off x="1912938" y="1"/>
            <a:ext cx="8229600" cy="6857999"/>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82296" tIns="41148" rIns="82296" bIns="41148" numCol="1" anchor="t" anchorCtr="0" compatLnSpc="1">
            <a:prstTxWarp prst="textNoShape">
              <a:avLst/>
            </a:prstTxWarp>
          </a:bodyPr>
          <a:lstStyle/>
          <a:p>
            <a:pPr marL="369888" indent="-307975" eaLnBrk="1" hangingPunct="1"/>
            <a:r>
              <a:rPr lang="en-US" altLang="en-US" sz="1800" dirty="0">
                <a:latin typeface="Arial" panose="020B0604020202020204" pitchFamily="34" charset="0"/>
                <a:cs typeface="Arial" panose="020B0604020202020204" pitchFamily="34" charset="0"/>
              </a:rPr>
              <a:t>Check emails</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Return calls</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Talk to buyers/sellers already working with</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Put out fires</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Write/review contracts</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Show houses</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Call leads</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Listing presentations</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Do monthly mailers</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Run errands</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Video Marketing</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Bookkeeping/payroll</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Plan Day </a:t>
            </a:r>
            <a:br>
              <a:rPr lang="en-US" altLang="en-US" sz="1800" dirty="0">
                <a:latin typeface="Arial" panose="020B0604020202020204" pitchFamily="34" charset="0"/>
                <a:cs typeface="Arial" panose="020B0604020202020204" pitchFamily="34" charset="0"/>
              </a:rPr>
            </a:br>
            <a:r>
              <a:rPr lang="en-US" altLang="en-US" sz="1800" dirty="0">
                <a:solidFill>
                  <a:schemeClr val="tx1"/>
                </a:solidFill>
                <a:latin typeface="Arial" panose="020B0604020202020204" pitchFamily="34" charset="0"/>
                <a:cs typeface="Arial" panose="020B0604020202020204" pitchFamily="34" charset="0"/>
              </a:rPr>
              <a:t>Teach Classes</a:t>
            </a:r>
            <a:br>
              <a:rPr lang="en-US" altLang="en-US" sz="1800" dirty="0">
                <a:solidFill>
                  <a:schemeClr val="bg2"/>
                </a:solidFill>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Talk to underwriter</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Continuing Educations</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Go to closings</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Call/meet new referral partners</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Market to past database</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Check Zillow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Upload stuff to MLS</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Write Addendums</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Meet with inspectors or appraisers</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CMA’s</a:t>
            </a:r>
            <a:br>
              <a:rPr lang="en-US" altLang="en-US" sz="1800" dirty="0">
                <a:latin typeface="Arial" panose="020B0604020202020204" pitchFamily="34" charset="0"/>
                <a:cs typeface="Arial" panose="020B0604020202020204" pitchFamily="34" charset="0"/>
              </a:rPr>
            </a:br>
            <a:br>
              <a:rPr lang="en-US" altLang="en-US" sz="1800" dirty="0">
                <a:latin typeface="Arial" panose="020B0604020202020204" pitchFamily="34" charset="0"/>
                <a:cs typeface="Arial" panose="020B0604020202020204" pitchFamily="34" charset="0"/>
              </a:rPr>
            </a:br>
            <a:br>
              <a:rPr lang="en-US" altLang="en-US" sz="1800" dirty="0">
                <a:latin typeface="Arial" panose="020B0604020202020204" pitchFamily="34" charset="0"/>
                <a:cs typeface="Arial" panose="020B0604020202020204" pitchFamily="34" charset="0"/>
              </a:rPr>
            </a:br>
            <a:endParaRPr lang="en-US" altLang="en-US" sz="1800" dirty="0">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565779A0-A69F-7275-844D-2F3414A4ED61}"/>
              </a:ext>
            </a:extLst>
          </p:cNvPr>
          <p:cNvSpPr>
            <a:spLocks noGrp="1"/>
          </p:cNvSpPr>
          <p:nvPr>
            <p:ph type="ftr" sz="quarter" idx="11"/>
          </p:nvPr>
        </p:nvSpPr>
        <p:spPr/>
        <p:txBody>
          <a:bodyPr/>
          <a:lstStyle/>
          <a:p>
            <a:r>
              <a:rPr lang="en-US" altLang="en-US"/>
              <a:t>©The Marketing Animals 2023</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E66EB56-6F42-8F04-D0C5-D2359C6CAF32}"/>
              </a:ext>
            </a:extLst>
          </p:cNvPr>
          <p:cNvSpPr>
            <a:spLocks noGrp="1" noChangeArrowheads="1"/>
          </p:cNvSpPr>
          <p:nvPr>
            <p:ph type="title"/>
          </p:nvPr>
        </p:nvSpPr>
        <p:spPr>
          <a:xfrm>
            <a:off x="2187575" y="411163"/>
            <a:ext cx="7748588" cy="1166812"/>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82296" tIns="41148" rIns="82296" bIns="41148" numCol="1" anchor="t" anchorCtr="0" compatLnSpc="1">
            <a:prstTxWarp prst="textNoShape">
              <a:avLst/>
            </a:prstTxWarp>
          </a:bodyPr>
          <a:lstStyle/>
          <a:p>
            <a:pPr>
              <a:defRPr/>
            </a:pPr>
            <a:r>
              <a:rPr lang="en-US">
                <a:latin typeface="Arial" charset="0"/>
                <a:ea typeface="ＭＳ Ｐゴシック" charset="0"/>
                <a:cs typeface="Arial" charset="0"/>
              </a:rPr>
              <a:t>Pick The One</a:t>
            </a:r>
          </a:p>
        </p:txBody>
      </p:sp>
      <p:sp>
        <p:nvSpPr>
          <p:cNvPr id="16387" name="Rectangle 3">
            <a:extLst>
              <a:ext uri="{FF2B5EF4-FFF2-40B4-BE49-F238E27FC236}">
                <a16:creationId xmlns:a16="http://schemas.microsoft.com/office/drawing/2014/main" id="{536BA0C8-6D3E-92C5-2C45-45C0024B4A7B}"/>
              </a:ext>
            </a:extLst>
          </p:cNvPr>
          <p:cNvSpPr>
            <a:spLocks noGrp="1" noChangeArrowheads="1"/>
          </p:cNvSpPr>
          <p:nvPr>
            <p:ph idx="1"/>
          </p:nvPr>
        </p:nvSpPr>
        <p:spPr>
          <a:xfrm>
            <a:off x="1071563" y="1905000"/>
            <a:ext cx="9986962" cy="3771900"/>
          </a:xfrm>
        </p:spPr>
        <p:txBody>
          <a:bodyPr/>
          <a:lstStyle/>
          <a:p>
            <a:pPr marL="0" indent="0">
              <a:buNone/>
            </a:pPr>
            <a:r>
              <a:rPr lang="en-US" altLang="en-US" sz="4000" dirty="0">
                <a:solidFill>
                  <a:schemeClr val="tx1"/>
                </a:solidFill>
                <a:latin typeface="Arial" panose="020B0604020202020204" pitchFamily="34" charset="0"/>
                <a:cs typeface="Arial" panose="020B0604020202020204" pitchFamily="34" charset="0"/>
              </a:rPr>
              <a:t>Pick the one thing that you will be doing 8 hours per day, 5 days per week, for the next 2 weeks, that if you don’</a:t>
            </a:r>
            <a:r>
              <a:rPr lang="en-US" altLang="ja-JP" sz="4000" dirty="0">
                <a:solidFill>
                  <a:schemeClr val="tx1"/>
                </a:solidFill>
                <a:latin typeface="Arial" panose="020B0604020202020204" pitchFamily="34" charset="0"/>
                <a:cs typeface="Arial" panose="020B0604020202020204" pitchFamily="34" charset="0"/>
              </a:rPr>
              <a:t>t do this one thing, in 90 days you are out of business…</a:t>
            </a:r>
            <a:endParaRPr lang="en-US" altLang="en-US" sz="4000" dirty="0">
              <a:solidFill>
                <a:schemeClr val="tx1"/>
              </a:solidFill>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3FB3DE25-2D7E-3B2D-DCA1-3AE3A8BAF74F}"/>
              </a:ext>
            </a:extLst>
          </p:cNvPr>
          <p:cNvSpPr>
            <a:spLocks noGrp="1"/>
          </p:cNvSpPr>
          <p:nvPr>
            <p:ph type="ftr" sz="quarter" idx="11"/>
          </p:nvPr>
        </p:nvSpPr>
        <p:spPr/>
        <p:txBody>
          <a:bodyPr/>
          <a:lstStyle/>
          <a:p>
            <a:r>
              <a:rPr lang="en-US" altLang="en-US"/>
              <a:t>©The Marketing Animals 2023</a:t>
            </a:r>
          </a:p>
        </p:txBody>
      </p:sp>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a:extLst>
              <a:ext uri="{FF2B5EF4-FFF2-40B4-BE49-F238E27FC236}">
                <a16:creationId xmlns:a16="http://schemas.microsoft.com/office/drawing/2014/main" id="{4187FDA5-D7CE-FAE9-B816-3DF1268E13FC}"/>
              </a:ext>
            </a:extLst>
          </p:cNvPr>
          <p:cNvSpPr>
            <a:spLocks noGrp="1"/>
          </p:cNvSpPr>
          <p:nvPr>
            <p:ph idx="1"/>
          </p:nvPr>
        </p:nvSpPr>
        <p:spPr>
          <a:xfrm>
            <a:off x="1676401" y="1524001"/>
            <a:ext cx="8710613" cy="3725863"/>
          </a:xfrm>
        </p:spPr>
        <p:txBody>
          <a:bodyPr/>
          <a:lstStyle/>
          <a:p>
            <a:pPr marL="0" indent="0" algn="ctr">
              <a:buNone/>
              <a:defRPr/>
            </a:pPr>
            <a:r>
              <a:rPr lang="en-US" sz="4000" dirty="0">
                <a:solidFill>
                  <a:srgbClr val="000000"/>
                </a:solidFill>
                <a:latin typeface="Arial" charset="0"/>
                <a:ea typeface="ＭＳ Ｐゴシック" charset="0"/>
                <a:cs typeface="Arial" charset="0"/>
              </a:rPr>
              <a:t>Typically, the big $$$ is made: </a:t>
            </a:r>
          </a:p>
          <a:p>
            <a:pPr marL="0" indent="0" algn="ctr">
              <a:buNone/>
              <a:defRPr/>
            </a:pPr>
            <a:r>
              <a:rPr lang="en-US" sz="4000" dirty="0">
                <a:solidFill>
                  <a:srgbClr val="000000"/>
                </a:solidFill>
                <a:latin typeface="Arial" charset="0"/>
                <a:ea typeface="ＭＳ Ｐゴシック" charset="0"/>
                <a:cs typeface="Arial" charset="0"/>
              </a:rPr>
              <a:t>Consulting with clients and building relationships!</a:t>
            </a:r>
          </a:p>
          <a:p>
            <a:pPr marL="0" indent="0" algn="ctr">
              <a:buNone/>
              <a:defRPr/>
            </a:pPr>
            <a:r>
              <a:rPr lang="en-US" sz="4000" dirty="0">
                <a:solidFill>
                  <a:srgbClr val="000000"/>
                </a:solidFill>
                <a:latin typeface="Arial" charset="0"/>
                <a:ea typeface="ＭＳ Ｐゴシック" charset="0"/>
                <a:cs typeface="Arial" charset="0"/>
              </a:rPr>
              <a:t>Strategic NOT Tactical</a:t>
            </a:r>
          </a:p>
        </p:txBody>
      </p:sp>
      <p:sp>
        <p:nvSpPr>
          <p:cNvPr id="2" name="Footer Placeholder 1">
            <a:extLst>
              <a:ext uri="{FF2B5EF4-FFF2-40B4-BE49-F238E27FC236}">
                <a16:creationId xmlns:a16="http://schemas.microsoft.com/office/drawing/2014/main" id="{00933274-F31D-13EF-DD3A-1DD6A6563907}"/>
              </a:ext>
            </a:extLst>
          </p:cNvPr>
          <p:cNvSpPr>
            <a:spLocks noGrp="1"/>
          </p:cNvSpPr>
          <p:nvPr>
            <p:ph type="ftr" sz="quarter" idx="11"/>
          </p:nvPr>
        </p:nvSpPr>
        <p:spPr/>
        <p:txBody>
          <a:bodyPr/>
          <a:lstStyle/>
          <a:p>
            <a:r>
              <a:rPr lang="en-US" altLang="en-US"/>
              <a:t>©The Marketing Animals 2023</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2226">
                                            <p:txEl>
                                              <p:pRg st="2" end="2"/>
                                            </p:txEl>
                                          </p:spTgt>
                                        </p:tgtEl>
                                        <p:attrNameLst>
                                          <p:attrName>style.visibility</p:attrName>
                                        </p:attrNameLst>
                                      </p:cBhvr>
                                      <p:to>
                                        <p:strVal val="visible"/>
                                      </p:to>
                                    </p:set>
                                    <p:anim calcmode="lin" valueType="num">
                                      <p:cBhvr additive="base">
                                        <p:cTn id="7" dur="500" fill="hold"/>
                                        <p:tgtEl>
                                          <p:spTgt spid="5222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22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D9E5B0FE-FE71-334B-8CF4-5B071454866C}"/>
              </a:ext>
            </a:extLst>
          </p:cNvPr>
          <p:cNvSpPr>
            <a:spLocks noGrp="1"/>
          </p:cNvSpPr>
          <p:nvPr>
            <p:ph type="title"/>
          </p:nvPr>
        </p:nvSpPr>
        <p:spPr/>
        <p:txBody>
          <a:bodyPr/>
          <a:lstStyle/>
          <a:p>
            <a:pPr>
              <a:defRPr/>
            </a:pPr>
            <a:r>
              <a:rPr lang="en-US" dirty="0">
                <a:latin typeface="Calibri" panose="020F0502020204030204" pitchFamily="34" charset="0"/>
                <a:ea typeface="ＭＳ Ｐゴシック" charset="0"/>
                <a:cs typeface="Calibri" panose="020F0502020204030204" pitchFamily="34" charset="0"/>
              </a:rPr>
              <a:t>The Single Mother</a:t>
            </a:r>
          </a:p>
        </p:txBody>
      </p:sp>
      <p:sp>
        <p:nvSpPr>
          <p:cNvPr id="23555" name="Content Placeholder 2">
            <a:extLst>
              <a:ext uri="{FF2B5EF4-FFF2-40B4-BE49-F238E27FC236}">
                <a16:creationId xmlns:a16="http://schemas.microsoft.com/office/drawing/2014/main" id="{BFE9AFEB-2203-82DD-FD71-76008C6B04EB}"/>
              </a:ext>
            </a:extLst>
          </p:cNvPr>
          <p:cNvSpPr>
            <a:spLocks noGrp="1"/>
          </p:cNvSpPr>
          <p:nvPr>
            <p:ph idx="1"/>
          </p:nvPr>
        </p:nvSpPr>
        <p:spPr>
          <a:xfrm>
            <a:off x="2209800" y="1676400"/>
            <a:ext cx="7772400" cy="4419600"/>
          </a:xfrm>
        </p:spPr>
        <p:txBody>
          <a:bodyPr>
            <a:normAutofit fontScale="92500" lnSpcReduction="10000"/>
          </a:bodyPr>
          <a:lstStyle/>
          <a:p>
            <a:pPr marL="0" indent="0">
              <a:buNone/>
            </a:pPr>
            <a:r>
              <a:rPr lang="en-US" altLang="en-US" sz="2400" dirty="0">
                <a:solidFill>
                  <a:schemeClr val="tx1"/>
                </a:solidFill>
                <a:latin typeface="Calibri" panose="020F0502020204030204" pitchFamily="34" charset="0"/>
                <a:cs typeface="Calibri" panose="020F0502020204030204" pitchFamily="34" charset="0"/>
              </a:rPr>
              <a:t>Morning </a:t>
            </a:r>
          </a:p>
          <a:p>
            <a:r>
              <a:rPr lang="en-US" altLang="en-US" sz="2400" dirty="0">
                <a:solidFill>
                  <a:schemeClr val="tx1"/>
                </a:solidFill>
                <a:latin typeface="Calibri" panose="020F0502020204030204" pitchFamily="34" charset="0"/>
                <a:cs typeface="Calibri" panose="020F0502020204030204" pitchFamily="34" charset="0"/>
              </a:rPr>
              <a:t>6:00 get up and go work out, 7:00 wake up kids, 7:15 get dressed, 7:30 eat breakfast, 7:45 sign school work and get back pack together, 8:00 get in car for bus stop, 8:15 bus comes, 8:30 arrive at office</a:t>
            </a:r>
          </a:p>
          <a:p>
            <a:r>
              <a:rPr lang="en-US" altLang="en-US" sz="2400" dirty="0">
                <a:solidFill>
                  <a:schemeClr val="tx1"/>
                </a:solidFill>
                <a:latin typeface="Calibri" panose="020F0502020204030204" pitchFamily="34" charset="0"/>
                <a:cs typeface="Calibri" panose="020F0502020204030204" pitchFamily="34" charset="0"/>
              </a:rPr>
              <a:t>Work – What ever comes up</a:t>
            </a:r>
          </a:p>
          <a:p>
            <a:pPr marL="0" indent="0">
              <a:buNone/>
            </a:pPr>
            <a:r>
              <a:rPr lang="en-US" altLang="en-US" sz="2400" dirty="0">
                <a:solidFill>
                  <a:schemeClr val="tx1"/>
                </a:solidFill>
                <a:latin typeface="Calibri" panose="020F0502020204030204" pitchFamily="34" charset="0"/>
                <a:cs typeface="Calibri" panose="020F0502020204030204" pitchFamily="34" charset="0"/>
              </a:rPr>
              <a:t>Evening</a:t>
            </a:r>
          </a:p>
          <a:p>
            <a:r>
              <a:rPr lang="en-US" altLang="en-US" sz="2400" dirty="0">
                <a:solidFill>
                  <a:schemeClr val="tx1"/>
                </a:solidFill>
                <a:latin typeface="Calibri" panose="020F0502020204030204" pitchFamily="34" charset="0"/>
                <a:cs typeface="Calibri" panose="020F0502020204030204" pitchFamily="34" charset="0"/>
              </a:rPr>
              <a:t>5:00 get home from work, 5:15 start dinner, 5:30 visit with kids, 6:00 eat dinner, 6:30 do dishes and pick up house, 7:00 start homework, 8:00 finish homework and watch TV or play games, 9:00 bedtime for kids </a:t>
            </a:r>
          </a:p>
        </p:txBody>
      </p:sp>
      <p:sp>
        <p:nvSpPr>
          <p:cNvPr id="2" name="Footer Placeholder 1">
            <a:extLst>
              <a:ext uri="{FF2B5EF4-FFF2-40B4-BE49-F238E27FC236}">
                <a16:creationId xmlns:a16="http://schemas.microsoft.com/office/drawing/2014/main" id="{D86E5A43-4FCB-91E9-4010-0CD7A2A15615}"/>
              </a:ext>
            </a:extLst>
          </p:cNvPr>
          <p:cNvSpPr>
            <a:spLocks noGrp="1"/>
          </p:cNvSpPr>
          <p:nvPr>
            <p:ph type="ftr" sz="quarter" idx="11"/>
          </p:nvPr>
        </p:nvSpPr>
        <p:spPr/>
        <p:txBody>
          <a:bodyPr/>
          <a:lstStyle/>
          <a:p>
            <a:r>
              <a:rPr lang="en-US" altLang="en-US"/>
              <a:t>©The Marketing Animals 2023</a:t>
            </a:r>
          </a:p>
        </p:txBody>
      </p:sp>
    </p:spTree>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1F155-55E7-4EB2-95C7-9E00A9B970C3}"/>
              </a:ext>
            </a:extLst>
          </p:cNvPr>
          <p:cNvSpPr>
            <a:spLocks noGrp="1"/>
          </p:cNvSpPr>
          <p:nvPr>
            <p:ph type="title"/>
          </p:nvPr>
        </p:nvSpPr>
        <p:spPr/>
        <p:txBody>
          <a:bodyPr/>
          <a:lstStyle/>
          <a:p>
            <a:pPr>
              <a:defRPr/>
            </a:pPr>
            <a:r>
              <a:rPr lang="en-US" sz="3600" dirty="0">
                <a:latin typeface="Calibri" panose="020F0502020204030204" pitchFamily="34" charset="0"/>
                <a:cs typeface="Calibri" panose="020F0502020204030204" pitchFamily="34" charset="0"/>
              </a:rPr>
              <a:t>Direct correlation between income and time spent in focus activities</a:t>
            </a:r>
          </a:p>
        </p:txBody>
      </p:sp>
      <p:sp>
        <p:nvSpPr>
          <p:cNvPr id="5" name="Footer Placeholder 4">
            <a:extLst>
              <a:ext uri="{FF2B5EF4-FFF2-40B4-BE49-F238E27FC236}">
                <a16:creationId xmlns:a16="http://schemas.microsoft.com/office/drawing/2014/main" id="{D1522D5C-74DB-A895-6953-6D55805A618D}"/>
              </a:ext>
            </a:extLst>
          </p:cNvPr>
          <p:cNvSpPr>
            <a:spLocks noGrp="1"/>
          </p:cNvSpPr>
          <p:nvPr>
            <p:ph type="ftr" sz="quarter" idx="11"/>
          </p:nvPr>
        </p:nvSpPr>
        <p:spPr/>
        <p:txBody>
          <a:bodyPr/>
          <a:lstStyle/>
          <a:p>
            <a:r>
              <a:rPr lang="en-US" altLang="en-US"/>
              <a:t>©The Marketing Animals 2023</a:t>
            </a:r>
          </a:p>
        </p:txBody>
      </p:sp>
      <p:sp>
        <p:nvSpPr>
          <p:cNvPr id="3" name="TextBox 2">
            <a:extLst>
              <a:ext uri="{FF2B5EF4-FFF2-40B4-BE49-F238E27FC236}">
                <a16:creationId xmlns:a16="http://schemas.microsoft.com/office/drawing/2014/main" id="{9DEE3190-D470-58F1-A864-F11EDA70FCD3}"/>
              </a:ext>
            </a:extLst>
          </p:cNvPr>
          <p:cNvSpPr txBox="1"/>
          <p:nvPr/>
        </p:nvSpPr>
        <p:spPr>
          <a:xfrm>
            <a:off x="7971693" y="2186562"/>
            <a:ext cx="1617784" cy="1015663"/>
          </a:xfrm>
          <a:prstGeom prst="rect">
            <a:avLst/>
          </a:prstGeom>
          <a:noFill/>
        </p:spPr>
        <p:txBody>
          <a:bodyPr wrap="square" rtlCol="0">
            <a:spAutoFit/>
          </a:bodyPr>
          <a:lstStyle/>
          <a:p>
            <a:pPr algn="ctr"/>
            <a:r>
              <a:rPr lang="en-US" sz="2000" b="1" dirty="0">
                <a:latin typeface="Calibri" panose="020F0502020204030204" pitchFamily="34" charset="0"/>
                <a:cs typeface="Calibri" panose="020F0502020204030204" pitchFamily="34" charset="0"/>
              </a:rPr>
              <a:t>Average Sales Person</a:t>
            </a:r>
          </a:p>
          <a:p>
            <a:pPr algn="ctr"/>
            <a:endParaRPr lang="en-US" sz="2000" b="1" dirty="0">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9D384158-3629-E5F6-1237-1F58EC640C4A}"/>
              </a:ext>
            </a:extLst>
          </p:cNvPr>
          <p:cNvPicPr>
            <a:picLocks noChangeAspect="1"/>
          </p:cNvPicPr>
          <p:nvPr/>
        </p:nvPicPr>
        <p:blipFill>
          <a:blip r:embed="rId2"/>
          <a:stretch>
            <a:fillRect/>
          </a:stretch>
        </p:blipFill>
        <p:spPr>
          <a:xfrm>
            <a:off x="817077" y="2895600"/>
            <a:ext cx="10557845" cy="3052337"/>
          </a:xfrm>
          <a:prstGeom prst="rect">
            <a:avLst/>
          </a:prstGeom>
        </p:spPr>
      </p:pic>
      <p:sp>
        <p:nvSpPr>
          <p:cNvPr id="6" name="TextBox 5">
            <a:extLst>
              <a:ext uri="{FF2B5EF4-FFF2-40B4-BE49-F238E27FC236}">
                <a16:creationId xmlns:a16="http://schemas.microsoft.com/office/drawing/2014/main" id="{84857D94-27EE-FB37-A8AD-0272DF1CDFB2}"/>
              </a:ext>
            </a:extLst>
          </p:cNvPr>
          <p:cNvSpPr txBox="1"/>
          <p:nvPr/>
        </p:nvSpPr>
        <p:spPr>
          <a:xfrm>
            <a:off x="9699897" y="2181433"/>
            <a:ext cx="1423686" cy="1015663"/>
          </a:xfrm>
          <a:prstGeom prst="rect">
            <a:avLst/>
          </a:prstGeom>
          <a:noFill/>
        </p:spPr>
        <p:txBody>
          <a:bodyPr wrap="square" rtlCol="0">
            <a:spAutoFit/>
          </a:bodyPr>
          <a:lstStyle/>
          <a:p>
            <a:pPr algn="ctr"/>
            <a:r>
              <a:rPr lang="en-US" sz="2000" b="1" dirty="0">
                <a:latin typeface="Calibri" panose="020F0502020204030204" pitchFamily="34" charset="0"/>
                <a:cs typeface="Calibri" panose="020F0502020204030204" pitchFamily="34" charset="0"/>
              </a:rPr>
              <a:t>Top </a:t>
            </a:r>
          </a:p>
          <a:p>
            <a:pPr algn="ctr"/>
            <a:r>
              <a:rPr lang="en-US" sz="2000" b="1" dirty="0">
                <a:latin typeface="Calibri" panose="020F0502020204030204" pitchFamily="34" charset="0"/>
                <a:cs typeface="Calibri" panose="020F0502020204030204" pitchFamily="34" charset="0"/>
              </a:rPr>
              <a:t>Producer</a:t>
            </a:r>
          </a:p>
          <a:p>
            <a:pPr algn="ctr"/>
            <a:endParaRPr lang="en-US" sz="2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39913002"/>
      </p:ext>
    </p:extLst>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AD8072C-E64E-7ADC-61E8-33A32B0862DA}"/>
              </a:ext>
            </a:extLst>
          </p:cNvPr>
          <p:cNvSpPr>
            <a:spLocks noGrp="1" noChangeArrowheads="1"/>
          </p:cNvSpPr>
          <p:nvPr>
            <p:ph type="title"/>
          </p:nvPr>
        </p:nvSpPr>
        <p:spPr>
          <a:xfrm>
            <a:off x="1433332" y="457200"/>
            <a:ext cx="8991600" cy="1143000"/>
          </a:xfrm>
        </p:spPr>
        <p:txBody>
          <a:bodyPr>
            <a:noAutofit/>
          </a:bodyPr>
          <a:lstStyle/>
          <a:p>
            <a:pPr eaLnBrk="1" hangingPunct="1">
              <a:defRPr/>
            </a:pPr>
            <a:r>
              <a:rPr lang="en-US" sz="4400" b="1" dirty="0">
                <a:latin typeface="Arial" charset="0"/>
                <a:ea typeface="ＭＳ Ｐゴシック" charset="0"/>
                <a:cs typeface="+mj-cs"/>
              </a:rPr>
              <a:t>What You Will Learn In 60 Minutes</a:t>
            </a:r>
          </a:p>
        </p:txBody>
      </p:sp>
      <p:sp>
        <p:nvSpPr>
          <p:cNvPr id="48131" name="Rectangle 3">
            <a:extLst>
              <a:ext uri="{FF2B5EF4-FFF2-40B4-BE49-F238E27FC236}">
                <a16:creationId xmlns:a16="http://schemas.microsoft.com/office/drawing/2014/main" id="{ECBF6FE6-DBF5-A225-725D-8E1067917EE4}"/>
              </a:ext>
            </a:extLst>
          </p:cNvPr>
          <p:cNvSpPr>
            <a:spLocks noGrp="1" noChangeArrowheads="1"/>
          </p:cNvSpPr>
          <p:nvPr>
            <p:ph idx="1"/>
          </p:nvPr>
        </p:nvSpPr>
        <p:spPr>
          <a:xfrm>
            <a:off x="2062223" y="2530476"/>
            <a:ext cx="8229600" cy="4190999"/>
          </a:xfrm>
        </p:spPr>
        <p:txBody>
          <a:bodyPr>
            <a:normAutofit/>
          </a:bodyPr>
          <a:lstStyle/>
          <a:p>
            <a:pPr marL="514350" indent="-514350" eaLnBrk="1" hangingPunct="1">
              <a:lnSpc>
                <a:spcPct val="70000"/>
              </a:lnSpc>
              <a:spcBef>
                <a:spcPct val="10000"/>
              </a:spcBef>
              <a:buFont typeface="+mj-lt"/>
              <a:buAutoNum type="arabicPeriod"/>
            </a:pPr>
            <a:endParaRPr lang="en-US" altLang="en-US" sz="2400" dirty="0">
              <a:solidFill>
                <a:schemeClr val="tx1"/>
              </a:solidFill>
              <a:latin typeface="Arial" panose="020B0604020202020204" pitchFamily="34" charset="0"/>
            </a:endParaRPr>
          </a:p>
          <a:p>
            <a:pPr marL="514350" indent="-514350" eaLnBrk="1" hangingPunct="1">
              <a:lnSpc>
                <a:spcPct val="70000"/>
              </a:lnSpc>
              <a:spcBef>
                <a:spcPct val="10000"/>
              </a:spcBef>
              <a:buFont typeface="+mj-lt"/>
              <a:buAutoNum type="arabicPeriod"/>
            </a:pPr>
            <a:r>
              <a:rPr lang="en-US" altLang="en-US" sz="2400" dirty="0">
                <a:solidFill>
                  <a:schemeClr val="tx1"/>
                </a:solidFill>
                <a:latin typeface="Arial" panose="020B0604020202020204" pitchFamily="34" charset="0"/>
              </a:rPr>
              <a:t>How to STOP doing the things that aren’</a:t>
            </a:r>
            <a:r>
              <a:rPr lang="en-US" altLang="ja-JP" sz="2400" dirty="0">
                <a:solidFill>
                  <a:schemeClr val="tx1"/>
                </a:solidFill>
                <a:latin typeface="Arial" panose="020B0604020202020204" pitchFamily="34" charset="0"/>
              </a:rPr>
              <a:t>t going to get you more closings</a:t>
            </a:r>
          </a:p>
          <a:p>
            <a:pPr marL="514350" indent="-514350" eaLnBrk="1" hangingPunct="1">
              <a:lnSpc>
                <a:spcPct val="70000"/>
              </a:lnSpc>
              <a:spcBef>
                <a:spcPct val="10000"/>
              </a:spcBef>
              <a:buFont typeface="+mj-lt"/>
              <a:buAutoNum type="arabicPeriod"/>
            </a:pPr>
            <a:endParaRPr lang="en-US" altLang="en-US" sz="2400" dirty="0">
              <a:solidFill>
                <a:schemeClr val="tx1"/>
              </a:solidFill>
              <a:latin typeface="Arial" panose="020B0604020202020204" pitchFamily="34" charset="0"/>
            </a:endParaRPr>
          </a:p>
          <a:p>
            <a:pPr marL="514350" indent="-514350" eaLnBrk="1" hangingPunct="1">
              <a:lnSpc>
                <a:spcPct val="70000"/>
              </a:lnSpc>
              <a:spcBef>
                <a:spcPct val="10000"/>
              </a:spcBef>
              <a:buFont typeface="+mj-lt"/>
              <a:buAutoNum type="arabicPeriod"/>
            </a:pPr>
            <a:r>
              <a:rPr lang="en-US" altLang="en-US" sz="2400" dirty="0">
                <a:solidFill>
                  <a:schemeClr val="tx1"/>
                </a:solidFill>
                <a:latin typeface="Arial" panose="020B0604020202020204" pitchFamily="34" charset="0"/>
              </a:rPr>
              <a:t>How to START doing the things that ARE going to get you more closings</a:t>
            </a:r>
          </a:p>
          <a:p>
            <a:pPr marL="514350" indent="-514350" eaLnBrk="1" hangingPunct="1">
              <a:lnSpc>
                <a:spcPct val="70000"/>
              </a:lnSpc>
              <a:spcBef>
                <a:spcPct val="10000"/>
              </a:spcBef>
              <a:buFont typeface="+mj-lt"/>
              <a:buAutoNum type="arabicPeriod"/>
            </a:pPr>
            <a:endParaRPr lang="en-US" altLang="en-US" sz="2400" dirty="0">
              <a:solidFill>
                <a:schemeClr val="tx1"/>
              </a:solidFill>
              <a:latin typeface="Arial" panose="020B0604020202020204" pitchFamily="34" charset="0"/>
            </a:endParaRPr>
          </a:p>
          <a:p>
            <a:pPr marL="514350" indent="-514350" eaLnBrk="1" hangingPunct="1">
              <a:lnSpc>
                <a:spcPct val="70000"/>
              </a:lnSpc>
              <a:spcBef>
                <a:spcPct val="10000"/>
              </a:spcBef>
              <a:buFont typeface="+mj-lt"/>
              <a:buAutoNum type="arabicPeriod"/>
            </a:pPr>
            <a:r>
              <a:rPr lang="en-US" altLang="en-US" sz="2400" dirty="0">
                <a:solidFill>
                  <a:schemeClr val="tx1"/>
                </a:solidFill>
                <a:latin typeface="Arial" panose="020B0604020202020204" pitchFamily="34" charset="0"/>
              </a:rPr>
              <a:t>A specific structure for the first 4 hours each day.</a:t>
            </a:r>
          </a:p>
        </p:txBody>
      </p:sp>
      <p:sp>
        <p:nvSpPr>
          <p:cNvPr id="2" name="Footer Placeholder 1">
            <a:extLst>
              <a:ext uri="{FF2B5EF4-FFF2-40B4-BE49-F238E27FC236}">
                <a16:creationId xmlns:a16="http://schemas.microsoft.com/office/drawing/2014/main" id="{3BFDD1DA-A802-3137-6044-EF282BCECE24}"/>
              </a:ext>
            </a:extLst>
          </p:cNvPr>
          <p:cNvSpPr>
            <a:spLocks noGrp="1"/>
          </p:cNvSpPr>
          <p:nvPr>
            <p:ph type="ftr" sz="quarter" idx="11"/>
          </p:nvPr>
        </p:nvSpPr>
        <p:spPr/>
        <p:txBody>
          <a:bodyPr/>
          <a:lstStyle/>
          <a:p>
            <a:r>
              <a:rPr lang="en-US" altLang="en-US"/>
              <a:t>©The Marketing Animals 2023</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8131">
                                            <p:txEl>
                                              <p:pRg st="1" end="1"/>
                                            </p:txEl>
                                          </p:spTgt>
                                        </p:tgtEl>
                                        <p:attrNameLst>
                                          <p:attrName>style.visibility</p:attrName>
                                        </p:attrNameLst>
                                      </p:cBhvr>
                                      <p:to>
                                        <p:strVal val="visible"/>
                                      </p:to>
                                    </p:set>
                                    <p:anim calcmode="lin" valueType="num">
                                      <p:cBhvr additive="base">
                                        <p:cTn id="7" dur="500" fill="hold"/>
                                        <p:tgtEl>
                                          <p:spTgt spid="4813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13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48131">
                                            <p:txEl>
                                              <p:pRg st="3" end="3"/>
                                            </p:txEl>
                                          </p:spTgt>
                                        </p:tgtEl>
                                        <p:attrNameLst>
                                          <p:attrName>style.visibility</p:attrName>
                                        </p:attrNameLst>
                                      </p:cBhvr>
                                      <p:to>
                                        <p:strVal val="visible"/>
                                      </p:to>
                                    </p:set>
                                    <p:anim calcmode="lin" valueType="num">
                                      <p:cBhvr additive="base">
                                        <p:cTn id="13" dur="500" fill="hold"/>
                                        <p:tgtEl>
                                          <p:spTgt spid="48131">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813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48131">
                                            <p:txEl>
                                              <p:pRg st="5" end="5"/>
                                            </p:txEl>
                                          </p:spTgt>
                                        </p:tgtEl>
                                        <p:attrNameLst>
                                          <p:attrName>style.visibility</p:attrName>
                                        </p:attrNameLst>
                                      </p:cBhvr>
                                      <p:to>
                                        <p:strVal val="visible"/>
                                      </p:to>
                                    </p:set>
                                    <p:anim calcmode="lin" valueType="num">
                                      <p:cBhvr additive="base">
                                        <p:cTn id="19" dur="500" fill="hold"/>
                                        <p:tgtEl>
                                          <p:spTgt spid="48131">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8131">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E49F279-2186-6D2C-D0C0-949271CD936D}"/>
              </a:ext>
            </a:extLst>
          </p:cNvPr>
          <p:cNvSpPr>
            <a:spLocks noGrp="1" noChangeArrowheads="1"/>
          </p:cNvSpPr>
          <p:nvPr>
            <p:ph type="title"/>
          </p:nvPr>
        </p:nvSpPr>
        <p:spPr/>
        <p:txBody>
          <a:bodyPr/>
          <a:lstStyle/>
          <a:p>
            <a:pPr eaLnBrk="1" hangingPunct="1">
              <a:defRPr/>
            </a:pPr>
            <a:r>
              <a:rPr lang="en-US" dirty="0">
                <a:latin typeface="Calibri" panose="020F0502020204030204" pitchFamily="34" charset="0"/>
                <a:ea typeface="ＭＳ Ｐゴシック" charset="0"/>
                <a:cs typeface="Calibri" panose="020F0502020204030204" pitchFamily="34" charset="0"/>
              </a:rPr>
              <a:t>Challenge Time</a:t>
            </a:r>
          </a:p>
        </p:txBody>
      </p:sp>
      <p:sp>
        <p:nvSpPr>
          <p:cNvPr id="19459" name="Rectangle 3">
            <a:extLst>
              <a:ext uri="{FF2B5EF4-FFF2-40B4-BE49-F238E27FC236}">
                <a16:creationId xmlns:a16="http://schemas.microsoft.com/office/drawing/2014/main" id="{B4F543AA-033E-2DBB-5261-507B8322B12D}"/>
              </a:ext>
            </a:extLst>
          </p:cNvPr>
          <p:cNvSpPr>
            <a:spLocks noGrp="1" noChangeArrowheads="1"/>
          </p:cNvSpPr>
          <p:nvPr>
            <p:ph idx="1"/>
          </p:nvPr>
        </p:nvSpPr>
        <p:spPr>
          <a:xfrm>
            <a:off x="1180618" y="1752600"/>
            <a:ext cx="8839200" cy="4114800"/>
          </a:xfrm>
        </p:spPr>
        <p:txBody>
          <a:bodyPr>
            <a:normAutofit/>
          </a:bodyPr>
          <a:lstStyle/>
          <a:p>
            <a:pPr eaLnBrk="1" hangingPunct="1">
              <a:buFontTx/>
              <a:buNone/>
              <a:defRPr/>
            </a:pPr>
            <a:r>
              <a:rPr lang="en-US" sz="4000" dirty="0">
                <a:solidFill>
                  <a:schemeClr val="tx1"/>
                </a:solidFill>
                <a:latin typeface="Calibri" panose="020F0502020204030204" pitchFamily="34" charset="0"/>
                <a:ea typeface="ＭＳ Ｐゴシック" charset="0"/>
                <a:cs typeface="Calibri" panose="020F0502020204030204" pitchFamily="34" charset="0"/>
              </a:rPr>
              <a:t>Do it this way from 8:30am to Noon</a:t>
            </a:r>
          </a:p>
          <a:p>
            <a:pPr eaLnBrk="1" hangingPunct="1">
              <a:buFontTx/>
              <a:buNone/>
              <a:defRPr/>
            </a:pPr>
            <a:endParaRPr lang="en-US" sz="4000" dirty="0">
              <a:solidFill>
                <a:schemeClr val="tx1"/>
              </a:solidFill>
              <a:latin typeface="Calibri" panose="020F0502020204030204" pitchFamily="34" charset="0"/>
              <a:ea typeface="ＭＳ Ｐゴシック" charset="0"/>
              <a:cs typeface="Calibri" panose="020F0502020204030204" pitchFamily="34" charset="0"/>
            </a:endParaRPr>
          </a:p>
          <a:p>
            <a:pPr eaLnBrk="1" hangingPunct="1">
              <a:buFontTx/>
              <a:buNone/>
              <a:defRPr/>
            </a:pPr>
            <a:r>
              <a:rPr lang="en-US" sz="4000" dirty="0">
                <a:solidFill>
                  <a:schemeClr val="tx1"/>
                </a:solidFill>
                <a:latin typeface="Calibri" panose="020F0502020204030204" pitchFamily="34" charset="0"/>
                <a:ea typeface="ＭＳ Ｐゴシック" charset="0"/>
                <a:cs typeface="Calibri" panose="020F0502020204030204" pitchFamily="34" charset="0"/>
              </a:rPr>
              <a:t>Do it your way Noon to 5pm</a:t>
            </a:r>
          </a:p>
        </p:txBody>
      </p:sp>
      <p:sp>
        <p:nvSpPr>
          <p:cNvPr id="2" name="Footer Placeholder 1">
            <a:extLst>
              <a:ext uri="{FF2B5EF4-FFF2-40B4-BE49-F238E27FC236}">
                <a16:creationId xmlns:a16="http://schemas.microsoft.com/office/drawing/2014/main" id="{975717DA-96D8-8FE3-1C26-78A551D02BB4}"/>
              </a:ext>
            </a:extLst>
          </p:cNvPr>
          <p:cNvSpPr>
            <a:spLocks noGrp="1"/>
          </p:cNvSpPr>
          <p:nvPr>
            <p:ph type="ftr" sz="quarter" idx="11"/>
          </p:nvPr>
        </p:nvSpPr>
        <p:spPr/>
        <p:txBody>
          <a:bodyPr/>
          <a:lstStyle/>
          <a:p>
            <a:r>
              <a:rPr lang="en-US" altLang="en-US"/>
              <a:t>©The Marketing Animals 2023</a:t>
            </a:r>
          </a:p>
        </p:txBody>
      </p:sp>
    </p:spTree>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0E09B-FC99-9646-CEC1-CEF7D625AD7C}"/>
              </a:ext>
            </a:extLst>
          </p:cNvPr>
          <p:cNvSpPr>
            <a:spLocks noGrp="1"/>
          </p:cNvSpPr>
          <p:nvPr>
            <p:ph type="title"/>
          </p:nvPr>
        </p:nvSpPr>
        <p:spPr/>
        <p:txBody>
          <a:bodyPr/>
          <a:lstStyle/>
          <a:p>
            <a:pPr>
              <a:defRPr/>
            </a:pPr>
            <a:r>
              <a:rPr lang="en-US" dirty="0">
                <a:latin typeface="Calibri" panose="020F0502020204030204" pitchFamily="34" charset="0"/>
                <a:cs typeface="Calibri" panose="020F0502020204030204" pitchFamily="34" charset="0"/>
              </a:rPr>
              <a:t>What goes on your schedule</a:t>
            </a:r>
          </a:p>
        </p:txBody>
      </p:sp>
      <p:sp>
        <p:nvSpPr>
          <p:cNvPr id="3" name="Content Placeholder 2">
            <a:extLst>
              <a:ext uri="{FF2B5EF4-FFF2-40B4-BE49-F238E27FC236}">
                <a16:creationId xmlns:a16="http://schemas.microsoft.com/office/drawing/2014/main" id="{737BB050-65F6-13EB-639E-93F2D5D236AD}"/>
              </a:ext>
            </a:extLst>
          </p:cNvPr>
          <p:cNvSpPr>
            <a:spLocks noGrp="1"/>
          </p:cNvSpPr>
          <p:nvPr>
            <p:ph idx="1"/>
          </p:nvPr>
        </p:nvSpPr>
        <p:spPr>
          <a:xfrm>
            <a:off x="1676400" y="1981200"/>
            <a:ext cx="8763000" cy="4114800"/>
          </a:xfrm>
        </p:spPr>
        <p:txBody>
          <a:bodyPr>
            <a:normAutofit/>
          </a:bodyPr>
          <a:lstStyle/>
          <a:p>
            <a:r>
              <a:rPr lang="en-US" altLang="en-US" sz="2400" dirty="0">
                <a:solidFill>
                  <a:schemeClr val="tx1"/>
                </a:solidFill>
                <a:latin typeface="Calibri" panose="020F0502020204030204" pitchFamily="34" charset="0"/>
                <a:cs typeface="Calibri" panose="020F0502020204030204" pitchFamily="34" charset="0"/>
              </a:rPr>
              <a:t>1)  Prospecting Time</a:t>
            </a:r>
          </a:p>
          <a:p>
            <a:r>
              <a:rPr lang="en-US" altLang="en-US" sz="2400" dirty="0">
                <a:solidFill>
                  <a:schemeClr val="tx1"/>
                </a:solidFill>
                <a:latin typeface="Calibri" panose="020F0502020204030204" pitchFamily="34" charset="0"/>
                <a:cs typeface="Calibri" panose="020F0502020204030204" pitchFamily="34" charset="0"/>
              </a:rPr>
              <a:t>2)  One one one meetings with Referral Partners</a:t>
            </a:r>
          </a:p>
          <a:p>
            <a:r>
              <a:rPr lang="en-US" altLang="en-US" sz="2400" dirty="0">
                <a:solidFill>
                  <a:schemeClr val="tx1"/>
                </a:solidFill>
                <a:latin typeface="Calibri" panose="020F0502020204030204" pitchFamily="34" charset="0"/>
                <a:cs typeface="Calibri" panose="020F0502020204030204" pitchFamily="34" charset="0"/>
              </a:rPr>
              <a:t>3)  Meetings with New Clients</a:t>
            </a:r>
          </a:p>
          <a:p>
            <a:r>
              <a:rPr lang="en-US" altLang="en-US" sz="2400" dirty="0">
                <a:solidFill>
                  <a:schemeClr val="tx1"/>
                </a:solidFill>
                <a:latin typeface="Calibri" panose="020F0502020204030204" pitchFamily="34" charset="0"/>
                <a:cs typeface="Calibri" panose="020F0502020204030204" pitchFamily="34" charset="0"/>
              </a:rPr>
              <a:t>4)  Return Phone call time</a:t>
            </a:r>
          </a:p>
          <a:p>
            <a:r>
              <a:rPr lang="en-US" altLang="en-US" sz="2400" dirty="0">
                <a:solidFill>
                  <a:schemeClr val="tx1"/>
                </a:solidFill>
                <a:latin typeface="Calibri" panose="020F0502020204030204" pitchFamily="34" charset="0"/>
                <a:cs typeface="Calibri" panose="020F0502020204030204" pitchFamily="34" charset="0"/>
              </a:rPr>
              <a:t>5)  Firefighting time</a:t>
            </a:r>
          </a:p>
          <a:p>
            <a:r>
              <a:rPr lang="en-US" altLang="en-US" sz="2400" dirty="0">
                <a:solidFill>
                  <a:schemeClr val="tx1"/>
                </a:solidFill>
                <a:latin typeface="Calibri" panose="020F0502020204030204" pitchFamily="34" charset="0"/>
                <a:cs typeface="Calibri" panose="020F0502020204030204" pitchFamily="34" charset="0"/>
              </a:rPr>
              <a:t>6)  “Flex” time</a:t>
            </a:r>
          </a:p>
          <a:p>
            <a:r>
              <a:rPr lang="en-US" altLang="en-US" sz="2400" dirty="0">
                <a:solidFill>
                  <a:schemeClr val="tx1"/>
                </a:solidFill>
                <a:latin typeface="Calibri" panose="020F0502020204030204" pitchFamily="34" charset="0"/>
                <a:cs typeface="Calibri" panose="020F0502020204030204" pitchFamily="34" charset="0"/>
              </a:rPr>
              <a:t>7)  Quitting Time!</a:t>
            </a:r>
          </a:p>
        </p:txBody>
      </p:sp>
      <p:sp>
        <p:nvSpPr>
          <p:cNvPr id="4" name="Footer Placeholder 3">
            <a:extLst>
              <a:ext uri="{FF2B5EF4-FFF2-40B4-BE49-F238E27FC236}">
                <a16:creationId xmlns:a16="http://schemas.microsoft.com/office/drawing/2014/main" id="{8AED85A9-6A53-5C1D-E8A0-57374CF0DC40}"/>
              </a:ext>
            </a:extLst>
          </p:cNvPr>
          <p:cNvSpPr>
            <a:spLocks noGrp="1"/>
          </p:cNvSpPr>
          <p:nvPr>
            <p:ph type="ftr" sz="quarter" idx="11"/>
          </p:nvPr>
        </p:nvSpPr>
        <p:spPr/>
        <p:txBody>
          <a:bodyPr/>
          <a:lstStyle/>
          <a:p>
            <a:r>
              <a:rPr lang="en-US" altLang="en-US"/>
              <a:t>©The Marketing Animals 2023</a:t>
            </a:r>
          </a:p>
        </p:txBody>
      </p:sp>
    </p:spTree>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D1E53EA4-1458-03DD-06A6-188F2FF1118D}"/>
              </a:ext>
            </a:extLst>
          </p:cNvPr>
          <p:cNvSpPr>
            <a:spLocks noGrp="1" noChangeArrowheads="1"/>
          </p:cNvSpPr>
          <p:nvPr>
            <p:ph type="title"/>
          </p:nvPr>
        </p:nvSpPr>
        <p:spPr>
          <a:xfrm>
            <a:off x="914400" y="238125"/>
            <a:ext cx="10363200" cy="1143000"/>
          </a:xfrm>
        </p:spPr>
        <p:txBody>
          <a:bodyPr/>
          <a:lstStyle/>
          <a:p>
            <a:pPr eaLnBrk="1" hangingPunct="1">
              <a:defRPr/>
            </a:pPr>
            <a:r>
              <a:rPr lang="en-US" dirty="0">
                <a:ea typeface="ＭＳ Ｐゴシック" charset="0"/>
                <a:cs typeface="+mj-cs"/>
              </a:rPr>
              <a:t>Your New Schedule</a:t>
            </a:r>
          </a:p>
        </p:txBody>
      </p:sp>
      <p:sp>
        <p:nvSpPr>
          <p:cNvPr id="24579" name="Rectangle 3">
            <a:extLst>
              <a:ext uri="{FF2B5EF4-FFF2-40B4-BE49-F238E27FC236}">
                <a16:creationId xmlns:a16="http://schemas.microsoft.com/office/drawing/2014/main" id="{6D11183A-CB57-8150-7D43-D34A3EA16333}"/>
              </a:ext>
            </a:extLst>
          </p:cNvPr>
          <p:cNvSpPr>
            <a:spLocks noGrp="1" noChangeArrowheads="1"/>
          </p:cNvSpPr>
          <p:nvPr>
            <p:ph idx="1"/>
          </p:nvPr>
        </p:nvSpPr>
        <p:spPr>
          <a:xfrm>
            <a:off x="1020018" y="1519377"/>
            <a:ext cx="10729913" cy="5029200"/>
          </a:xfrm>
        </p:spPr>
        <p:txBody>
          <a:bodyPr/>
          <a:lstStyle/>
          <a:p>
            <a:pPr eaLnBrk="1" hangingPunct="1">
              <a:lnSpc>
                <a:spcPct val="90000"/>
              </a:lnSpc>
              <a:buFontTx/>
              <a:buNone/>
            </a:pPr>
            <a:r>
              <a:rPr lang="en-US" altLang="en-US" sz="2800" dirty="0">
                <a:solidFill>
                  <a:schemeClr val="tx1"/>
                </a:solidFill>
              </a:rPr>
              <a:t>Listen to positive things on your way to work or as soon as you get up. Exercise, eat well, read, etc.  Start your day right!</a:t>
            </a:r>
          </a:p>
          <a:p>
            <a:pPr eaLnBrk="1" hangingPunct="1">
              <a:lnSpc>
                <a:spcPct val="90000"/>
              </a:lnSpc>
              <a:buFontTx/>
              <a:buNone/>
            </a:pPr>
            <a:r>
              <a:rPr lang="en-US" altLang="en-US" sz="2800" dirty="0">
                <a:solidFill>
                  <a:schemeClr val="tx1"/>
                </a:solidFill>
              </a:rPr>
              <a:t>8:30 – 8:50 Make sure you are ready for your 20% (#1 activity)</a:t>
            </a:r>
          </a:p>
          <a:p>
            <a:pPr eaLnBrk="1" hangingPunct="1">
              <a:lnSpc>
                <a:spcPct val="90000"/>
              </a:lnSpc>
              <a:buFontTx/>
              <a:buNone/>
            </a:pPr>
            <a:r>
              <a:rPr lang="en-US" altLang="en-US" sz="2800" dirty="0">
                <a:solidFill>
                  <a:schemeClr val="tx1"/>
                </a:solidFill>
              </a:rPr>
              <a:t>8:50-9:00 Read positive thoughts</a:t>
            </a:r>
          </a:p>
          <a:p>
            <a:pPr eaLnBrk="1" hangingPunct="1">
              <a:lnSpc>
                <a:spcPct val="90000"/>
              </a:lnSpc>
              <a:buFontTx/>
              <a:buNone/>
            </a:pPr>
            <a:r>
              <a:rPr lang="en-US" altLang="en-US" sz="2800" dirty="0">
                <a:solidFill>
                  <a:schemeClr val="tx1"/>
                </a:solidFill>
              </a:rPr>
              <a:t>9:00 – 11:00  Do your 20%  </a:t>
            </a:r>
            <a:r>
              <a:rPr lang="en-US" altLang="en-US" sz="2800" dirty="0">
                <a:solidFill>
                  <a:srgbClr val="FF0000"/>
                </a:solidFill>
              </a:rPr>
              <a:t>1)  Pick up phone </a:t>
            </a:r>
            <a:r>
              <a:rPr lang="en-US" altLang="en-US" sz="2800" dirty="0">
                <a:solidFill>
                  <a:schemeClr val="tx1"/>
                </a:solidFill>
              </a:rPr>
              <a:t>- Call leads, title companies, past clients, referral partners, </a:t>
            </a:r>
            <a:r>
              <a:rPr lang="en-US" altLang="en-US" sz="2800" dirty="0" err="1">
                <a:solidFill>
                  <a:schemeClr val="tx1"/>
                </a:solidFill>
              </a:rPr>
              <a:t>Expireds</a:t>
            </a:r>
            <a:r>
              <a:rPr lang="en-US" altLang="en-US" sz="2800" dirty="0">
                <a:solidFill>
                  <a:schemeClr val="tx1"/>
                </a:solidFill>
              </a:rPr>
              <a:t>, COI, etc. </a:t>
            </a:r>
            <a:r>
              <a:rPr lang="en-US" altLang="en-US" sz="2800" dirty="0">
                <a:solidFill>
                  <a:srgbClr val="FF0000"/>
                </a:solidFill>
              </a:rPr>
              <a:t>2)  Go on appointments </a:t>
            </a:r>
            <a:r>
              <a:rPr lang="en-US" altLang="en-US" sz="2800" dirty="0">
                <a:solidFill>
                  <a:schemeClr val="tx1"/>
                </a:solidFill>
              </a:rPr>
              <a:t>– meet with referral partners and potential clients, </a:t>
            </a:r>
            <a:r>
              <a:rPr lang="en-US" altLang="en-US" sz="2800" dirty="0">
                <a:solidFill>
                  <a:srgbClr val="FF0000"/>
                </a:solidFill>
              </a:rPr>
              <a:t>3)  Teach Classes</a:t>
            </a:r>
          </a:p>
          <a:p>
            <a:pPr eaLnBrk="1" hangingPunct="1">
              <a:lnSpc>
                <a:spcPct val="90000"/>
              </a:lnSpc>
              <a:buNone/>
            </a:pPr>
            <a:r>
              <a:rPr lang="en-US" altLang="en-US" sz="2800" dirty="0">
                <a:solidFill>
                  <a:schemeClr val="tx1"/>
                </a:solidFill>
              </a:rPr>
              <a:t>11:00-12:00 Work Stuff – Return calls, check emails, respond to offers, etc. </a:t>
            </a:r>
          </a:p>
          <a:p>
            <a:pPr eaLnBrk="1" hangingPunct="1">
              <a:lnSpc>
                <a:spcPct val="90000"/>
              </a:lnSpc>
              <a:buFontTx/>
              <a:buNone/>
            </a:pPr>
            <a:endParaRPr lang="en-US" altLang="en-US" sz="2800" dirty="0">
              <a:solidFill>
                <a:srgbClr val="FF0000"/>
              </a:solidFill>
            </a:endParaRPr>
          </a:p>
        </p:txBody>
      </p:sp>
      <p:sp>
        <p:nvSpPr>
          <p:cNvPr id="2" name="Footer Placeholder 1">
            <a:extLst>
              <a:ext uri="{FF2B5EF4-FFF2-40B4-BE49-F238E27FC236}">
                <a16:creationId xmlns:a16="http://schemas.microsoft.com/office/drawing/2014/main" id="{C5A3B700-1411-6C9C-FD25-0E1E95CD2565}"/>
              </a:ext>
            </a:extLst>
          </p:cNvPr>
          <p:cNvSpPr>
            <a:spLocks noGrp="1"/>
          </p:cNvSpPr>
          <p:nvPr>
            <p:ph type="ftr" sz="quarter" idx="11"/>
          </p:nvPr>
        </p:nvSpPr>
        <p:spPr/>
        <p:txBody>
          <a:bodyPr/>
          <a:lstStyle/>
          <a:p>
            <a:r>
              <a:rPr lang="en-US" altLang="en-US"/>
              <a:t>©The Marketing Animals 2023</a:t>
            </a:r>
          </a:p>
        </p:txBody>
      </p:sp>
    </p:spTree>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D1E53EA4-1458-03DD-06A6-188F2FF1118D}"/>
              </a:ext>
            </a:extLst>
          </p:cNvPr>
          <p:cNvSpPr>
            <a:spLocks noGrp="1" noChangeArrowheads="1"/>
          </p:cNvSpPr>
          <p:nvPr>
            <p:ph type="title"/>
          </p:nvPr>
        </p:nvSpPr>
        <p:spPr/>
        <p:txBody>
          <a:bodyPr/>
          <a:lstStyle/>
          <a:p>
            <a:pPr eaLnBrk="1" hangingPunct="1">
              <a:defRPr/>
            </a:pPr>
            <a:r>
              <a:rPr lang="en-US" dirty="0">
                <a:ea typeface="ＭＳ Ｐゴシック" charset="0"/>
                <a:cs typeface="+mj-cs"/>
              </a:rPr>
              <a:t>Part Two (If you feel adventurous)</a:t>
            </a:r>
          </a:p>
        </p:txBody>
      </p:sp>
      <p:sp>
        <p:nvSpPr>
          <p:cNvPr id="24579" name="Rectangle 3">
            <a:extLst>
              <a:ext uri="{FF2B5EF4-FFF2-40B4-BE49-F238E27FC236}">
                <a16:creationId xmlns:a16="http://schemas.microsoft.com/office/drawing/2014/main" id="{6D11183A-CB57-8150-7D43-D34A3EA16333}"/>
              </a:ext>
            </a:extLst>
          </p:cNvPr>
          <p:cNvSpPr>
            <a:spLocks noGrp="1" noChangeArrowheads="1"/>
          </p:cNvSpPr>
          <p:nvPr>
            <p:ph idx="1"/>
          </p:nvPr>
        </p:nvSpPr>
        <p:spPr>
          <a:xfrm>
            <a:off x="1157288" y="1828800"/>
            <a:ext cx="9929812" cy="5029200"/>
          </a:xfrm>
        </p:spPr>
        <p:txBody>
          <a:bodyPr>
            <a:normAutofit/>
          </a:bodyPr>
          <a:lstStyle/>
          <a:p>
            <a:pPr eaLnBrk="1" hangingPunct="1">
              <a:lnSpc>
                <a:spcPct val="90000"/>
              </a:lnSpc>
              <a:buFontTx/>
              <a:buNone/>
            </a:pPr>
            <a:endParaRPr lang="en-US" altLang="en-US" sz="2800" dirty="0">
              <a:solidFill>
                <a:schemeClr val="tx1"/>
              </a:solidFill>
            </a:endParaRPr>
          </a:p>
          <a:p>
            <a:pPr eaLnBrk="1" hangingPunct="1">
              <a:lnSpc>
                <a:spcPct val="90000"/>
              </a:lnSpc>
              <a:buFontTx/>
              <a:buNone/>
            </a:pPr>
            <a:r>
              <a:rPr lang="en-US" altLang="en-US" sz="2800" dirty="0">
                <a:solidFill>
                  <a:schemeClr val="tx1"/>
                </a:solidFill>
              </a:rPr>
              <a:t>1:00 – 2:00 Call leads back and set appointments</a:t>
            </a:r>
          </a:p>
          <a:p>
            <a:pPr eaLnBrk="1" hangingPunct="1">
              <a:lnSpc>
                <a:spcPct val="90000"/>
              </a:lnSpc>
              <a:buNone/>
            </a:pPr>
            <a:r>
              <a:rPr lang="en-US" altLang="en-US" sz="2800" dirty="0">
                <a:solidFill>
                  <a:schemeClr val="tx1"/>
                </a:solidFill>
              </a:rPr>
              <a:t>2:00 – 3:00 Build a bridge – Video marketing, Social Media, Build Presentations, Learn AI, etc.</a:t>
            </a:r>
          </a:p>
          <a:p>
            <a:pPr eaLnBrk="1" hangingPunct="1">
              <a:lnSpc>
                <a:spcPct val="90000"/>
              </a:lnSpc>
              <a:buNone/>
            </a:pPr>
            <a:r>
              <a:rPr lang="en-US" altLang="en-US" sz="2800" dirty="0">
                <a:solidFill>
                  <a:schemeClr val="tx1"/>
                </a:solidFill>
              </a:rPr>
              <a:t>3:00 on – Listing appointments, show houses, return calls, emails, etc.</a:t>
            </a:r>
          </a:p>
          <a:p>
            <a:pPr eaLnBrk="1" hangingPunct="1">
              <a:lnSpc>
                <a:spcPct val="90000"/>
              </a:lnSpc>
              <a:buNone/>
            </a:pPr>
            <a:r>
              <a:rPr lang="en-US" altLang="en-US" sz="2800" dirty="0">
                <a:solidFill>
                  <a:schemeClr val="tx1"/>
                </a:solidFill>
              </a:rPr>
              <a:t>6-6:30ish – Be done for the day.  Your family needs you too!</a:t>
            </a:r>
          </a:p>
          <a:p>
            <a:pPr eaLnBrk="1" hangingPunct="1">
              <a:lnSpc>
                <a:spcPct val="90000"/>
              </a:lnSpc>
              <a:buNone/>
            </a:pPr>
            <a:endParaRPr lang="en-US" altLang="en-US" sz="2800" dirty="0">
              <a:solidFill>
                <a:schemeClr val="tx1"/>
              </a:solidFill>
            </a:endParaRPr>
          </a:p>
          <a:p>
            <a:pPr eaLnBrk="1" hangingPunct="1">
              <a:lnSpc>
                <a:spcPct val="90000"/>
              </a:lnSpc>
              <a:buFontTx/>
              <a:buNone/>
            </a:pPr>
            <a:endParaRPr lang="en-US" altLang="en-US" sz="2800" dirty="0">
              <a:solidFill>
                <a:schemeClr val="tx1"/>
              </a:solidFill>
            </a:endParaRPr>
          </a:p>
        </p:txBody>
      </p:sp>
      <p:sp>
        <p:nvSpPr>
          <p:cNvPr id="2" name="Footer Placeholder 1">
            <a:extLst>
              <a:ext uri="{FF2B5EF4-FFF2-40B4-BE49-F238E27FC236}">
                <a16:creationId xmlns:a16="http://schemas.microsoft.com/office/drawing/2014/main" id="{25C5CFAB-FE5A-1D5C-4271-D55E07115780}"/>
              </a:ext>
            </a:extLst>
          </p:cNvPr>
          <p:cNvSpPr>
            <a:spLocks noGrp="1"/>
          </p:cNvSpPr>
          <p:nvPr>
            <p:ph type="ftr" sz="quarter" idx="11"/>
          </p:nvPr>
        </p:nvSpPr>
        <p:spPr/>
        <p:txBody>
          <a:bodyPr/>
          <a:lstStyle/>
          <a:p>
            <a:r>
              <a:rPr lang="en-US" altLang="en-US"/>
              <a:t>©The Marketing Animals 2023</a:t>
            </a:r>
          </a:p>
        </p:txBody>
      </p:sp>
    </p:spTree>
    <p:extLst>
      <p:ext uri="{BB962C8B-B14F-4D97-AF65-F5344CB8AC3E}">
        <p14:creationId xmlns:p14="http://schemas.microsoft.com/office/powerpoint/2010/main" val="1026654206"/>
      </p:ext>
    </p:extLst>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37E7B-3437-111E-45F7-10F1E30CD640}"/>
              </a:ext>
            </a:extLst>
          </p:cNvPr>
          <p:cNvSpPr>
            <a:spLocks noGrp="1"/>
          </p:cNvSpPr>
          <p:nvPr>
            <p:ph type="title"/>
          </p:nvPr>
        </p:nvSpPr>
        <p:spPr/>
        <p:txBody>
          <a:bodyPr/>
          <a:lstStyle/>
          <a:p>
            <a:r>
              <a:rPr lang="en-US" altLang="en-US" dirty="0"/>
              <a:t>Calendar Rules</a:t>
            </a:r>
          </a:p>
        </p:txBody>
      </p:sp>
      <p:sp>
        <p:nvSpPr>
          <p:cNvPr id="3" name="Content Placeholder 2">
            <a:extLst>
              <a:ext uri="{FF2B5EF4-FFF2-40B4-BE49-F238E27FC236}">
                <a16:creationId xmlns:a16="http://schemas.microsoft.com/office/drawing/2014/main" id="{25A53345-7177-FC6A-134E-00F5E0A1F2DA}"/>
              </a:ext>
            </a:extLst>
          </p:cNvPr>
          <p:cNvSpPr>
            <a:spLocks noGrp="1"/>
          </p:cNvSpPr>
          <p:nvPr>
            <p:ph idx="1"/>
          </p:nvPr>
        </p:nvSpPr>
        <p:spPr/>
        <p:txBody>
          <a:bodyPr>
            <a:normAutofit/>
          </a:bodyPr>
          <a:lstStyle/>
          <a:p>
            <a:pPr>
              <a:lnSpc>
                <a:spcPct val="80000"/>
              </a:lnSpc>
            </a:pPr>
            <a:r>
              <a:rPr lang="en-US" altLang="en-US" sz="2800" dirty="0">
                <a:solidFill>
                  <a:schemeClr val="tx1"/>
                </a:solidFill>
              </a:rPr>
              <a:t>If it’s on the calendar you HAVE to do it!  You can rearrange but not cancel</a:t>
            </a:r>
          </a:p>
          <a:p>
            <a:pPr>
              <a:lnSpc>
                <a:spcPct val="80000"/>
              </a:lnSpc>
            </a:pPr>
            <a:r>
              <a:rPr lang="en-US" altLang="en-US" sz="2800" dirty="0">
                <a:solidFill>
                  <a:schemeClr val="tx1"/>
                </a:solidFill>
              </a:rPr>
              <a:t>You must work 8 hours (if you’re full time and growing)</a:t>
            </a:r>
          </a:p>
          <a:p>
            <a:pPr>
              <a:lnSpc>
                <a:spcPct val="80000"/>
              </a:lnSpc>
            </a:pPr>
            <a:r>
              <a:rPr lang="en-US" altLang="en-US" sz="2800" dirty="0">
                <a:solidFill>
                  <a:schemeClr val="tx1"/>
                </a:solidFill>
              </a:rPr>
              <a:t>You must have 2 hours of $$$$ time</a:t>
            </a:r>
          </a:p>
          <a:p>
            <a:pPr>
              <a:lnSpc>
                <a:spcPct val="80000"/>
              </a:lnSpc>
            </a:pPr>
            <a:r>
              <a:rPr lang="en-US" altLang="en-US" sz="2800" dirty="0">
                <a:solidFill>
                  <a:schemeClr val="tx1"/>
                </a:solidFill>
              </a:rPr>
              <a:t>Start with more flex time and then slowly decrease</a:t>
            </a:r>
          </a:p>
          <a:p>
            <a:pPr>
              <a:lnSpc>
                <a:spcPct val="80000"/>
              </a:lnSpc>
            </a:pPr>
            <a:r>
              <a:rPr lang="en-US" altLang="en-US" sz="2800" dirty="0">
                <a:solidFill>
                  <a:schemeClr val="tx1"/>
                </a:solidFill>
              </a:rPr>
              <a:t>Tomorrow’s calendar is set before you go home today</a:t>
            </a:r>
          </a:p>
          <a:p>
            <a:pPr>
              <a:lnSpc>
                <a:spcPct val="80000"/>
              </a:lnSpc>
            </a:pPr>
            <a:r>
              <a:rPr lang="en-US" altLang="en-US" sz="2800" dirty="0">
                <a:solidFill>
                  <a:schemeClr val="tx1"/>
                </a:solidFill>
              </a:rPr>
              <a:t>You MUST have a quitting time</a:t>
            </a:r>
          </a:p>
        </p:txBody>
      </p:sp>
      <p:sp>
        <p:nvSpPr>
          <p:cNvPr id="4" name="Footer Placeholder 3">
            <a:extLst>
              <a:ext uri="{FF2B5EF4-FFF2-40B4-BE49-F238E27FC236}">
                <a16:creationId xmlns:a16="http://schemas.microsoft.com/office/drawing/2014/main" id="{B06B92D8-59DC-EA7B-CDC2-F73C8502B2CB}"/>
              </a:ext>
            </a:extLst>
          </p:cNvPr>
          <p:cNvSpPr>
            <a:spLocks noGrp="1"/>
          </p:cNvSpPr>
          <p:nvPr>
            <p:ph type="ftr" sz="quarter" idx="11"/>
          </p:nvPr>
        </p:nvSpPr>
        <p:spPr/>
        <p:txBody>
          <a:bodyPr/>
          <a:lstStyle/>
          <a:p>
            <a:r>
              <a:rPr lang="en-US" altLang="en-US"/>
              <a:t>©The Marketing Animals 2023</a:t>
            </a:r>
          </a:p>
        </p:txBody>
      </p:sp>
    </p:spTree>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741F77D7-F11C-E52B-7F91-ECBFB7FBB56E}"/>
              </a:ext>
            </a:extLst>
          </p:cNvPr>
          <p:cNvSpPr>
            <a:spLocks noGrp="1"/>
          </p:cNvSpPr>
          <p:nvPr>
            <p:ph type="title"/>
          </p:nvPr>
        </p:nvSpPr>
        <p:spPr>
          <a:xfrm>
            <a:off x="914400" y="190500"/>
            <a:ext cx="10363200" cy="1143000"/>
          </a:xfrm>
        </p:spPr>
        <p:txBody>
          <a:bodyPr/>
          <a:lstStyle/>
          <a:p>
            <a:pPr>
              <a:defRPr/>
            </a:pPr>
            <a:r>
              <a:rPr lang="en-US" dirty="0">
                <a:latin typeface="Calibri" panose="020F0502020204030204" pitchFamily="34" charset="0"/>
                <a:ea typeface="ＭＳ Ｐゴシック" charset="0"/>
                <a:cs typeface="Calibri" panose="020F0502020204030204" pitchFamily="34" charset="0"/>
              </a:rPr>
              <a:t>Who does the rest?</a:t>
            </a:r>
          </a:p>
        </p:txBody>
      </p:sp>
      <p:sp>
        <p:nvSpPr>
          <p:cNvPr id="18435" name="Content Placeholder 2">
            <a:extLst>
              <a:ext uri="{FF2B5EF4-FFF2-40B4-BE49-F238E27FC236}">
                <a16:creationId xmlns:a16="http://schemas.microsoft.com/office/drawing/2014/main" id="{4CB99633-DED7-A394-7549-CC63A20198C5}"/>
              </a:ext>
            </a:extLst>
          </p:cNvPr>
          <p:cNvSpPr>
            <a:spLocks noGrp="1"/>
          </p:cNvSpPr>
          <p:nvPr>
            <p:ph idx="1"/>
          </p:nvPr>
        </p:nvSpPr>
        <p:spPr>
          <a:xfrm>
            <a:off x="1122744" y="995362"/>
            <a:ext cx="9983406" cy="5419725"/>
          </a:xfrm>
        </p:spPr>
        <p:txBody>
          <a:bodyPr>
            <a:normAutofit lnSpcReduction="10000"/>
          </a:bodyPr>
          <a:lstStyle/>
          <a:p>
            <a:endParaRPr lang="en-US" altLang="en-US" sz="3600" dirty="0">
              <a:solidFill>
                <a:schemeClr val="tx1"/>
              </a:solidFill>
              <a:latin typeface="Calibri" panose="020F0502020204030204" pitchFamily="34" charset="0"/>
              <a:cs typeface="Calibri" panose="020F0502020204030204" pitchFamily="34" charset="0"/>
            </a:endParaRPr>
          </a:p>
          <a:p>
            <a:r>
              <a:rPr lang="en-US" altLang="en-US" sz="3600" dirty="0">
                <a:solidFill>
                  <a:schemeClr val="tx1"/>
                </a:solidFill>
                <a:latin typeface="Calibri" panose="020F0502020204030204" pitchFamily="34" charset="0"/>
                <a:cs typeface="Calibri" panose="020F0502020204030204" pitchFamily="34" charset="0"/>
              </a:rPr>
              <a:t>An Assistant!!!!</a:t>
            </a:r>
          </a:p>
          <a:p>
            <a:r>
              <a:rPr lang="en-US" altLang="en-US" sz="3600" dirty="0">
                <a:solidFill>
                  <a:schemeClr val="tx1"/>
                </a:solidFill>
                <a:latin typeface="Calibri" panose="020F0502020204030204" pitchFamily="34" charset="0"/>
                <a:cs typeface="Calibri" panose="020F0502020204030204" pitchFamily="34" charset="0"/>
              </a:rPr>
              <a:t>What does it cost?</a:t>
            </a:r>
          </a:p>
          <a:p>
            <a:r>
              <a:rPr lang="en-US" altLang="en-US" sz="3600" dirty="0">
                <a:solidFill>
                  <a:schemeClr val="tx1"/>
                </a:solidFill>
                <a:latin typeface="Calibri" panose="020F0502020204030204" pitchFamily="34" charset="0"/>
                <a:cs typeface="Calibri" panose="020F0502020204030204" pitchFamily="34" charset="0"/>
              </a:rPr>
              <a:t>The question is really is </a:t>
            </a:r>
            <a:r>
              <a:rPr lang="ja-JP" altLang="en-US" sz="3600">
                <a:solidFill>
                  <a:schemeClr val="tx1"/>
                </a:solidFill>
                <a:latin typeface="Calibri" panose="020F0502020204030204" pitchFamily="34" charset="0"/>
                <a:cs typeface="Calibri" panose="020F0502020204030204" pitchFamily="34" charset="0"/>
              </a:rPr>
              <a:t>“</a:t>
            </a:r>
            <a:r>
              <a:rPr lang="en-US" altLang="ja-JP" sz="3600" dirty="0">
                <a:solidFill>
                  <a:schemeClr val="tx1"/>
                </a:solidFill>
                <a:latin typeface="Calibri" panose="020F0502020204030204" pitchFamily="34" charset="0"/>
                <a:cs typeface="Calibri" panose="020F0502020204030204" pitchFamily="34" charset="0"/>
              </a:rPr>
              <a:t>What does it cost NOT to have an assistant???</a:t>
            </a:r>
          </a:p>
          <a:p>
            <a:r>
              <a:rPr lang="en-US" altLang="en-US" sz="3600" dirty="0">
                <a:solidFill>
                  <a:schemeClr val="tx1"/>
                </a:solidFill>
                <a:latin typeface="Calibri" panose="020F0502020204030204" pitchFamily="34" charset="0"/>
                <a:cs typeface="Calibri" panose="020F0502020204030204" pitchFamily="34" charset="0"/>
              </a:rPr>
              <a:t>Every assistant helps close another 2 transactions</a:t>
            </a:r>
          </a:p>
          <a:p>
            <a:r>
              <a:rPr lang="en-US" altLang="en-US" sz="3600" dirty="0">
                <a:solidFill>
                  <a:schemeClr val="tx1"/>
                </a:solidFill>
                <a:latin typeface="Calibri" panose="020F0502020204030204" pitchFamily="34" charset="0"/>
                <a:cs typeface="Calibri" panose="020F0502020204030204" pitchFamily="34" charset="0"/>
              </a:rPr>
              <a:t>2 x $6K (comm) = $12,000.  Assistant only costs $3K</a:t>
            </a:r>
          </a:p>
          <a:p>
            <a:r>
              <a:rPr lang="en-US" altLang="en-US" sz="3600" dirty="0">
                <a:solidFill>
                  <a:schemeClr val="tx1"/>
                </a:solidFill>
                <a:latin typeface="Calibri" panose="020F0502020204030204" pitchFamily="34" charset="0"/>
                <a:cs typeface="Calibri" panose="020F0502020204030204" pitchFamily="34" charset="0"/>
              </a:rPr>
              <a:t>Costing you $9,000 a month NOT to have one</a:t>
            </a:r>
          </a:p>
        </p:txBody>
      </p:sp>
      <p:sp>
        <p:nvSpPr>
          <p:cNvPr id="2" name="Footer Placeholder 1">
            <a:extLst>
              <a:ext uri="{FF2B5EF4-FFF2-40B4-BE49-F238E27FC236}">
                <a16:creationId xmlns:a16="http://schemas.microsoft.com/office/drawing/2014/main" id="{3B63DDBE-09D3-864A-615B-BDCFC6729AA1}"/>
              </a:ext>
            </a:extLst>
          </p:cNvPr>
          <p:cNvSpPr>
            <a:spLocks noGrp="1"/>
          </p:cNvSpPr>
          <p:nvPr>
            <p:ph type="ftr" sz="quarter" idx="11"/>
          </p:nvPr>
        </p:nvSpPr>
        <p:spPr/>
        <p:txBody>
          <a:bodyPr/>
          <a:lstStyle/>
          <a:p>
            <a:r>
              <a:rPr lang="en-US" altLang="en-US"/>
              <a:t>©The Marketing Animals 2023</a:t>
            </a:r>
          </a:p>
        </p:txBody>
      </p:sp>
    </p:spTree>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367D121-4C0E-6E42-3DA8-8331B9213E79}"/>
              </a:ext>
            </a:extLst>
          </p:cNvPr>
          <p:cNvSpPr>
            <a:spLocks noGrp="1" noChangeArrowheads="1"/>
          </p:cNvSpPr>
          <p:nvPr>
            <p:ph type="title"/>
          </p:nvPr>
        </p:nvSpPr>
        <p:spPr>
          <a:xfrm>
            <a:off x="2209800" y="152400"/>
            <a:ext cx="7772400" cy="1143000"/>
          </a:xfrm>
        </p:spPr>
        <p:txBody>
          <a:bodyPr/>
          <a:lstStyle/>
          <a:p>
            <a:pPr eaLnBrk="1" hangingPunct="1"/>
            <a:r>
              <a:rPr lang="en-US" altLang="en-US" dirty="0">
                <a:latin typeface="Calibri" panose="020F0502020204030204" pitchFamily="34" charset="0"/>
                <a:cs typeface="Calibri" panose="020F0502020204030204" pitchFamily="34" charset="0"/>
              </a:rPr>
              <a:t>So Now You Know….</a:t>
            </a:r>
          </a:p>
        </p:txBody>
      </p:sp>
      <p:sp>
        <p:nvSpPr>
          <p:cNvPr id="45059" name="Rectangle 3">
            <a:extLst>
              <a:ext uri="{FF2B5EF4-FFF2-40B4-BE49-F238E27FC236}">
                <a16:creationId xmlns:a16="http://schemas.microsoft.com/office/drawing/2014/main" id="{3EE008FC-63BA-2C62-38F4-78362F57E54D}"/>
              </a:ext>
            </a:extLst>
          </p:cNvPr>
          <p:cNvSpPr>
            <a:spLocks noGrp="1" noChangeArrowheads="1"/>
          </p:cNvSpPr>
          <p:nvPr>
            <p:ph idx="1"/>
          </p:nvPr>
        </p:nvSpPr>
        <p:spPr/>
        <p:txBody>
          <a:bodyPr>
            <a:normAutofit lnSpcReduction="10000"/>
          </a:bodyPr>
          <a:lstStyle/>
          <a:p>
            <a:pPr algn="ctr" eaLnBrk="1" hangingPunct="1">
              <a:buFontTx/>
              <a:buNone/>
            </a:pPr>
            <a:r>
              <a:rPr lang="en-US" altLang="en-US" sz="4000" dirty="0">
                <a:solidFill>
                  <a:schemeClr val="tx1"/>
                </a:solidFill>
                <a:latin typeface="Calibri" panose="020F0502020204030204" pitchFamily="34" charset="0"/>
                <a:cs typeface="Calibri" panose="020F0502020204030204" pitchFamily="34" charset="0"/>
              </a:rPr>
              <a:t>The question isn’</a:t>
            </a:r>
            <a:r>
              <a:rPr lang="en-US" altLang="ja-JP" sz="4000" dirty="0">
                <a:solidFill>
                  <a:schemeClr val="tx1"/>
                </a:solidFill>
                <a:latin typeface="Calibri" panose="020F0502020204030204" pitchFamily="34" charset="0"/>
                <a:cs typeface="Calibri" panose="020F0502020204030204" pitchFamily="34" charset="0"/>
              </a:rPr>
              <a:t>t  </a:t>
            </a:r>
            <a:r>
              <a:rPr lang="ja-JP" altLang="en-US" sz="4000">
                <a:solidFill>
                  <a:schemeClr val="tx1"/>
                </a:solidFill>
                <a:latin typeface="Calibri" panose="020F0502020204030204" pitchFamily="34" charset="0"/>
                <a:cs typeface="Calibri" panose="020F0502020204030204" pitchFamily="34" charset="0"/>
              </a:rPr>
              <a:t>“</a:t>
            </a:r>
            <a:r>
              <a:rPr lang="en-US" altLang="ja-JP" sz="4000" dirty="0">
                <a:solidFill>
                  <a:schemeClr val="tx1"/>
                </a:solidFill>
                <a:latin typeface="Calibri" panose="020F0502020204030204" pitchFamily="34" charset="0"/>
                <a:cs typeface="Calibri" panose="020F0502020204030204" pitchFamily="34" charset="0"/>
              </a:rPr>
              <a:t>Can You?</a:t>
            </a:r>
            <a:r>
              <a:rPr lang="ja-JP" altLang="en-US" sz="4000">
                <a:solidFill>
                  <a:schemeClr val="tx1"/>
                </a:solidFill>
                <a:latin typeface="Calibri" panose="020F0502020204030204" pitchFamily="34" charset="0"/>
                <a:cs typeface="Calibri" panose="020F0502020204030204" pitchFamily="34" charset="0"/>
              </a:rPr>
              <a:t>”</a:t>
            </a:r>
            <a:r>
              <a:rPr lang="en-US" altLang="ja-JP" sz="4000" dirty="0">
                <a:solidFill>
                  <a:schemeClr val="tx1"/>
                </a:solidFill>
                <a:latin typeface="Calibri" panose="020F0502020204030204" pitchFamily="34" charset="0"/>
                <a:cs typeface="Calibri" panose="020F0502020204030204" pitchFamily="34" charset="0"/>
              </a:rPr>
              <a:t>…</a:t>
            </a:r>
          </a:p>
          <a:p>
            <a:pPr algn="ctr" eaLnBrk="1" hangingPunct="1">
              <a:buFontTx/>
              <a:buNone/>
            </a:pPr>
            <a:r>
              <a:rPr lang="en-US" altLang="en-US" sz="4000" dirty="0">
                <a:solidFill>
                  <a:schemeClr val="tx1"/>
                </a:solidFill>
                <a:latin typeface="Calibri" panose="020F0502020204030204" pitchFamily="34" charset="0"/>
                <a:cs typeface="Calibri" panose="020F0502020204030204" pitchFamily="34" charset="0"/>
              </a:rPr>
              <a:t>The question is </a:t>
            </a:r>
            <a:r>
              <a:rPr lang="ja-JP" altLang="en-US" sz="4000">
                <a:solidFill>
                  <a:schemeClr val="tx1"/>
                </a:solidFill>
                <a:latin typeface="Calibri" panose="020F0502020204030204" pitchFamily="34" charset="0"/>
                <a:cs typeface="Calibri" panose="020F0502020204030204" pitchFamily="34" charset="0"/>
              </a:rPr>
              <a:t>“</a:t>
            </a:r>
            <a:r>
              <a:rPr lang="en-US" altLang="ja-JP" sz="4000" dirty="0">
                <a:solidFill>
                  <a:schemeClr val="tx1"/>
                </a:solidFill>
                <a:latin typeface="Calibri" panose="020F0502020204030204" pitchFamily="34" charset="0"/>
                <a:cs typeface="Calibri" panose="020F0502020204030204" pitchFamily="34" charset="0"/>
              </a:rPr>
              <a:t>WILL YOU?</a:t>
            </a:r>
            <a:r>
              <a:rPr lang="ja-JP" altLang="en-US" sz="4000">
                <a:solidFill>
                  <a:schemeClr val="tx1"/>
                </a:solidFill>
                <a:latin typeface="Calibri" panose="020F0502020204030204" pitchFamily="34" charset="0"/>
                <a:cs typeface="Calibri" panose="020F0502020204030204" pitchFamily="34" charset="0"/>
              </a:rPr>
              <a:t>”</a:t>
            </a:r>
            <a:endParaRPr lang="en-US" altLang="ja-JP" sz="4000" dirty="0">
              <a:solidFill>
                <a:schemeClr val="tx1"/>
              </a:solidFill>
              <a:latin typeface="Calibri" panose="020F0502020204030204" pitchFamily="34" charset="0"/>
              <a:cs typeface="Calibri" panose="020F0502020204030204" pitchFamily="34" charset="0"/>
            </a:endParaRPr>
          </a:p>
          <a:p>
            <a:pPr algn="ctr" eaLnBrk="1" hangingPunct="1">
              <a:buFontTx/>
              <a:buNone/>
            </a:pPr>
            <a:endParaRPr lang="en-US" altLang="en-US" sz="4000" dirty="0">
              <a:solidFill>
                <a:schemeClr val="tx1"/>
              </a:solidFill>
              <a:latin typeface="Calibri" panose="020F0502020204030204" pitchFamily="34" charset="0"/>
              <a:cs typeface="Calibri" panose="020F0502020204030204" pitchFamily="34" charset="0"/>
            </a:endParaRPr>
          </a:p>
          <a:p>
            <a:pPr algn="ctr" eaLnBrk="1" hangingPunct="1">
              <a:buFontTx/>
              <a:buNone/>
            </a:pPr>
            <a:r>
              <a:rPr lang="en-US" altLang="en-US" sz="4000" dirty="0">
                <a:solidFill>
                  <a:schemeClr val="tx1"/>
                </a:solidFill>
                <a:latin typeface="Calibri" panose="020F0502020204030204" pitchFamily="34" charset="0"/>
                <a:cs typeface="Calibri" panose="020F0502020204030204" pitchFamily="34" charset="0"/>
              </a:rPr>
              <a:t>Everybody is = </a:t>
            </a:r>
          </a:p>
          <a:p>
            <a:pPr algn="ctr" eaLnBrk="1" hangingPunct="1">
              <a:buFontTx/>
              <a:buNone/>
            </a:pPr>
            <a:r>
              <a:rPr lang="en-US" altLang="en-US" sz="4000" dirty="0">
                <a:solidFill>
                  <a:schemeClr val="tx1"/>
                </a:solidFill>
                <a:latin typeface="Calibri" panose="020F0502020204030204" pitchFamily="34" charset="0"/>
                <a:cs typeface="Calibri" panose="020F0502020204030204" pitchFamily="34" charset="0"/>
              </a:rPr>
              <a:t>until someone makes a decision </a:t>
            </a:r>
          </a:p>
          <a:p>
            <a:pPr algn="ctr" eaLnBrk="1" hangingPunct="1">
              <a:buFontTx/>
              <a:buNone/>
            </a:pPr>
            <a:endParaRPr lang="en-US" altLang="en-US" sz="4000" dirty="0">
              <a:solidFill>
                <a:schemeClr val="tx1"/>
              </a:solidFill>
              <a:latin typeface="Calibri" panose="020F0502020204030204" pitchFamily="34" charset="0"/>
              <a:cs typeface="Calibri" panose="020F0502020204030204" pitchFamily="34" charset="0"/>
            </a:endParaRPr>
          </a:p>
        </p:txBody>
      </p:sp>
      <p:sp>
        <p:nvSpPr>
          <p:cNvPr id="2" name="Footer Placeholder 1">
            <a:extLst>
              <a:ext uri="{FF2B5EF4-FFF2-40B4-BE49-F238E27FC236}">
                <a16:creationId xmlns:a16="http://schemas.microsoft.com/office/drawing/2014/main" id="{2198154C-C90A-5EEA-1AB2-CCC419493BE9}"/>
              </a:ext>
            </a:extLst>
          </p:cNvPr>
          <p:cNvSpPr>
            <a:spLocks noGrp="1"/>
          </p:cNvSpPr>
          <p:nvPr>
            <p:ph type="ftr" sz="quarter" idx="11"/>
          </p:nvPr>
        </p:nvSpPr>
        <p:spPr/>
        <p:txBody>
          <a:bodyPr/>
          <a:lstStyle/>
          <a:p>
            <a:r>
              <a:rPr lang="en-US" altLang="en-US"/>
              <a:t>©The Marketing Animals 2023</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45059">
                                            <p:txEl>
                                              <p:pRg st="1" end="1"/>
                                            </p:txEl>
                                          </p:spTgt>
                                        </p:tgtEl>
                                        <p:attrNameLst>
                                          <p:attrName>style.visibility</p:attrName>
                                        </p:attrNameLst>
                                      </p:cBhvr>
                                      <p:to>
                                        <p:strVal val="visible"/>
                                      </p:to>
                                    </p:set>
                                    <p:anim calcmode="lin" valueType="num">
                                      <p:cBhvr additive="base">
                                        <p:cTn id="13" dur="500" fill="hold"/>
                                        <p:tgtEl>
                                          <p:spTgt spid="450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05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anim calcmode="lin" valueType="num">
                                      <p:cBhvr additive="base">
                                        <p:cTn id="19" dur="500" fill="hold"/>
                                        <p:tgtEl>
                                          <p:spTgt spid="4505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05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45059">
                                            <p:txEl>
                                              <p:pRg st="4" end="4"/>
                                            </p:txEl>
                                          </p:spTgt>
                                        </p:tgtEl>
                                        <p:attrNameLst>
                                          <p:attrName>style.visibility</p:attrName>
                                        </p:attrNameLst>
                                      </p:cBhvr>
                                      <p:to>
                                        <p:strVal val="visible"/>
                                      </p:to>
                                    </p:set>
                                    <p:anim calcmode="lin" valueType="num">
                                      <p:cBhvr additive="base">
                                        <p:cTn id="25" dur="500" fill="hold"/>
                                        <p:tgtEl>
                                          <p:spTgt spid="4505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505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3">
            <a:extLst>
              <a:ext uri="{FF2B5EF4-FFF2-40B4-BE49-F238E27FC236}">
                <a16:creationId xmlns:a16="http://schemas.microsoft.com/office/drawing/2014/main" id="{351A927A-7FE3-F975-C9EA-9AF3F492BF07}"/>
              </a:ext>
            </a:extLst>
          </p:cNvPr>
          <p:cNvSpPr>
            <a:spLocks noGrp="1" noChangeArrowheads="1"/>
          </p:cNvSpPr>
          <p:nvPr>
            <p:ph idx="1"/>
          </p:nvPr>
        </p:nvSpPr>
        <p:spPr>
          <a:xfrm>
            <a:off x="2209800" y="1775750"/>
            <a:ext cx="7772400" cy="4343400"/>
          </a:xfrm>
        </p:spPr>
        <p:txBody>
          <a:bodyPr/>
          <a:lstStyle/>
          <a:p>
            <a:pPr algn="ctr" eaLnBrk="1" hangingPunct="1">
              <a:buFontTx/>
              <a:buNone/>
              <a:defRPr/>
            </a:pPr>
            <a:r>
              <a:rPr lang="en-US" sz="4800" dirty="0">
                <a:solidFill>
                  <a:schemeClr val="tx1"/>
                </a:solidFill>
                <a:latin typeface="Calibri" panose="020F0502020204030204" pitchFamily="34" charset="0"/>
                <a:ea typeface="ＭＳ Ｐゴシック" charset="0"/>
                <a:cs typeface="Calibri" panose="020F0502020204030204" pitchFamily="34" charset="0"/>
              </a:rPr>
              <a:t>We are not special people</a:t>
            </a:r>
          </a:p>
          <a:p>
            <a:pPr algn="ctr" eaLnBrk="1" hangingPunct="1">
              <a:buFontTx/>
              <a:buNone/>
              <a:defRPr/>
            </a:pPr>
            <a:endParaRPr lang="en-US" sz="4800" dirty="0">
              <a:solidFill>
                <a:schemeClr val="tx1"/>
              </a:solidFill>
              <a:latin typeface="Calibri" panose="020F0502020204030204" pitchFamily="34" charset="0"/>
              <a:ea typeface="ＭＳ Ｐゴシック" charset="0"/>
              <a:cs typeface="Calibri" panose="020F0502020204030204" pitchFamily="34" charset="0"/>
            </a:endParaRPr>
          </a:p>
          <a:p>
            <a:pPr algn="ctr" eaLnBrk="1" hangingPunct="1">
              <a:buFontTx/>
              <a:buNone/>
              <a:defRPr/>
            </a:pPr>
            <a:r>
              <a:rPr lang="en-US" sz="4800" dirty="0">
                <a:solidFill>
                  <a:schemeClr val="tx1"/>
                </a:solidFill>
                <a:latin typeface="Calibri" panose="020F0502020204030204" pitchFamily="34" charset="0"/>
                <a:ea typeface="ＭＳ Ｐゴシック" charset="0"/>
                <a:cs typeface="Calibri" panose="020F0502020204030204" pitchFamily="34" charset="0"/>
              </a:rPr>
              <a:t>We DO special things</a:t>
            </a:r>
          </a:p>
        </p:txBody>
      </p:sp>
      <p:sp>
        <p:nvSpPr>
          <p:cNvPr id="2" name="Footer Placeholder 1">
            <a:extLst>
              <a:ext uri="{FF2B5EF4-FFF2-40B4-BE49-F238E27FC236}">
                <a16:creationId xmlns:a16="http://schemas.microsoft.com/office/drawing/2014/main" id="{59D692CD-F717-40F6-0992-564C6CCD7535}"/>
              </a:ext>
            </a:extLst>
          </p:cNvPr>
          <p:cNvSpPr>
            <a:spLocks noGrp="1"/>
          </p:cNvSpPr>
          <p:nvPr>
            <p:ph type="ftr" sz="quarter" idx="11"/>
          </p:nvPr>
        </p:nvSpPr>
        <p:spPr/>
        <p:txBody>
          <a:bodyPr/>
          <a:lstStyle/>
          <a:p>
            <a:r>
              <a:rPr lang="en-US" altLang="en-US"/>
              <a:t>©The Marketing Animals 2023</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46083">
                                            <p:txEl>
                                              <p:pRg st="2" end="2"/>
                                            </p:txEl>
                                          </p:spTgt>
                                        </p:tgtEl>
                                        <p:attrNameLst>
                                          <p:attrName>style.visibility</p:attrName>
                                        </p:attrNameLst>
                                      </p:cBhvr>
                                      <p:to>
                                        <p:strVal val="visible"/>
                                      </p:to>
                                    </p:set>
                                    <p:anim calcmode="lin" valueType="num">
                                      <p:cBhvr additive="base">
                                        <p:cTn id="13" dur="500" fill="hold"/>
                                        <p:tgtEl>
                                          <p:spTgt spid="4608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08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1F155-55E7-4EB2-95C7-9E00A9B970C3}"/>
              </a:ext>
            </a:extLst>
          </p:cNvPr>
          <p:cNvSpPr>
            <a:spLocks noGrp="1"/>
          </p:cNvSpPr>
          <p:nvPr>
            <p:ph type="title"/>
          </p:nvPr>
        </p:nvSpPr>
        <p:spPr/>
        <p:txBody>
          <a:bodyPr>
            <a:normAutofit/>
          </a:bodyPr>
          <a:lstStyle/>
          <a:p>
            <a:pPr>
              <a:defRPr/>
            </a:pPr>
            <a:r>
              <a:rPr lang="en-US" sz="4000" dirty="0">
                <a:latin typeface="Calibri" panose="020F0502020204030204" pitchFamily="34" charset="0"/>
                <a:cs typeface="Calibri" panose="020F0502020204030204" pitchFamily="34" charset="0"/>
              </a:rPr>
              <a:t>Direct correlation between income and time spent in focus activities</a:t>
            </a:r>
          </a:p>
        </p:txBody>
      </p:sp>
      <p:sp>
        <p:nvSpPr>
          <p:cNvPr id="5" name="Footer Placeholder 4">
            <a:extLst>
              <a:ext uri="{FF2B5EF4-FFF2-40B4-BE49-F238E27FC236}">
                <a16:creationId xmlns:a16="http://schemas.microsoft.com/office/drawing/2014/main" id="{C1E311ED-042B-1AE6-2943-FCD9F0071F63}"/>
              </a:ext>
            </a:extLst>
          </p:cNvPr>
          <p:cNvSpPr>
            <a:spLocks noGrp="1"/>
          </p:cNvSpPr>
          <p:nvPr>
            <p:ph type="ftr" sz="quarter" idx="11"/>
          </p:nvPr>
        </p:nvSpPr>
        <p:spPr/>
        <p:txBody>
          <a:bodyPr/>
          <a:lstStyle/>
          <a:p>
            <a:r>
              <a:rPr lang="en-US" altLang="en-US"/>
              <a:t>©The Marketing Animals 2023</a:t>
            </a:r>
          </a:p>
        </p:txBody>
      </p:sp>
      <p:sp>
        <p:nvSpPr>
          <p:cNvPr id="3" name="TextBox 2">
            <a:extLst>
              <a:ext uri="{FF2B5EF4-FFF2-40B4-BE49-F238E27FC236}">
                <a16:creationId xmlns:a16="http://schemas.microsoft.com/office/drawing/2014/main" id="{9DEE3190-D470-58F1-A864-F11EDA70FCD3}"/>
              </a:ext>
            </a:extLst>
          </p:cNvPr>
          <p:cNvSpPr txBox="1"/>
          <p:nvPr/>
        </p:nvSpPr>
        <p:spPr>
          <a:xfrm>
            <a:off x="8247184" y="2080853"/>
            <a:ext cx="1546497" cy="1015663"/>
          </a:xfrm>
          <a:prstGeom prst="rect">
            <a:avLst/>
          </a:prstGeom>
          <a:noFill/>
        </p:spPr>
        <p:txBody>
          <a:bodyPr wrap="square" rtlCol="0">
            <a:spAutoFit/>
          </a:bodyPr>
          <a:lstStyle/>
          <a:p>
            <a:pPr algn="ctr"/>
            <a:r>
              <a:rPr lang="en-US" sz="2000" b="1" dirty="0">
                <a:latin typeface="Calibri" panose="020F0502020204030204" pitchFamily="34" charset="0"/>
                <a:cs typeface="Calibri" panose="020F0502020204030204" pitchFamily="34" charset="0"/>
              </a:rPr>
              <a:t>Average Sales People</a:t>
            </a:r>
          </a:p>
          <a:p>
            <a:pPr algn="ctr"/>
            <a:endParaRPr lang="en-US" sz="2000" b="1" dirty="0">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9D384158-3629-E5F6-1237-1F58EC640C4A}"/>
              </a:ext>
            </a:extLst>
          </p:cNvPr>
          <p:cNvPicPr>
            <a:picLocks noChangeAspect="1"/>
          </p:cNvPicPr>
          <p:nvPr/>
        </p:nvPicPr>
        <p:blipFill>
          <a:blip r:embed="rId2"/>
          <a:stretch>
            <a:fillRect/>
          </a:stretch>
        </p:blipFill>
        <p:spPr>
          <a:xfrm>
            <a:off x="1061916" y="2895600"/>
            <a:ext cx="10557845" cy="3052337"/>
          </a:xfrm>
          <a:prstGeom prst="rect">
            <a:avLst/>
          </a:prstGeom>
        </p:spPr>
      </p:pic>
      <p:sp>
        <p:nvSpPr>
          <p:cNvPr id="6" name="TextBox 5">
            <a:extLst>
              <a:ext uri="{FF2B5EF4-FFF2-40B4-BE49-F238E27FC236}">
                <a16:creationId xmlns:a16="http://schemas.microsoft.com/office/drawing/2014/main" id="{84857D94-27EE-FB37-A8AD-0272DF1CDFB2}"/>
              </a:ext>
            </a:extLst>
          </p:cNvPr>
          <p:cNvSpPr txBox="1"/>
          <p:nvPr/>
        </p:nvSpPr>
        <p:spPr>
          <a:xfrm>
            <a:off x="9994878" y="2080853"/>
            <a:ext cx="1423686" cy="1015663"/>
          </a:xfrm>
          <a:prstGeom prst="rect">
            <a:avLst/>
          </a:prstGeom>
          <a:noFill/>
        </p:spPr>
        <p:txBody>
          <a:bodyPr wrap="square" rtlCol="0">
            <a:spAutoFit/>
          </a:bodyPr>
          <a:lstStyle/>
          <a:p>
            <a:pPr algn="ctr"/>
            <a:r>
              <a:rPr lang="en-US" sz="2000" b="1" dirty="0">
                <a:latin typeface="Calibri" panose="020F0502020204030204" pitchFamily="34" charset="0"/>
                <a:cs typeface="Calibri" panose="020F0502020204030204" pitchFamily="34" charset="0"/>
              </a:rPr>
              <a:t>Top </a:t>
            </a:r>
          </a:p>
          <a:p>
            <a:pPr algn="ctr"/>
            <a:r>
              <a:rPr lang="en-US" sz="2000" b="1" dirty="0">
                <a:latin typeface="Calibri" panose="020F0502020204030204" pitchFamily="34" charset="0"/>
                <a:cs typeface="Calibri" panose="020F0502020204030204" pitchFamily="34" charset="0"/>
              </a:rPr>
              <a:t>Producers</a:t>
            </a:r>
          </a:p>
          <a:p>
            <a:pPr algn="ctr"/>
            <a:endParaRPr lang="en-US" sz="2000" b="1" dirty="0">
              <a:latin typeface="Calibri" panose="020F0502020204030204" pitchFamily="34" charset="0"/>
              <a:cs typeface="Calibri" panose="020F0502020204030204" pitchFamily="34" charset="0"/>
            </a:endParaRPr>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4BF95A8-BD5F-B8F9-837B-C152431192C0}"/>
              </a:ext>
            </a:extLst>
          </p:cNvPr>
          <p:cNvSpPr>
            <a:spLocks noGrp="1" noChangeArrowheads="1"/>
          </p:cNvSpPr>
          <p:nvPr>
            <p:ph type="title"/>
          </p:nvPr>
        </p:nvSpPr>
        <p:spPr>
          <a:xfrm>
            <a:off x="1169043" y="414781"/>
            <a:ext cx="10467372" cy="1143000"/>
          </a:xfrm>
        </p:spPr>
        <p:txBody>
          <a:bodyPr>
            <a:normAutofit fontScale="90000"/>
          </a:bodyPr>
          <a:lstStyle/>
          <a:p>
            <a:pPr eaLnBrk="1" hangingPunct="1">
              <a:defRPr/>
            </a:pPr>
            <a:r>
              <a:rPr lang="en-US" b="1" dirty="0">
                <a:latin typeface="Arial" panose="020B0604020202020204" pitchFamily="34" charset="0"/>
                <a:ea typeface="ＭＳ Ｐゴシック" charset="0"/>
                <a:cs typeface="Arial" panose="020B0604020202020204" pitchFamily="34" charset="0"/>
              </a:rPr>
              <a:t>How To Get Rich Selling Real Estate</a:t>
            </a:r>
          </a:p>
        </p:txBody>
      </p:sp>
      <p:sp>
        <p:nvSpPr>
          <p:cNvPr id="3075" name="Rectangle 3">
            <a:extLst>
              <a:ext uri="{FF2B5EF4-FFF2-40B4-BE49-F238E27FC236}">
                <a16:creationId xmlns:a16="http://schemas.microsoft.com/office/drawing/2014/main" id="{9DCE5F3D-A924-8DFB-DE88-EFEF3192BADC}"/>
              </a:ext>
            </a:extLst>
          </p:cNvPr>
          <p:cNvSpPr>
            <a:spLocks noGrp="1" noChangeArrowheads="1"/>
          </p:cNvSpPr>
          <p:nvPr>
            <p:ph idx="1"/>
          </p:nvPr>
        </p:nvSpPr>
        <p:spPr>
          <a:xfrm>
            <a:off x="1273215" y="2143839"/>
            <a:ext cx="10363200" cy="4114800"/>
          </a:xfrm>
        </p:spPr>
        <p:txBody>
          <a:bodyPr>
            <a:normAutofit/>
          </a:bodyPr>
          <a:lstStyle/>
          <a:p>
            <a:pPr algn="ctr" eaLnBrk="1" hangingPunct="1">
              <a:buFontTx/>
              <a:buNone/>
              <a:defRPr/>
            </a:pPr>
            <a:r>
              <a:rPr lang="en-US" sz="3200" b="1" dirty="0">
                <a:solidFill>
                  <a:schemeClr val="tx1"/>
                </a:solidFill>
                <a:latin typeface="Arial" panose="020B0604020202020204" pitchFamily="34" charset="0"/>
                <a:ea typeface="ＭＳ Ｐゴシック" charset="0"/>
                <a:cs typeface="Arial" panose="020B0604020202020204" pitchFamily="34" charset="0"/>
              </a:rPr>
              <a:t>Step 1</a:t>
            </a:r>
          </a:p>
          <a:p>
            <a:pPr eaLnBrk="1" hangingPunct="1">
              <a:buFontTx/>
              <a:buNone/>
              <a:defRPr/>
            </a:pPr>
            <a:endParaRPr lang="en-US" sz="3200" dirty="0">
              <a:solidFill>
                <a:schemeClr val="tx1"/>
              </a:solidFill>
              <a:latin typeface="Arial" panose="020B0604020202020204" pitchFamily="34" charset="0"/>
              <a:ea typeface="ＭＳ Ｐゴシック" charset="0"/>
              <a:cs typeface="Arial" panose="020B0604020202020204" pitchFamily="34" charset="0"/>
            </a:endParaRPr>
          </a:p>
          <a:p>
            <a:pPr>
              <a:defRPr/>
            </a:pPr>
            <a:r>
              <a:rPr lang="en-US" sz="3200" dirty="0">
                <a:solidFill>
                  <a:schemeClr val="tx1"/>
                </a:solidFill>
                <a:latin typeface="Arial" panose="020B0604020202020204" pitchFamily="34" charset="0"/>
                <a:ea typeface="ＭＳ Ｐゴシック" charset="0"/>
                <a:cs typeface="Arial" panose="020B0604020202020204" pitchFamily="34" charset="0"/>
              </a:rPr>
              <a:t>Identify other highly successful real estate agents</a:t>
            </a:r>
          </a:p>
          <a:p>
            <a:pPr>
              <a:defRPr/>
            </a:pPr>
            <a:r>
              <a:rPr lang="en-US" sz="3200" dirty="0">
                <a:solidFill>
                  <a:schemeClr val="tx1"/>
                </a:solidFill>
                <a:latin typeface="Arial" panose="020B0604020202020204" pitchFamily="34" charset="0"/>
                <a:ea typeface="ＭＳ Ｐゴシック" charset="0"/>
                <a:cs typeface="Arial" panose="020B0604020202020204" pitchFamily="34" charset="0"/>
              </a:rPr>
              <a:t>Find out what they are doing</a:t>
            </a:r>
          </a:p>
          <a:p>
            <a:pPr>
              <a:defRPr/>
            </a:pPr>
            <a:r>
              <a:rPr lang="en-US" sz="3200" dirty="0">
                <a:solidFill>
                  <a:schemeClr val="tx1"/>
                </a:solidFill>
                <a:latin typeface="Arial" panose="020B0604020202020204" pitchFamily="34" charset="0"/>
                <a:ea typeface="ＭＳ Ｐゴシック" charset="0"/>
                <a:cs typeface="Arial" panose="020B0604020202020204" pitchFamily="34" charset="0"/>
              </a:rPr>
              <a:t>Copy them</a:t>
            </a:r>
          </a:p>
          <a:p>
            <a:pPr>
              <a:defRPr/>
            </a:pPr>
            <a:r>
              <a:rPr lang="en-US" sz="3200" dirty="0">
                <a:solidFill>
                  <a:schemeClr val="tx1"/>
                </a:solidFill>
                <a:latin typeface="Arial" panose="020B0604020202020204" pitchFamily="34" charset="0"/>
                <a:ea typeface="ＭＳ Ｐゴシック" charset="0"/>
                <a:cs typeface="Arial" panose="020B0604020202020204" pitchFamily="34" charset="0"/>
              </a:rPr>
              <a:t>Ask for their help or opinion</a:t>
            </a:r>
          </a:p>
        </p:txBody>
      </p:sp>
      <p:sp>
        <p:nvSpPr>
          <p:cNvPr id="2" name="Footer Placeholder 1">
            <a:extLst>
              <a:ext uri="{FF2B5EF4-FFF2-40B4-BE49-F238E27FC236}">
                <a16:creationId xmlns:a16="http://schemas.microsoft.com/office/drawing/2014/main" id="{04928810-09CD-5BD8-4620-94712BAB3D56}"/>
              </a:ext>
            </a:extLst>
          </p:cNvPr>
          <p:cNvSpPr>
            <a:spLocks noGrp="1"/>
          </p:cNvSpPr>
          <p:nvPr>
            <p:ph type="ftr" sz="quarter" idx="11"/>
          </p:nvPr>
        </p:nvSpPr>
        <p:spPr/>
        <p:txBody>
          <a:bodyPr/>
          <a:lstStyle/>
          <a:p>
            <a:r>
              <a:rPr lang="en-US" altLang="en-US"/>
              <a:t>©The Marketing Animals 2023</a:t>
            </a: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33ACAC-1E41-4AC2-246B-A43995424A30}"/>
              </a:ext>
            </a:extLst>
          </p:cNvPr>
          <p:cNvSpPr>
            <a:spLocks noGrp="1"/>
          </p:cNvSpPr>
          <p:nvPr>
            <p:ph type="title"/>
          </p:nvPr>
        </p:nvSpPr>
        <p:spPr/>
        <p:txBody>
          <a:bodyPr/>
          <a:lstStyle/>
          <a:p>
            <a:r>
              <a:rPr lang="en-US" altLang="en-US" sz="4400" b="1" dirty="0">
                <a:latin typeface="Calibri" panose="020F0502020204030204" pitchFamily="34" charset="0"/>
                <a:cs typeface="Calibri" panose="020F0502020204030204" pitchFamily="34" charset="0"/>
              </a:rPr>
              <a:t>Step 2</a:t>
            </a:r>
            <a:br>
              <a:rPr lang="en-US" altLang="en-US" sz="4400" b="1"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p:txBody>
      </p:sp>
      <p:sp>
        <p:nvSpPr>
          <p:cNvPr id="4099" name="Rectangle 3">
            <a:extLst>
              <a:ext uri="{FF2B5EF4-FFF2-40B4-BE49-F238E27FC236}">
                <a16:creationId xmlns:a16="http://schemas.microsoft.com/office/drawing/2014/main" id="{893B2844-42AF-A0AE-A35A-C16626A46301}"/>
              </a:ext>
            </a:extLst>
          </p:cNvPr>
          <p:cNvSpPr>
            <a:spLocks noGrp="1" noChangeArrowheads="1"/>
          </p:cNvSpPr>
          <p:nvPr>
            <p:ph idx="1"/>
          </p:nvPr>
        </p:nvSpPr>
        <p:spPr>
          <a:xfrm>
            <a:off x="914400" y="1219200"/>
            <a:ext cx="10363200" cy="5029200"/>
          </a:xfrm>
        </p:spPr>
        <p:txBody>
          <a:bodyPr>
            <a:normAutofit fontScale="85000" lnSpcReduction="20000"/>
          </a:bodyPr>
          <a:lstStyle/>
          <a:p>
            <a:pPr eaLnBrk="1" hangingPunct="1">
              <a:buFontTx/>
              <a:buNone/>
            </a:pPr>
            <a:endParaRPr lang="en-US" altLang="en-US" sz="4000" b="1" dirty="0">
              <a:solidFill>
                <a:schemeClr val="tx1"/>
              </a:solidFill>
              <a:latin typeface="Arial" panose="020B0604020202020204" pitchFamily="34" charset="0"/>
              <a:cs typeface="Arial" panose="020B0604020202020204" pitchFamily="34" charset="0"/>
            </a:endParaRPr>
          </a:p>
          <a:p>
            <a:pPr>
              <a:buNone/>
            </a:pPr>
            <a:r>
              <a:rPr lang="en-US" altLang="en-US" sz="4000" dirty="0">
                <a:solidFill>
                  <a:schemeClr val="tx1"/>
                </a:solidFill>
                <a:latin typeface="Arial" panose="020B0604020202020204" pitchFamily="34" charset="0"/>
                <a:cs typeface="Arial" panose="020B0604020202020204" pitchFamily="34" charset="0"/>
              </a:rPr>
              <a:t>Do your Freedom Statement – how much longer to work, how much to get out of debt in that time frame, how much monthly income you need, how much savings/investments you need to generate that income, how many houses you need to sell.</a:t>
            </a:r>
          </a:p>
          <a:p>
            <a:pPr eaLnBrk="1" hangingPunct="1">
              <a:buFontTx/>
              <a:buNone/>
            </a:pPr>
            <a:endParaRPr lang="en-US" altLang="en-US" sz="4000" dirty="0">
              <a:solidFill>
                <a:schemeClr val="tx1"/>
              </a:solidFill>
              <a:latin typeface="Arial" panose="020B0604020202020204" pitchFamily="34" charset="0"/>
              <a:cs typeface="Arial" panose="020B0604020202020204" pitchFamily="34" charset="0"/>
            </a:endParaRPr>
          </a:p>
          <a:p>
            <a:pPr eaLnBrk="1" hangingPunct="1">
              <a:buFontTx/>
              <a:buNone/>
            </a:pPr>
            <a:r>
              <a:rPr lang="en-US" altLang="en-US" sz="4000" dirty="0">
                <a:solidFill>
                  <a:schemeClr val="tx1"/>
                </a:solidFill>
                <a:latin typeface="Arial" panose="020B0604020202020204" pitchFamily="34" charset="0"/>
                <a:cs typeface="Arial" panose="020B0604020202020204" pitchFamily="34" charset="0"/>
              </a:rPr>
              <a:t>Know your specific numbers (x # leads, x # of listings, or x # of buyers, x # of referral partners, x # of meetings set)</a:t>
            </a:r>
          </a:p>
          <a:p>
            <a:pPr eaLnBrk="1" hangingPunct="1">
              <a:buFontTx/>
              <a:buNone/>
            </a:pPr>
            <a:endParaRPr lang="en-US" altLang="en-US" sz="4000" dirty="0">
              <a:solidFill>
                <a:schemeClr val="tx1"/>
              </a:solidFill>
              <a:latin typeface="Arial" panose="020B0604020202020204" pitchFamily="34" charset="0"/>
              <a:cs typeface="Arial" panose="020B0604020202020204" pitchFamily="34" charset="0"/>
            </a:endParaRPr>
          </a:p>
          <a:p>
            <a:pPr eaLnBrk="1" hangingPunct="1">
              <a:buFontTx/>
              <a:buNone/>
            </a:pPr>
            <a:endParaRPr lang="en-US" altLang="en-US" sz="4000" b="1" dirty="0">
              <a:solidFill>
                <a:schemeClr val="tx1"/>
              </a:solidFill>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9A30C863-693C-62D2-393F-9BD574F77246}"/>
              </a:ext>
            </a:extLst>
          </p:cNvPr>
          <p:cNvSpPr>
            <a:spLocks noGrp="1"/>
          </p:cNvSpPr>
          <p:nvPr>
            <p:ph type="ftr" sz="quarter" idx="11"/>
          </p:nvPr>
        </p:nvSpPr>
        <p:spPr/>
        <p:txBody>
          <a:bodyPr/>
          <a:lstStyle/>
          <a:p>
            <a:r>
              <a:rPr lang="en-US" altLang="en-US"/>
              <a:t>©The Marketing Animals 2023</a:t>
            </a:r>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2FDD451-5933-3804-509B-B6823328977B}"/>
              </a:ext>
            </a:extLst>
          </p:cNvPr>
          <p:cNvSpPr>
            <a:spLocks noGrp="1"/>
          </p:cNvSpPr>
          <p:nvPr>
            <p:ph type="title"/>
          </p:nvPr>
        </p:nvSpPr>
        <p:spPr/>
        <p:txBody>
          <a:bodyPr/>
          <a:lstStyle/>
          <a:p>
            <a:r>
              <a:rPr lang="en-US" altLang="en-US" sz="4400" b="1" dirty="0">
                <a:latin typeface="Calibri" panose="020F0502020204030204" pitchFamily="34" charset="0"/>
                <a:cs typeface="Calibri" panose="020F0502020204030204" pitchFamily="34" charset="0"/>
              </a:rPr>
              <a:t>Step 3</a:t>
            </a:r>
            <a:br>
              <a:rPr lang="en-US" altLang="en-US" sz="4400" b="1"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p:txBody>
      </p:sp>
      <p:sp>
        <p:nvSpPr>
          <p:cNvPr id="5123" name="Rectangle 3">
            <a:extLst>
              <a:ext uri="{FF2B5EF4-FFF2-40B4-BE49-F238E27FC236}">
                <a16:creationId xmlns:a16="http://schemas.microsoft.com/office/drawing/2014/main" id="{44D041DA-BED1-B133-D306-DCA17F3B033A}"/>
              </a:ext>
            </a:extLst>
          </p:cNvPr>
          <p:cNvSpPr>
            <a:spLocks noGrp="1" noChangeArrowheads="1"/>
          </p:cNvSpPr>
          <p:nvPr>
            <p:ph idx="1"/>
          </p:nvPr>
        </p:nvSpPr>
        <p:spPr>
          <a:xfrm>
            <a:off x="1285875" y="1981200"/>
            <a:ext cx="9744075" cy="4114800"/>
          </a:xfrm>
        </p:spPr>
        <p:txBody>
          <a:bodyPr/>
          <a:lstStyle/>
          <a:p>
            <a:pPr eaLnBrk="1" hangingPunct="1">
              <a:buFontTx/>
              <a:buNone/>
            </a:pPr>
            <a:r>
              <a:rPr lang="en-US" altLang="en-US" sz="4000" dirty="0">
                <a:solidFill>
                  <a:schemeClr val="tx1"/>
                </a:solidFill>
                <a:latin typeface="Calibri" panose="020F0502020204030204" pitchFamily="34" charset="0"/>
                <a:cs typeface="Calibri" panose="020F0502020204030204" pitchFamily="34" charset="0"/>
              </a:rPr>
              <a:t>Follow a proven plan (DSP-Daily Success Plan)</a:t>
            </a:r>
          </a:p>
          <a:p>
            <a:pPr eaLnBrk="1" hangingPunct="1">
              <a:buFontTx/>
              <a:buNone/>
            </a:pPr>
            <a:r>
              <a:rPr lang="en-US" altLang="en-US" sz="4000" dirty="0">
                <a:solidFill>
                  <a:schemeClr val="tx1"/>
                </a:solidFill>
                <a:latin typeface="Calibri" panose="020F0502020204030204" pitchFamily="34" charset="0"/>
                <a:cs typeface="Calibri" panose="020F0502020204030204" pitchFamily="34" charset="0"/>
              </a:rPr>
              <a:t>Know that your plan will work</a:t>
            </a:r>
          </a:p>
          <a:p>
            <a:pPr eaLnBrk="1" hangingPunct="1">
              <a:buFontTx/>
              <a:buNone/>
            </a:pPr>
            <a:r>
              <a:rPr lang="en-US" altLang="en-US" sz="4000" dirty="0">
                <a:solidFill>
                  <a:schemeClr val="tx1"/>
                </a:solidFill>
                <a:latin typeface="Calibri" panose="020F0502020204030204" pitchFamily="34" charset="0"/>
                <a:cs typeface="Calibri" panose="020F0502020204030204" pitchFamily="34" charset="0"/>
              </a:rPr>
              <a:t>Don’</a:t>
            </a:r>
            <a:r>
              <a:rPr lang="en-US" altLang="ja-JP" sz="4000" dirty="0">
                <a:solidFill>
                  <a:schemeClr val="tx1"/>
                </a:solidFill>
                <a:latin typeface="Calibri" panose="020F0502020204030204" pitchFamily="34" charset="0"/>
                <a:cs typeface="Calibri" panose="020F0502020204030204" pitchFamily="34" charset="0"/>
              </a:rPr>
              <a:t>t go into it trying to </a:t>
            </a:r>
            <a:r>
              <a:rPr lang="ja-JP" altLang="en-US" sz="4000">
                <a:solidFill>
                  <a:schemeClr val="tx1"/>
                </a:solidFill>
                <a:latin typeface="Calibri" panose="020F0502020204030204" pitchFamily="34" charset="0"/>
                <a:cs typeface="Calibri" panose="020F0502020204030204" pitchFamily="34" charset="0"/>
              </a:rPr>
              <a:t>“</a:t>
            </a:r>
            <a:r>
              <a:rPr lang="en-US" altLang="ja-JP" sz="4000" dirty="0">
                <a:solidFill>
                  <a:schemeClr val="tx1"/>
                </a:solidFill>
                <a:latin typeface="Calibri" panose="020F0502020204030204" pitchFamily="34" charset="0"/>
                <a:cs typeface="Calibri" panose="020F0502020204030204" pitchFamily="34" charset="0"/>
              </a:rPr>
              <a:t>prove it</a:t>
            </a:r>
            <a:r>
              <a:rPr lang="ja-JP" altLang="en-US" sz="4000">
                <a:solidFill>
                  <a:schemeClr val="tx1"/>
                </a:solidFill>
                <a:latin typeface="Calibri" panose="020F0502020204030204" pitchFamily="34" charset="0"/>
                <a:cs typeface="Calibri" panose="020F0502020204030204" pitchFamily="34" charset="0"/>
              </a:rPr>
              <a:t>”</a:t>
            </a:r>
            <a:r>
              <a:rPr lang="en-US" altLang="ja-JP" sz="4000" dirty="0">
                <a:solidFill>
                  <a:schemeClr val="tx1"/>
                </a:solidFill>
                <a:latin typeface="Calibri" panose="020F0502020204030204" pitchFamily="34" charset="0"/>
                <a:cs typeface="Calibri" panose="020F0502020204030204" pitchFamily="34" charset="0"/>
              </a:rPr>
              <a:t> wrong</a:t>
            </a:r>
          </a:p>
          <a:p>
            <a:pPr eaLnBrk="1" hangingPunct="1">
              <a:buFontTx/>
              <a:buNone/>
            </a:pPr>
            <a:r>
              <a:rPr lang="en-US" altLang="en-US" sz="4000" dirty="0">
                <a:solidFill>
                  <a:schemeClr val="tx1"/>
                </a:solidFill>
                <a:latin typeface="Calibri" panose="020F0502020204030204" pitchFamily="34" charset="0"/>
                <a:cs typeface="Calibri" panose="020F0502020204030204" pitchFamily="34" charset="0"/>
              </a:rPr>
              <a:t>Go into it to prove it right.</a:t>
            </a:r>
          </a:p>
          <a:p>
            <a:pPr eaLnBrk="1" hangingPunct="1">
              <a:buFontTx/>
              <a:buNone/>
            </a:pPr>
            <a:r>
              <a:rPr lang="en-US" altLang="en-US" sz="4000" dirty="0">
                <a:solidFill>
                  <a:schemeClr val="tx1"/>
                </a:solidFill>
                <a:latin typeface="Calibri" panose="020F0502020204030204" pitchFamily="34" charset="0"/>
                <a:cs typeface="Calibri" panose="020F0502020204030204" pitchFamily="34" charset="0"/>
              </a:rPr>
              <a:t>Mindset is KEY!  What’s yours right now?</a:t>
            </a:r>
          </a:p>
        </p:txBody>
      </p:sp>
      <p:sp>
        <p:nvSpPr>
          <p:cNvPr id="2" name="Footer Placeholder 1">
            <a:extLst>
              <a:ext uri="{FF2B5EF4-FFF2-40B4-BE49-F238E27FC236}">
                <a16:creationId xmlns:a16="http://schemas.microsoft.com/office/drawing/2014/main" id="{5176BB02-7A53-70DD-0944-ACE61B19E6A4}"/>
              </a:ext>
            </a:extLst>
          </p:cNvPr>
          <p:cNvSpPr>
            <a:spLocks noGrp="1"/>
          </p:cNvSpPr>
          <p:nvPr>
            <p:ph type="ftr" sz="quarter" idx="11"/>
          </p:nvPr>
        </p:nvSpPr>
        <p:spPr/>
        <p:txBody>
          <a:bodyPr/>
          <a:lstStyle/>
          <a:p>
            <a:r>
              <a:rPr lang="en-US" altLang="en-US"/>
              <a:t>©The Marketing Animals 2023</a:t>
            </a:r>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2" descr="1">
            <a:extLst>
              <a:ext uri="{FF2B5EF4-FFF2-40B4-BE49-F238E27FC236}">
                <a16:creationId xmlns:a16="http://schemas.microsoft.com/office/drawing/2014/main" id="{0E17F02C-1F3E-A837-FDAB-9ACC6FDAF3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5340" y="1065593"/>
            <a:ext cx="7973077" cy="5482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0" name="Picture 3">
            <a:extLst>
              <a:ext uri="{FF2B5EF4-FFF2-40B4-BE49-F238E27FC236}">
                <a16:creationId xmlns:a16="http://schemas.microsoft.com/office/drawing/2014/main" id="{27E5BDA3-AB6E-B080-7396-2C15FEE1F3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19344" y="182851"/>
            <a:ext cx="2647950"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651" name="TextBox 1">
            <a:extLst>
              <a:ext uri="{FF2B5EF4-FFF2-40B4-BE49-F238E27FC236}">
                <a16:creationId xmlns:a16="http://schemas.microsoft.com/office/drawing/2014/main" id="{EEE2F306-8BF9-62D4-0B9D-3D09439A9346}"/>
              </a:ext>
            </a:extLst>
          </p:cNvPr>
          <p:cNvSpPr txBox="1">
            <a:spLocks noChangeArrowheads="1"/>
          </p:cNvSpPr>
          <p:nvPr/>
        </p:nvSpPr>
        <p:spPr bwMode="auto">
          <a:xfrm>
            <a:off x="1317043" y="346502"/>
            <a:ext cx="746814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fontAlgn="base" hangingPunct="1">
              <a:spcBef>
                <a:spcPct val="0"/>
              </a:spcBef>
              <a:spcAft>
                <a:spcPct val="0"/>
              </a:spcAft>
            </a:pPr>
            <a:r>
              <a:rPr lang="en-US" altLang="en-US" sz="4000" dirty="0">
                <a:solidFill>
                  <a:srgbClr val="000000"/>
                </a:solidFill>
                <a:latin typeface="Calibri" panose="020F0502020204030204" pitchFamily="34" charset="0"/>
                <a:cs typeface="Calibri" panose="020F0502020204030204" pitchFamily="34" charset="0"/>
              </a:rPr>
              <a:t>DESTRUCTIVE Downward Spiral</a:t>
            </a:r>
          </a:p>
        </p:txBody>
      </p:sp>
      <p:sp>
        <p:nvSpPr>
          <p:cNvPr id="2" name="Footer Placeholder 1">
            <a:extLst>
              <a:ext uri="{FF2B5EF4-FFF2-40B4-BE49-F238E27FC236}">
                <a16:creationId xmlns:a16="http://schemas.microsoft.com/office/drawing/2014/main" id="{C84862A2-5104-2C2A-DB71-EE1E4DB576B5}"/>
              </a:ext>
            </a:extLst>
          </p:cNvPr>
          <p:cNvSpPr>
            <a:spLocks noGrp="1"/>
          </p:cNvSpPr>
          <p:nvPr>
            <p:ph type="ftr" sz="quarter" idx="11"/>
          </p:nvPr>
        </p:nvSpPr>
        <p:spPr/>
        <p:txBody>
          <a:bodyPr/>
          <a:lstStyle/>
          <a:p>
            <a:r>
              <a:rPr lang="en-US" altLang="en-US"/>
              <a:t>©The Marketing Animals 2023</a:t>
            </a:r>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2" descr="1">
            <a:extLst>
              <a:ext uri="{FF2B5EF4-FFF2-40B4-BE49-F238E27FC236}">
                <a16:creationId xmlns:a16="http://schemas.microsoft.com/office/drawing/2014/main" id="{7B10A61C-76CF-78E9-706D-7434791C38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6278" y="1252958"/>
            <a:ext cx="7554628" cy="5295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698" name="Picture 4">
            <a:extLst>
              <a:ext uri="{FF2B5EF4-FFF2-40B4-BE49-F238E27FC236}">
                <a16:creationId xmlns:a16="http://schemas.microsoft.com/office/drawing/2014/main" id="{BD28B8E1-C7DE-CB06-E62A-2FE6A12966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20240" y="428262"/>
            <a:ext cx="3169281" cy="20971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699" name="TextBox 1">
            <a:extLst>
              <a:ext uri="{FF2B5EF4-FFF2-40B4-BE49-F238E27FC236}">
                <a16:creationId xmlns:a16="http://schemas.microsoft.com/office/drawing/2014/main" id="{548CE3CA-DB34-CA32-3D9F-032CFFFB4BF4}"/>
              </a:ext>
            </a:extLst>
          </p:cNvPr>
          <p:cNvSpPr txBox="1">
            <a:spLocks noChangeArrowheads="1"/>
          </p:cNvSpPr>
          <p:nvPr/>
        </p:nvSpPr>
        <p:spPr bwMode="auto">
          <a:xfrm>
            <a:off x="2006277" y="304801"/>
            <a:ext cx="603812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fontAlgn="base" hangingPunct="1">
              <a:spcBef>
                <a:spcPct val="0"/>
              </a:spcBef>
              <a:spcAft>
                <a:spcPct val="0"/>
              </a:spcAft>
            </a:pPr>
            <a:r>
              <a:rPr lang="en-US" altLang="en-US" sz="4000" dirty="0">
                <a:solidFill>
                  <a:srgbClr val="000000"/>
                </a:solidFill>
                <a:latin typeface="Calibri" panose="020F0502020204030204" pitchFamily="34" charset="0"/>
                <a:cs typeface="Calibri" panose="020F0502020204030204" pitchFamily="34" charset="0"/>
              </a:rPr>
              <a:t>SOARING to Freedom</a:t>
            </a:r>
          </a:p>
        </p:txBody>
      </p:sp>
      <p:sp>
        <p:nvSpPr>
          <p:cNvPr id="2" name="Footer Placeholder 1">
            <a:extLst>
              <a:ext uri="{FF2B5EF4-FFF2-40B4-BE49-F238E27FC236}">
                <a16:creationId xmlns:a16="http://schemas.microsoft.com/office/drawing/2014/main" id="{2FA04A1A-4265-D18F-D3D8-AF0B1076D5F2}"/>
              </a:ext>
            </a:extLst>
          </p:cNvPr>
          <p:cNvSpPr>
            <a:spLocks noGrp="1"/>
          </p:cNvSpPr>
          <p:nvPr>
            <p:ph type="ftr" sz="quarter" idx="11"/>
          </p:nvPr>
        </p:nvSpPr>
        <p:spPr/>
        <p:txBody>
          <a:bodyPr/>
          <a:lstStyle/>
          <a:p>
            <a:r>
              <a:rPr lang="en-US" altLang="en-US"/>
              <a:t>©The Marketing Animals 2023</a:t>
            </a:r>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B525057-DC9D-CE1B-E22B-E103EC95564F}"/>
              </a:ext>
            </a:extLst>
          </p:cNvPr>
          <p:cNvSpPr>
            <a:spLocks noGrp="1" noChangeArrowheads="1"/>
          </p:cNvSpPr>
          <p:nvPr>
            <p:ph type="title"/>
          </p:nvPr>
        </p:nvSpPr>
        <p:spPr>
          <a:xfrm>
            <a:off x="914400" y="190500"/>
            <a:ext cx="10363200" cy="1143000"/>
          </a:xfrm>
        </p:spPr>
        <p:txBody>
          <a:bodyPr/>
          <a:lstStyle/>
          <a:p>
            <a:pPr eaLnBrk="1" hangingPunct="1"/>
            <a:r>
              <a:rPr lang="en-US" altLang="en-US" dirty="0">
                <a:latin typeface="Calibri" panose="020F0502020204030204" pitchFamily="34" charset="0"/>
                <a:cs typeface="Calibri" panose="020F0502020204030204" pitchFamily="34" charset="0"/>
              </a:rPr>
              <a:t>How  To Have The </a:t>
            </a:r>
            <a:r>
              <a:rPr lang="ja-JP" altLang="en-US">
                <a:latin typeface="Calibri" panose="020F0502020204030204" pitchFamily="34" charset="0"/>
                <a:cs typeface="Calibri" panose="020F0502020204030204" pitchFamily="34" charset="0"/>
              </a:rPr>
              <a:t>“</a:t>
            </a:r>
            <a:r>
              <a:rPr lang="en-US" altLang="ja-JP" dirty="0">
                <a:latin typeface="Calibri" panose="020F0502020204030204" pitchFamily="34" charset="0"/>
                <a:cs typeface="Calibri" panose="020F0502020204030204" pitchFamily="34" charset="0"/>
              </a:rPr>
              <a:t>Right Mind</a:t>
            </a:r>
            <a:r>
              <a:rPr lang="ja-JP" altLang="en-US">
                <a:latin typeface="Calibri" panose="020F0502020204030204" pitchFamily="34" charset="0"/>
                <a:cs typeface="Calibri" panose="020F0502020204030204" pitchFamily="34" charset="0"/>
              </a:rPr>
              <a:t>”</a:t>
            </a:r>
            <a:endParaRPr lang="en-US" altLang="en-US" dirty="0">
              <a:latin typeface="Calibri" panose="020F0502020204030204" pitchFamily="34" charset="0"/>
              <a:cs typeface="Calibri" panose="020F0502020204030204" pitchFamily="34" charset="0"/>
            </a:endParaRPr>
          </a:p>
        </p:txBody>
      </p:sp>
      <p:sp>
        <p:nvSpPr>
          <p:cNvPr id="5123" name="Rectangle 3">
            <a:extLst>
              <a:ext uri="{FF2B5EF4-FFF2-40B4-BE49-F238E27FC236}">
                <a16:creationId xmlns:a16="http://schemas.microsoft.com/office/drawing/2014/main" id="{149C821A-3A5E-B2F4-35B3-766AEA6F4F43}"/>
              </a:ext>
            </a:extLst>
          </p:cNvPr>
          <p:cNvSpPr>
            <a:spLocks noGrp="1" noChangeArrowheads="1"/>
          </p:cNvSpPr>
          <p:nvPr>
            <p:ph idx="1"/>
          </p:nvPr>
        </p:nvSpPr>
        <p:spPr>
          <a:xfrm>
            <a:off x="1250066" y="1595437"/>
            <a:ext cx="10465684" cy="4491037"/>
          </a:xfrm>
        </p:spPr>
        <p:txBody>
          <a:bodyPr>
            <a:normAutofit lnSpcReduction="10000"/>
          </a:bodyPr>
          <a:lstStyle/>
          <a:p>
            <a:pPr eaLnBrk="1" hangingPunct="1"/>
            <a:r>
              <a:rPr lang="en-US" altLang="en-US" sz="4000" dirty="0">
                <a:solidFill>
                  <a:schemeClr val="tx1"/>
                </a:solidFill>
                <a:latin typeface="Calibri" panose="020F0502020204030204" pitchFamily="34" charset="0"/>
                <a:cs typeface="Calibri" panose="020F0502020204030204" pitchFamily="34" charset="0"/>
              </a:rPr>
              <a:t>Don’</a:t>
            </a:r>
            <a:r>
              <a:rPr lang="en-US" altLang="ja-JP" sz="4000" dirty="0">
                <a:solidFill>
                  <a:schemeClr val="tx1"/>
                </a:solidFill>
                <a:latin typeface="Calibri" panose="020F0502020204030204" pitchFamily="34" charset="0"/>
                <a:cs typeface="Calibri" panose="020F0502020204030204" pitchFamily="34" charset="0"/>
              </a:rPr>
              <a:t>t compare yourself to others</a:t>
            </a:r>
          </a:p>
          <a:p>
            <a:pPr eaLnBrk="1" hangingPunct="1"/>
            <a:r>
              <a:rPr lang="en-US" altLang="en-US" sz="4000" dirty="0">
                <a:solidFill>
                  <a:schemeClr val="tx1"/>
                </a:solidFill>
                <a:latin typeface="Calibri" panose="020F0502020204030204" pitchFamily="34" charset="0"/>
                <a:cs typeface="Calibri" panose="020F0502020204030204" pitchFamily="34" charset="0"/>
              </a:rPr>
              <a:t>Associate with like minded people</a:t>
            </a:r>
          </a:p>
          <a:p>
            <a:pPr eaLnBrk="1" hangingPunct="1"/>
            <a:r>
              <a:rPr lang="en-US" altLang="en-US" sz="4000" dirty="0">
                <a:solidFill>
                  <a:schemeClr val="tx1"/>
                </a:solidFill>
                <a:latin typeface="Calibri" panose="020F0502020204030204" pitchFamily="34" charset="0"/>
                <a:cs typeface="Calibri" panose="020F0502020204030204" pitchFamily="34" charset="0"/>
              </a:rPr>
              <a:t>Ignore </a:t>
            </a:r>
            <a:r>
              <a:rPr lang="ja-JP" altLang="en-US" sz="4000">
                <a:solidFill>
                  <a:schemeClr val="tx1"/>
                </a:solidFill>
                <a:latin typeface="Calibri" panose="020F0502020204030204" pitchFamily="34" charset="0"/>
                <a:cs typeface="Calibri" panose="020F0502020204030204" pitchFamily="34" charset="0"/>
              </a:rPr>
              <a:t>“</a:t>
            </a:r>
            <a:r>
              <a:rPr lang="en-US" altLang="ja-JP" sz="4000" dirty="0">
                <a:solidFill>
                  <a:schemeClr val="tx1"/>
                </a:solidFill>
                <a:latin typeface="Calibri" panose="020F0502020204030204" pitchFamily="34" charset="0"/>
                <a:cs typeface="Calibri" panose="020F0502020204030204" pitchFamily="34" charset="0"/>
              </a:rPr>
              <a:t>Haters</a:t>
            </a:r>
            <a:r>
              <a:rPr lang="ja-JP" altLang="en-US" sz="4000">
                <a:solidFill>
                  <a:schemeClr val="tx1"/>
                </a:solidFill>
                <a:latin typeface="Calibri" panose="020F0502020204030204" pitchFamily="34" charset="0"/>
                <a:cs typeface="Calibri" panose="020F0502020204030204" pitchFamily="34" charset="0"/>
              </a:rPr>
              <a:t>”</a:t>
            </a:r>
            <a:r>
              <a:rPr lang="en-US" altLang="ja-JP" sz="4000" dirty="0">
                <a:solidFill>
                  <a:schemeClr val="tx1"/>
                </a:solidFill>
                <a:latin typeface="Calibri" panose="020F0502020204030204" pitchFamily="34" charset="0"/>
                <a:cs typeface="Calibri" panose="020F0502020204030204" pitchFamily="34" charset="0"/>
              </a:rPr>
              <a:t> (25% rule)</a:t>
            </a:r>
          </a:p>
          <a:p>
            <a:pPr eaLnBrk="1" hangingPunct="1"/>
            <a:r>
              <a:rPr lang="en-US" altLang="en-US" sz="4000" dirty="0">
                <a:solidFill>
                  <a:schemeClr val="tx1"/>
                </a:solidFill>
                <a:latin typeface="Calibri" panose="020F0502020204030204" pitchFamily="34" charset="0"/>
                <a:cs typeface="Calibri" panose="020F0502020204030204" pitchFamily="34" charset="0"/>
              </a:rPr>
              <a:t>Build a success library of stories</a:t>
            </a:r>
          </a:p>
          <a:p>
            <a:pPr eaLnBrk="1" hangingPunct="1"/>
            <a:r>
              <a:rPr lang="en-US" altLang="en-US" sz="4000" dirty="0">
                <a:solidFill>
                  <a:schemeClr val="tx1"/>
                </a:solidFill>
                <a:latin typeface="Calibri" panose="020F0502020204030204" pitchFamily="34" charset="0"/>
                <a:cs typeface="Calibri" panose="020F0502020204030204" pitchFamily="34" charset="0"/>
              </a:rPr>
              <a:t>Fill your head with good stuff</a:t>
            </a:r>
          </a:p>
          <a:p>
            <a:pPr eaLnBrk="1" hangingPunct="1"/>
            <a:r>
              <a:rPr lang="en-US" altLang="en-US" sz="4000" dirty="0">
                <a:solidFill>
                  <a:schemeClr val="tx1"/>
                </a:solidFill>
                <a:latin typeface="Calibri" panose="020F0502020204030204" pitchFamily="34" charset="0"/>
                <a:cs typeface="Calibri" panose="020F0502020204030204" pitchFamily="34" charset="0"/>
              </a:rPr>
              <a:t>Self-talk – “There is an endless source of clients”</a:t>
            </a:r>
          </a:p>
        </p:txBody>
      </p:sp>
      <p:sp>
        <p:nvSpPr>
          <p:cNvPr id="2" name="Footer Placeholder 1">
            <a:extLst>
              <a:ext uri="{FF2B5EF4-FFF2-40B4-BE49-F238E27FC236}">
                <a16:creationId xmlns:a16="http://schemas.microsoft.com/office/drawing/2014/main" id="{D36FFAB5-92F4-AE50-A4B8-3B1C71EC7884}"/>
              </a:ext>
            </a:extLst>
          </p:cNvPr>
          <p:cNvSpPr>
            <a:spLocks noGrp="1"/>
          </p:cNvSpPr>
          <p:nvPr>
            <p:ph type="ftr" sz="quarter" idx="11"/>
          </p:nvPr>
        </p:nvSpPr>
        <p:spPr/>
        <p:txBody>
          <a:bodyPr/>
          <a:lstStyle/>
          <a:p>
            <a:r>
              <a:rPr lang="en-US" altLang="en-US"/>
              <a:t>©The Marketing Animals 2023</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theme/theme1.xml><?xml version="1.0" encoding="utf-8"?>
<a:theme xmlns:a="http://schemas.openxmlformats.org/drawingml/2006/main" name="Orange Arial">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range Arial" id="{6D5FCB95-92D2-FE48-BFD3-9FBF00CF7CD0}" vid="{00228FEF-23AE-2E4D-B918-CE3E20E140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42395</TotalTime>
  <Words>1654</Words>
  <Application>Microsoft Macintosh PowerPoint</Application>
  <PresentationFormat>Widescreen</PresentationFormat>
  <Paragraphs>174</Paragraphs>
  <Slides>27</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Arial Black</vt:lpstr>
      <vt:lpstr>Calibri</vt:lpstr>
      <vt:lpstr>Gill Sans MT</vt:lpstr>
      <vt:lpstr>Hoefler Text</vt:lpstr>
      <vt:lpstr>Impact</vt:lpstr>
      <vt:lpstr>Times New Roman</vt:lpstr>
      <vt:lpstr>Orange Arial</vt:lpstr>
      <vt:lpstr>Making the Most of Your Time</vt:lpstr>
      <vt:lpstr>What You Will Learn In 60 Minutes</vt:lpstr>
      <vt:lpstr>Direct correlation between income and time spent in focus activities</vt:lpstr>
      <vt:lpstr>How To Get Rich Selling Real Estate</vt:lpstr>
      <vt:lpstr>Step 2 </vt:lpstr>
      <vt:lpstr>Step 3 </vt:lpstr>
      <vt:lpstr>PowerPoint Presentation</vt:lpstr>
      <vt:lpstr>PowerPoint Presentation</vt:lpstr>
      <vt:lpstr>How  To Have The “Right Mind”</vt:lpstr>
      <vt:lpstr>Step 4 </vt:lpstr>
      <vt:lpstr>What do Top Producers think?</vt:lpstr>
      <vt:lpstr>  Tell Me What To Do </vt:lpstr>
      <vt:lpstr>Back to the 80/20</vt:lpstr>
      <vt:lpstr>Putting It Into Action:</vt:lpstr>
      <vt:lpstr>Check emails Return calls Talk to buyers/sellers already working with Put out fires Write/review contracts Show houses Call leads Listing presentations Do monthly mailers Run errands Video Marketing Bookkeeping/payroll Plan Day  Teach Classes Talk to underwriter Continuing Educations Go to closings Call/meet new referral partners Market to past database Check Zillow  Upload stuff to MLS Write Addendums Meet with inspectors or appraisers CMA’s   </vt:lpstr>
      <vt:lpstr>Pick The One</vt:lpstr>
      <vt:lpstr>PowerPoint Presentation</vt:lpstr>
      <vt:lpstr>The Single Mother</vt:lpstr>
      <vt:lpstr>Direct correlation between income and time spent in focus activities</vt:lpstr>
      <vt:lpstr>Challenge Time</vt:lpstr>
      <vt:lpstr>What goes on your schedule</vt:lpstr>
      <vt:lpstr>Your New Schedule</vt:lpstr>
      <vt:lpstr>Part Two (If you feel adventurous)</vt:lpstr>
      <vt:lpstr>Calendar Rules</vt:lpstr>
      <vt:lpstr>Who does the rest?</vt:lpstr>
      <vt:lpstr>So Now You Know….</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the Most of Your Time</dc:title>
  <dc:creator>Tammy Schneider</dc:creator>
  <cp:lastModifiedBy>Tammy Schneider</cp:lastModifiedBy>
  <cp:revision>8</cp:revision>
  <dcterms:created xsi:type="dcterms:W3CDTF">2023-07-13T16:45:58Z</dcterms:created>
  <dcterms:modified xsi:type="dcterms:W3CDTF">2023-11-03T16:59:26Z</dcterms:modified>
</cp:coreProperties>
</file>