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13"/>
    <p:restoredTop sz="94694"/>
  </p:normalViewPr>
  <p:slideViewPr>
    <p:cSldViewPr snapToGrid="0" snapToObjects="1">
      <p:cViewPr varScale="1">
        <p:scale>
          <a:sx n="86" d="100"/>
          <a:sy n="86" d="100"/>
        </p:scale>
        <p:origin x="36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rtner.coleinformation.com/agentmastermi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F9A0C1C-8ABC-401B-8FE9-AC9327C4C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7BE261-2AA8-3840-8AE6-A47815C55455}"/>
              </a:ext>
            </a:extLst>
          </p:cNvPr>
          <p:cNvSpPr>
            <a:spLocks noGrp="1"/>
          </p:cNvSpPr>
          <p:nvPr>
            <p:ph type="ctrTitle"/>
          </p:nvPr>
        </p:nvSpPr>
        <p:spPr>
          <a:xfrm>
            <a:off x="8154186" y="634028"/>
            <a:ext cx="3355942" cy="3732835"/>
          </a:xfrm>
        </p:spPr>
        <p:txBody>
          <a:bodyPr>
            <a:normAutofit/>
          </a:bodyPr>
          <a:lstStyle/>
          <a:p>
            <a:r>
              <a:rPr lang="en-US" sz="5100"/>
              <a:t>Tyler Steenken</a:t>
            </a:r>
          </a:p>
        </p:txBody>
      </p:sp>
      <p:sp>
        <p:nvSpPr>
          <p:cNvPr id="3" name="Subtitle 2">
            <a:extLst>
              <a:ext uri="{FF2B5EF4-FFF2-40B4-BE49-F238E27FC236}">
                <a16:creationId xmlns:a16="http://schemas.microsoft.com/office/drawing/2014/main" id="{238D26A6-2BBB-E34C-9A13-4FF4A3DBB59A}"/>
              </a:ext>
            </a:extLst>
          </p:cNvPr>
          <p:cNvSpPr>
            <a:spLocks noGrp="1"/>
          </p:cNvSpPr>
          <p:nvPr>
            <p:ph type="subTitle" idx="1"/>
          </p:nvPr>
        </p:nvSpPr>
        <p:spPr>
          <a:xfrm>
            <a:off x="8154186" y="4436462"/>
            <a:ext cx="3355942" cy="1794656"/>
          </a:xfrm>
        </p:spPr>
        <p:txBody>
          <a:bodyPr>
            <a:normAutofit/>
          </a:bodyPr>
          <a:lstStyle/>
          <a:p>
            <a:pPr>
              <a:spcAft>
                <a:spcPts val="600"/>
              </a:spcAft>
            </a:pPr>
            <a:r>
              <a:rPr lang="en-US" dirty="0"/>
              <a:t>Director of Strategic Partnerships</a:t>
            </a:r>
            <a:endParaRPr lang="en-US"/>
          </a:p>
        </p:txBody>
      </p:sp>
      <p:sp>
        <p:nvSpPr>
          <p:cNvPr id="12" name="Freeform 6">
            <a:extLst>
              <a:ext uri="{FF2B5EF4-FFF2-40B4-BE49-F238E27FC236}">
                <a16:creationId xmlns:a16="http://schemas.microsoft.com/office/drawing/2014/main" id="{BA5783C3-2F96-40A7-A24F-30CB07AA3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4" name="Freeform 6">
            <a:extLst>
              <a:ext uri="{FF2B5EF4-FFF2-40B4-BE49-F238E27FC236}">
                <a16:creationId xmlns:a16="http://schemas.microsoft.com/office/drawing/2014/main" id="{A9D08DBA-0326-4C4E-ACFB-576F3ABDD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5" name="Picture 4">
            <a:extLst>
              <a:ext uri="{FF2B5EF4-FFF2-40B4-BE49-F238E27FC236}">
                <a16:creationId xmlns:a16="http://schemas.microsoft.com/office/drawing/2014/main" id="{7FEF6130-FF9F-B84E-AE5D-27D1BB4809EB}"/>
              </a:ext>
            </a:extLst>
          </p:cNvPr>
          <p:cNvPicPr>
            <a:picLocks noChangeAspect="1"/>
          </p:cNvPicPr>
          <p:nvPr/>
        </p:nvPicPr>
        <p:blipFill>
          <a:blip r:embed="rId2"/>
          <a:stretch>
            <a:fillRect/>
          </a:stretch>
        </p:blipFill>
        <p:spPr>
          <a:xfrm>
            <a:off x="1379023" y="2187096"/>
            <a:ext cx="5659222" cy="2682999"/>
          </a:xfrm>
          <a:prstGeom prst="rect">
            <a:avLst/>
          </a:prstGeom>
        </p:spPr>
      </p:pic>
    </p:spTree>
    <p:extLst>
      <p:ext uri="{BB962C8B-B14F-4D97-AF65-F5344CB8AC3E}">
        <p14:creationId xmlns:p14="http://schemas.microsoft.com/office/powerpoint/2010/main" val="199841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D4FB-15D7-2C4A-806F-53505565FE3A}"/>
              </a:ext>
            </a:extLst>
          </p:cNvPr>
          <p:cNvSpPr>
            <a:spLocks noGrp="1"/>
          </p:cNvSpPr>
          <p:nvPr>
            <p:ph type="title"/>
          </p:nvPr>
        </p:nvSpPr>
        <p:spPr>
          <a:xfrm>
            <a:off x="1371600" y="685800"/>
            <a:ext cx="9601200" cy="800100"/>
          </a:xfrm>
        </p:spPr>
        <p:txBody>
          <a:bodyPr/>
          <a:lstStyle/>
          <a:p>
            <a:pPr algn="ctr"/>
            <a:r>
              <a:rPr lang="en-US" dirty="0"/>
              <a:t>70 YEAR HISTORY</a:t>
            </a:r>
          </a:p>
        </p:txBody>
      </p:sp>
      <p:sp>
        <p:nvSpPr>
          <p:cNvPr id="3" name="Content Placeholder 2">
            <a:extLst>
              <a:ext uri="{FF2B5EF4-FFF2-40B4-BE49-F238E27FC236}">
                <a16:creationId xmlns:a16="http://schemas.microsoft.com/office/drawing/2014/main" id="{D3FCCBD7-A3C4-384F-9D00-EE482905B8BB}"/>
              </a:ext>
            </a:extLst>
          </p:cNvPr>
          <p:cNvSpPr>
            <a:spLocks noGrp="1"/>
          </p:cNvSpPr>
          <p:nvPr>
            <p:ph idx="1"/>
          </p:nvPr>
        </p:nvSpPr>
        <p:spPr>
          <a:xfrm>
            <a:off x="1219200" y="1638300"/>
            <a:ext cx="6362700" cy="3581400"/>
          </a:xfrm>
        </p:spPr>
        <p:txBody>
          <a:bodyPr>
            <a:normAutofit/>
          </a:bodyPr>
          <a:lstStyle/>
          <a:p>
            <a:r>
              <a:rPr lang="en-US" dirty="0"/>
              <a:t>Also known as The Cole Directory </a:t>
            </a:r>
          </a:p>
          <a:p>
            <a:pPr lvl="1"/>
            <a:r>
              <a:rPr lang="en-US" dirty="0"/>
              <a:t>Published in 1947 </a:t>
            </a:r>
          </a:p>
          <a:p>
            <a:pPr lvl="1"/>
            <a:r>
              <a:rPr lang="en-US" dirty="0"/>
              <a:t>“Blue Book”</a:t>
            </a:r>
          </a:p>
          <a:p>
            <a:pPr lvl="1"/>
            <a:r>
              <a:rPr lang="en-US" dirty="0"/>
              <a:t>Criss-Cross Directory</a:t>
            </a:r>
          </a:p>
          <a:p>
            <a:r>
              <a:rPr lang="en-US" dirty="0"/>
              <a:t>Invaluable information for industries in home services, real estate, insurance, collections, police dept., etc. </a:t>
            </a:r>
          </a:p>
          <a:p>
            <a:r>
              <a:rPr lang="en-US" dirty="0"/>
              <a:t>TODAY: Cole Realty Resource provides neighborhood contact information Online with 24/7 access to real-time cell phones and emails (+250 data </a:t>
            </a:r>
            <a:r>
              <a:rPr lang="en-US"/>
              <a:t>attributes)</a:t>
            </a:r>
            <a:endParaRPr lang="en-US" dirty="0"/>
          </a:p>
        </p:txBody>
      </p:sp>
      <p:pic>
        <p:nvPicPr>
          <p:cNvPr id="4" name="Picture 3" descr="Jack Cole_Sigma Nu.JPG">
            <a:extLst>
              <a:ext uri="{FF2B5EF4-FFF2-40B4-BE49-F238E27FC236}">
                <a16:creationId xmlns:a16="http://schemas.microsoft.com/office/drawing/2014/main" id="{019FDB8F-5E1E-9447-AF2F-029423A5710E}"/>
              </a:ext>
            </a:extLst>
          </p:cNvPr>
          <p:cNvPicPr>
            <a:picLocks noChangeAspect="1"/>
          </p:cNvPicPr>
          <p:nvPr/>
        </p:nvPicPr>
        <p:blipFill>
          <a:blip r:embed="rId2" cstate="print"/>
          <a:srcRect l="11940" t="7477" r="12438"/>
          <a:stretch>
            <a:fillRect/>
          </a:stretch>
        </p:blipFill>
        <p:spPr>
          <a:xfrm>
            <a:off x="10248900" y="485775"/>
            <a:ext cx="1447800" cy="1885950"/>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1950s cole directory.jpg">
            <a:extLst>
              <a:ext uri="{FF2B5EF4-FFF2-40B4-BE49-F238E27FC236}">
                <a16:creationId xmlns:a16="http://schemas.microsoft.com/office/drawing/2014/main" id="{6590CAFB-C7E0-B345-BEAE-073FA5BA7390}"/>
              </a:ext>
            </a:extLst>
          </p:cNvPr>
          <p:cNvPicPr>
            <a:picLocks noChangeAspect="1"/>
          </p:cNvPicPr>
          <p:nvPr/>
        </p:nvPicPr>
        <p:blipFill>
          <a:blip r:embed="rId3" cstate="print"/>
          <a:stretch>
            <a:fillRect/>
          </a:stretch>
        </p:blipFill>
        <p:spPr>
          <a:xfrm>
            <a:off x="10229838" y="3145650"/>
            <a:ext cx="1466862" cy="205500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Cole Blue Book.jpg">
            <a:extLst>
              <a:ext uri="{FF2B5EF4-FFF2-40B4-BE49-F238E27FC236}">
                <a16:creationId xmlns:a16="http://schemas.microsoft.com/office/drawing/2014/main" id="{F12BC8B8-32AD-6441-8507-B0A9626C27C4}"/>
              </a:ext>
            </a:extLst>
          </p:cNvPr>
          <p:cNvPicPr>
            <a:picLocks noChangeAspect="1"/>
          </p:cNvPicPr>
          <p:nvPr/>
        </p:nvPicPr>
        <p:blipFill>
          <a:blip r:embed="rId4" cstate="print"/>
          <a:stretch>
            <a:fillRect/>
          </a:stretch>
        </p:blipFill>
        <p:spPr>
          <a:xfrm>
            <a:off x="9702999" y="1787138"/>
            <a:ext cx="1053678" cy="2055000"/>
          </a:xfrm>
          <a:prstGeom prst="rect">
            <a:avLst/>
          </a:prstGeom>
          <a:ln w="88900" cap="sq" cmpd="thickThin">
            <a:solidFill>
              <a:srgbClr val="000000"/>
            </a:solidFill>
            <a:prstDash val="solid"/>
            <a:miter lim="800000"/>
          </a:ln>
          <a:effectLst>
            <a:innerShdw blurRad="76200">
              <a:srgbClr val="000000"/>
            </a:innerShdw>
          </a:effectLst>
        </p:spPr>
      </p:pic>
      <p:pic>
        <p:nvPicPr>
          <p:cNvPr id="7" name="Content Placeholder 4">
            <a:extLst>
              <a:ext uri="{FF2B5EF4-FFF2-40B4-BE49-F238E27FC236}">
                <a16:creationId xmlns:a16="http://schemas.microsoft.com/office/drawing/2014/main" id="{53AB5018-4C6B-3947-B26A-89F5E359EF2F}"/>
              </a:ext>
            </a:extLst>
          </p:cNvPr>
          <p:cNvPicPr>
            <a:picLocks noChangeAspect="1"/>
          </p:cNvPicPr>
          <p:nvPr/>
        </p:nvPicPr>
        <p:blipFill>
          <a:blip r:embed="rId5"/>
          <a:stretch>
            <a:fillRect/>
          </a:stretch>
        </p:blipFill>
        <p:spPr>
          <a:xfrm>
            <a:off x="9982200" y="5927725"/>
            <a:ext cx="1981200" cy="889000"/>
          </a:xfrm>
          <a:prstGeom prst="rect">
            <a:avLst/>
          </a:prstGeom>
        </p:spPr>
      </p:pic>
      <p:pic>
        <p:nvPicPr>
          <p:cNvPr id="9" name="Picture 8">
            <a:extLst>
              <a:ext uri="{FF2B5EF4-FFF2-40B4-BE49-F238E27FC236}">
                <a16:creationId xmlns:a16="http://schemas.microsoft.com/office/drawing/2014/main" id="{846FD55C-3FFF-4E59-B7C3-F4FBD82DEB7B}"/>
              </a:ext>
            </a:extLst>
          </p:cNvPr>
          <p:cNvPicPr>
            <a:picLocks noChangeAspect="1"/>
          </p:cNvPicPr>
          <p:nvPr/>
        </p:nvPicPr>
        <p:blipFill>
          <a:blip r:embed="rId6"/>
          <a:stretch>
            <a:fillRect/>
          </a:stretch>
        </p:blipFill>
        <p:spPr>
          <a:xfrm>
            <a:off x="6991350" y="1419225"/>
            <a:ext cx="1905000" cy="1905000"/>
          </a:xfrm>
          <a:prstGeom prst="rect">
            <a:avLst/>
          </a:prstGeom>
        </p:spPr>
      </p:pic>
    </p:spTree>
    <p:extLst>
      <p:ext uri="{BB962C8B-B14F-4D97-AF65-F5344CB8AC3E}">
        <p14:creationId xmlns:p14="http://schemas.microsoft.com/office/powerpoint/2010/main" val="180251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6F853-18D2-7847-9914-ED9115F0FA0B}"/>
              </a:ext>
            </a:extLst>
          </p:cNvPr>
          <p:cNvSpPr>
            <a:spLocks noGrp="1"/>
          </p:cNvSpPr>
          <p:nvPr>
            <p:ph type="title"/>
          </p:nvPr>
        </p:nvSpPr>
        <p:spPr/>
        <p:txBody>
          <a:bodyPr>
            <a:normAutofit/>
          </a:bodyPr>
          <a:lstStyle/>
          <a:p>
            <a:pPr algn="ctr"/>
            <a:r>
              <a:rPr lang="en-US" sz="3600" dirty="0"/>
              <a:t>AGENTS SPEAKING ON STAGE WILL SAY…</a:t>
            </a:r>
          </a:p>
        </p:txBody>
      </p:sp>
      <p:sp>
        <p:nvSpPr>
          <p:cNvPr id="4" name="Text Placeholder 3">
            <a:extLst>
              <a:ext uri="{FF2B5EF4-FFF2-40B4-BE49-F238E27FC236}">
                <a16:creationId xmlns:a16="http://schemas.microsoft.com/office/drawing/2014/main" id="{97533AB3-114E-2547-91B5-39964729A7A7}"/>
              </a:ext>
            </a:extLst>
          </p:cNvPr>
          <p:cNvSpPr>
            <a:spLocks noGrp="1"/>
          </p:cNvSpPr>
          <p:nvPr>
            <p:ph type="body" idx="1"/>
          </p:nvPr>
        </p:nvSpPr>
        <p:spPr>
          <a:xfrm>
            <a:off x="1371600" y="1154098"/>
            <a:ext cx="8458200" cy="4749552"/>
          </a:xfrm>
        </p:spPr>
        <p:txBody>
          <a:bodyPr/>
          <a:lstStyle/>
          <a:p>
            <a:pPr marL="457200" indent="-457200">
              <a:buFont typeface="Wingdings" panose="05000000000000000000" pitchFamily="2" charset="2"/>
              <a:buChar char="ü"/>
            </a:pPr>
            <a:r>
              <a:rPr lang="en-US" dirty="0"/>
              <a:t>Successful agents are not relying on buying “leads” that are also getting called by dozens of other agents</a:t>
            </a:r>
          </a:p>
          <a:p>
            <a:pPr marL="457200" indent="-457200">
              <a:buFont typeface="Wingdings" panose="05000000000000000000" pitchFamily="2" charset="2"/>
              <a:buChar char="ü"/>
            </a:pPr>
            <a:r>
              <a:rPr lang="en-US" dirty="0"/>
              <a:t>You need to be having MORE conversations about buying and selling real estate with people you do not know</a:t>
            </a:r>
          </a:p>
          <a:p>
            <a:pPr marL="457200" indent="-457200">
              <a:buFont typeface="Wingdings" panose="05000000000000000000" pitchFamily="2" charset="2"/>
              <a:buChar char="ü"/>
            </a:pPr>
            <a:r>
              <a:rPr lang="en-US" dirty="0"/>
              <a:t>Instead they are creating a sustainable business and are focusing on creating more RELATIONSHIPS!</a:t>
            </a:r>
          </a:p>
          <a:p>
            <a:endParaRPr lang="en-US" dirty="0"/>
          </a:p>
          <a:p>
            <a:pPr marL="457200" indent="-457200">
              <a:buFont typeface="Wingdings" panose="05000000000000000000" pitchFamily="2" charset="2"/>
              <a:buChar char="ü"/>
            </a:pPr>
            <a:endParaRPr lang="en-US" dirty="0"/>
          </a:p>
        </p:txBody>
      </p:sp>
      <p:pic>
        <p:nvPicPr>
          <p:cNvPr id="9" name="Content Placeholder 4">
            <a:extLst>
              <a:ext uri="{FF2B5EF4-FFF2-40B4-BE49-F238E27FC236}">
                <a16:creationId xmlns:a16="http://schemas.microsoft.com/office/drawing/2014/main" id="{072E18CF-7E9B-554E-9CD2-C4F459E52C40}"/>
              </a:ext>
            </a:extLst>
          </p:cNvPr>
          <p:cNvPicPr>
            <a:picLocks noChangeAspect="1"/>
          </p:cNvPicPr>
          <p:nvPr/>
        </p:nvPicPr>
        <p:blipFill>
          <a:blip r:embed="rId2"/>
          <a:stretch>
            <a:fillRect/>
          </a:stretch>
        </p:blipFill>
        <p:spPr>
          <a:xfrm>
            <a:off x="9829800" y="5740400"/>
            <a:ext cx="1981200" cy="889000"/>
          </a:xfrm>
          <a:prstGeom prst="rect">
            <a:avLst/>
          </a:prstGeom>
        </p:spPr>
      </p:pic>
    </p:spTree>
    <p:extLst>
      <p:ext uri="{BB962C8B-B14F-4D97-AF65-F5344CB8AC3E}">
        <p14:creationId xmlns:p14="http://schemas.microsoft.com/office/powerpoint/2010/main" val="176124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DD1FB-699A-5941-B422-756542CEEE73}"/>
              </a:ext>
            </a:extLst>
          </p:cNvPr>
          <p:cNvSpPr>
            <a:spLocks noGrp="1"/>
          </p:cNvSpPr>
          <p:nvPr>
            <p:ph type="title"/>
          </p:nvPr>
        </p:nvSpPr>
        <p:spPr/>
        <p:txBody>
          <a:bodyPr/>
          <a:lstStyle/>
          <a:p>
            <a:pPr algn="ctr"/>
            <a:r>
              <a:rPr lang="en-US" dirty="0"/>
              <a:t>WHO CAN I CONNECT WITH?</a:t>
            </a:r>
            <a:br>
              <a:rPr lang="en-US" dirty="0"/>
            </a:br>
            <a:r>
              <a:rPr lang="en-US" sz="1600" dirty="0"/>
              <a:t>Did you know that 70% of all sellers will ONLY interview one agent to list and sell </a:t>
            </a:r>
            <a:r>
              <a:rPr lang="en-US" sz="1600"/>
              <a:t>their home (NAR)? </a:t>
            </a:r>
            <a:r>
              <a:rPr lang="en-US" sz="1600" dirty="0"/>
              <a:t>What you doing to get in front of these homeowners so you are top of mind when they are ready to pull the trigger? </a:t>
            </a:r>
            <a:endParaRPr lang="en-US" dirty="0"/>
          </a:p>
        </p:txBody>
      </p:sp>
      <p:sp>
        <p:nvSpPr>
          <p:cNvPr id="3" name="Text Placeholder 2">
            <a:extLst>
              <a:ext uri="{FF2B5EF4-FFF2-40B4-BE49-F238E27FC236}">
                <a16:creationId xmlns:a16="http://schemas.microsoft.com/office/drawing/2014/main" id="{9D1527BC-3560-AB40-BE8B-0F7DCEC9233A}"/>
              </a:ext>
            </a:extLst>
          </p:cNvPr>
          <p:cNvSpPr>
            <a:spLocks noGrp="1"/>
          </p:cNvSpPr>
          <p:nvPr>
            <p:ph type="body" idx="1"/>
          </p:nvPr>
        </p:nvSpPr>
        <p:spPr>
          <a:xfrm>
            <a:off x="1442621" y="1714238"/>
            <a:ext cx="4443984" cy="823912"/>
          </a:xfrm>
        </p:spPr>
        <p:txBody>
          <a:bodyPr/>
          <a:lstStyle/>
          <a:p>
            <a:pPr algn="ctr"/>
            <a:r>
              <a:rPr lang="en-US" dirty="0"/>
              <a:t>Reach out to neighbors: </a:t>
            </a:r>
          </a:p>
        </p:txBody>
      </p:sp>
      <p:sp>
        <p:nvSpPr>
          <p:cNvPr id="4" name="Content Placeholder 3">
            <a:extLst>
              <a:ext uri="{FF2B5EF4-FFF2-40B4-BE49-F238E27FC236}">
                <a16:creationId xmlns:a16="http://schemas.microsoft.com/office/drawing/2014/main" id="{EBCE025C-5A48-2344-BEC0-41225EE4F7CB}"/>
              </a:ext>
            </a:extLst>
          </p:cNvPr>
          <p:cNvSpPr>
            <a:spLocks noGrp="1"/>
          </p:cNvSpPr>
          <p:nvPr>
            <p:ph sz="half" idx="2"/>
          </p:nvPr>
        </p:nvSpPr>
        <p:spPr>
          <a:xfrm>
            <a:off x="1371600" y="2904602"/>
            <a:ext cx="4443984" cy="3709262"/>
          </a:xfrm>
        </p:spPr>
        <p:txBody>
          <a:bodyPr>
            <a:normAutofit/>
          </a:bodyPr>
          <a:lstStyle/>
          <a:p>
            <a:r>
              <a:rPr lang="en-US" b="1" i="1" dirty="0"/>
              <a:t>Apartment Renters</a:t>
            </a:r>
          </a:p>
          <a:p>
            <a:r>
              <a:rPr lang="en-US" dirty="0"/>
              <a:t>Trigger events such as recent activity (around a just listed, under transaction, just sold) </a:t>
            </a:r>
          </a:p>
          <a:p>
            <a:r>
              <a:rPr lang="en-US" dirty="0"/>
              <a:t>Mega open houses </a:t>
            </a:r>
          </a:p>
          <a:p>
            <a:r>
              <a:rPr lang="en-US" dirty="0"/>
              <a:t>Charity events </a:t>
            </a:r>
          </a:p>
          <a:p>
            <a:r>
              <a:rPr lang="en-US" dirty="0"/>
              <a:t>We have buyers looking in your neighborhood </a:t>
            </a:r>
          </a:p>
          <a:p>
            <a:r>
              <a:rPr lang="en-US" dirty="0" err="1"/>
              <a:t>Expireds</a:t>
            </a:r>
            <a:endParaRPr lang="en-US" dirty="0"/>
          </a:p>
          <a:p>
            <a:endParaRPr lang="en-US" dirty="0"/>
          </a:p>
        </p:txBody>
      </p:sp>
      <p:sp>
        <p:nvSpPr>
          <p:cNvPr id="5" name="Text Placeholder 4">
            <a:extLst>
              <a:ext uri="{FF2B5EF4-FFF2-40B4-BE49-F238E27FC236}">
                <a16:creationId xmlns:a16="http://schemas.microsoft.com/office/drawing/2014/main" id="{7C54EEF6-4A56-7544-8E74-4533E4F87B3D}"/>
              </a:ext>
            </a:extLst>
          </p:cNvPr>
          <p:cNvSpPr>
            <a:spLocks noGrp="1"/>
          </p:cNvSpPr>
          <p:nvPr>
            <p:ph type="body" sz="quarter" idx="3"/>
          </p:nvPr>
        </p:nvSpPr>
        <p:spPr>
          <a:xfrm>
            <a:off x="6376416" y="1714238"/>
            <a:ext cx="4443984" cy="823912"/>
          </a:xfrm>
        </p:spPr>
        <p:txBody>
          <a:bodyPr/>
          <a:lstStyle/>
          <a:p>
            <a:pPr algn="ctr"/>
            <a:r>
              <a:rPr lang="en-US" dirty="0"/>
              <a:t>How to contact them: </a:t>
            </a:r>
          </a:p>
        </p:txBody>
      </p:sp>
      <p:sp>
        <p:nvSpPr>
          <p:cNvPr id="6" name="Content Placeholder 5">
            <a:extLst>
              <a:ext uri="{FF2B5EF4-FFF2-40B4-BE49-F238E27FC236}">
                <a16:creationId xmlns:a16="http://schemas.microsoft.com/office/drawing/2014/main" id="{B101374C-D1D3-0D4B-A3F5-118A92998759}"/>
              </a:ext>
            </a:extLst>
          </p:cNvPr>
          <p:cNvSpPr>
            <a:spLocks noGrp="1"/>
          </p:cNvSpPr>
          <p:nvPr>
            <p:ph sz="quarter" idx="4"/>
          </p:nvPr>
        </p:nvSpPr>
        <p:spPr>
          <a:xfrm>
            <a:off x="6376416" y="2920616"/>
            <a:ext cx="4443984" cy="2562193"/>
          </a:xfrm>
        </p:spPr>
        <p:txBody>
          <a:bodyPr>
            <a:normAutofit/>
          </a:bodyPr>
          <a:lstStyle/>
          <a:p>
            <a:r>
              <a:rPr lang="en-US" dirty="0"/>
              <a:t>Pick up the phone and hand dial </a:t>
            </a:r>
          </a:p>
          <a:p>
            <a:r>
              <a:rPr lang="en-US" dirty="0"/>
              <a:t>Ringless voicemail ( such as Sly Broadcast) </a:t>
            </a:r>
          </a:p>
          <a:p>
            <a:r>
              <a:rPr lang="en-US" dirty="0"/>
              <a:t>Send emails </a:t>
            </a:r>
          </a:p>
          <a:p>
            <a:r>
              <a:rPr lang="en-US" dirty="0"/>
              <a:t>Upload the lists into FB marketing campaigns </a:t>
            </a:r>
          </a:p>
        </p:txBody>
      </p:sp>
      <p:pic>
        <p:nvPicPr>
          <p:cNvPr id="7" name="Content Placeholder 4">
            <a:extLst>
              <a:ext uri="{FF2B5EF4-FFF2-40B4-BE49-F238E27FC236}">
                <a16:creationId xmlns:a16="http://schemas.microsoft.com/office/drawing/2014/main" id="{94789774-E872-014C-99DC-6B91496E4DC9}"/>
              </a:ext>
            </a:extLst>
          </p:cNvPr>
          <p:cNvPicPr>
            <a:picLocks noChangeAspect="1"/>
          </p:cNvPicPr>
          <p:nvPr/>
        </p:nvPicPr>
        <p:blipFill>
          <a:blip r:embed="rId2"/>
          <a:stretch>
            <a:fillRect/>
          </a:stretch>
        </p:blipFill>
        <p:spPr>
          <a:xfrm>
            <a:off x="9982200" y="5865275"/>
            <a:ext cx="1981200" cy="889000"/>
          </a:xfrm>
          <a:prstGeom prst="rect">
            <a:avLst/>
          </a:prstGeom>
        </p:spPr>
      </p:pic>
    </p:spTree>
    <p:extLst>
      <p:ext uri="{BB962C8B-B14F-4D97-AF65-F5344CB8AC3E}">
        <p14:creationId xmlns:p14="http://schemas.microsoft.com/office/powerpoint/2010/main" val="260706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1333C-1A10-2349-8EFD-C818805C18E9}"/>
              </a:ext>
            </a:extLst>
          </p:cNvPr>
          <p:cNvSpPr>
            <a:spLocks noGrp="1"/>
          </p:cNvSpPr>
          <p:nvPr>
            <p:ph type="title"/>
          </p:nvPr>
        </p:nvSpPr>
        <p:spPr>
          <a:xfrm>
            <a:off x="1371600" y="685800"/>
            <a:ext cx="9601200" cy="965199"/>
          </a:xfrm>
        </p:spPr>
        <p:txBody>
          <a:bodyPr>
            <a:normAutofit/>
          </a:bodyPr>
          <a:lstStyle/>
          <a:p>
            <a:pPr algn="ctr"/>
            <a:r>
              <a:rPr lang="en-US" sz="3200" dirty="0"/>
              <a:t>Apartment Renters: CONVERTING TO BUYERS!</a:t>
            </a:r>
          </a:p>
        </p:txBody>
      </p:sp>
      <p:sp>
        <p:nvSpPr>
          <p:cNvPr id="3" name="Content Placeholder 2">
            <a:extLst>
              <a:ext uri="{FF2B5EF4-FFF2-40B4-BE49-F238E27FC236}">
                <a16:creationId xmlns:a16="http://schemas.microsoft.com/office/drawing/2014/main" id="{192AA7FC-ADCA-7F4B-A64D-664E5A2F03F1}"/>
              </a:ext>
            </a:extLst>
          </p:cNvPr>
          <p:cNvSpPr>
            <a:spLocks noGrp="1"/>
          </p:cNvSpPr>
          <p:nvPr>
            <p:ph idx="1"/>
          </p:nvPr>
        </p:nvSpPr>
        <p:spPr>
          <a:xfrm>
            <a:off x="1371600" y="1464961"/>
            <a:ext cx="6324600" cy="4690077"/>
          </a:xfrm>
        </p:spPr>
        <p:txBody>
          <a:bodyPr>
            <a:noAutofit/>
          </a:bodyPr>
          <a:lstStyle/>
          <a:p>
            <a:r>
              <a:rPr lang="en-US" dirty="0"/>
              <a:t>Target specific buildings, apartment renters on a street or in an entire zip code</a:t>
            </a:r>
          </a:p>
          <a:p>
            <a:r>
              <a:rPr lang="en-US" dirty="0"/>
              <a:t>Spending $ on rent… why not buy?</a:t>
            </a:r>
          </a:p>
          <a:p>
            <a:r>
              <a:rPr lang="en-US" dirty="0"/>
              <a:t>Team up with a lender and hold a first time home buyer workshop (4 steps on how to buy your first home)</a:t>
            </a:r>
          </a:p>
          <a:p>
            <a:r>
              <a:rPr lang="en-US" dirty="0"/>
              <a:t>FREE coffee at the coffee shop or rent out space at the apartment building </a:t>
            </a:r>
          </a:p>
          <a:p>
            <a:r>
              <a:rPr lang="en-US" dirty="0"/>
              <a:t>Hold a community event &amp; apartment renters to participate </a:t>
            </a:r>
          </a:p>
        </p:txBody>
      </p:sp>
      <p:pic>
        <p:nvPicPr>
          <p:cNvPr id="5" name="Content Placeholder 4">
            <a:extLst>
              <a:ext uri="{FF2B5EF4-FFF2-40B4-BE49-F238E27FC236}">
                <a16:creationId xmlns:a16="http://schemas.microsoft.com/office/drawing/2014/main" id="{A047899B-2F0B-1B48-A85D-4B4F230C447A}"/>
              </a:ext>
            </a:extLst>
          </p:cNvPr>
          <p:cNvPicPr>
            <a:picLocks noChangeAspect="1"/>
          </p:cNvPicPr>
          <p:nvPr/>
        </p:nvPicPr>
        <p:blipFill>
          <a:blip r:embed="rId2"/>
          <a:stretch>
            <a:fillRect/>
          </a:stretch>
        </p:blipFill>
        <p:spPr>
          <a:xfrm>
            <a:off x="9855201" y="5969000"/>
            <a:ext cx="1981200" cy="889000"/>
          </a:xfrm>
          <a:prstGeom prst="rect">
            <a:avLst/>
          </a:prstGeom>
        </p:spPr>
      </p:pic>
      <p:pic>
        <p:nvPicPr>
          <p:cNvPr id="1026" name="Picture 2" descr="Image result for apartment renters">
            <a:extLst>
              <a:ext uri="{FF2B5EF4-FFF2-40B4-BE49-F238E27FC236}">
                <a16:creationId xmlns:a16="http://schemas.microsoft.com/office/drawing/2014/main" id="{DAF98F2B-48A2-4BCC-99B0-FB63AEDE50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8004" y="1464961"/>
            <a:ext cx="3607359" cy="4051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841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1333C-1A10-2349-8EFD-C818805C18E9}"/>
              </a:ext>
            </a:extLst>
          </p:cNvPr>
          <p:cNvSpPr>
            <a:spLocks noGrp="1"/>
          </p:cNvSpPr>
          <p:nvPr>
            <p:ph type="title"/>
          </p:nvPr>
        </p:nvSpPr>
        <p:spPr>
          <a:xfrm>
            <a:off x="1371600" y="685800"/>
            <a:ext cx="9601200" cy="965199"/>
          </a:xfrm>
        </p:spPr>
        <p:txBody>
          <a:bodyPr>
            <a:normAutofit/>
          </a:bodyPr>
          <a:lstStyle/>
          <a:p>
            <a:pPr algn="ctr"/>
            <a:r>
              <a:rPr lang="en-US" sz="3200" dirty="0"/>
              <a:t>GREG HARRELSON: COMMUNITY DOMINATOR</a:t>
            </a:r>
          </a:p>
        </p:txBody>
      </p:sp>
      <p:sp>
        <p:nvSpPr>
          <p:cNvPr id="3" name="Content Placeholder 2">
            <a:extLst>
              <a:ext uri="{FF2B5EF4-FFF2-40B4-BE49-F238E27FC236}">
                <a16:creationId xmlns:a16="http://schemas.microsoft.com/office/drawing/2014/main" id="{192AA7FC-ADCA-7F4B-A64D-664E5A2F03F1}"/>
              </a:ext>
            </a:extLst>
          </p:cNvPr>
          <p:cNvSpPr>
            <a:spLocks noGrp="1"/>
          </p:cNvSpPr>
          <p:nvPr>
            <p:ph idx="1"/>
          </p:nvPr>
        </p:nvSpPr>
        <p:spPr>
          <a:xfrm>
            <a:off x="1371600" y="1464961"/>
            <a:ext cx="6324600" cy="4690077"/>
          </a:xfrm>
        </p:spPr>
        <p:txBody>
          <a:bodyPr>
            <a:noAutofit/>
          </a:bodyPr>
          <a:lstStyle/>
          <a:p>
            <a:r>
              <a:rPr lang="en-US" dirty="0"/>
              <a:t>Team up with a lender and OWN a neighborhood</a:t>
            </a:r>
          </a:p>
          <a:p>
            <a:r>
              <a:rPr lang="en-US" dirty="0"/>
              <a:t>#1 agent in Myrtle Beach, top 1% agent nationally</a:t>
            </a:r>
          </a:p>
          <a:p>
            <a:r>
              <a:rPr lang="en-US" dirty="0"/>
              <a:t>Always provide value </a:t>
            </a:r>
          </a:p>
          <a:p>
            <a:r>
              <a:rPr lang="en-US" dirty="0"/>
              <a:t>Find your FARM (6% + turnover rate) </a:t>
            </a:r>
          </a:p>
          <a:p>
            <a:r>
              <a:rPr lang="en-US" dirty="0"/>
              <a:t>Hold a community event &amp; invite the neighbors (movie in the park, etc.) </a:t>
            </a:r>
          </a:p>
          <a:p>
            <a:r>
              <a:rPr lang="en-US" dirty="0"/>
              <a:t>Notify the entire neighborhood any time there is an activity </a:t>
            </a:r>
          </a:p>
          <a:p>
            <a:r>
              <a:rPr lang="en-US" dirty="0"/>
              <a:t>Monthly </a:t>
            </a:r>
            <a:r>
              <a:rPr lang="en-US" dirty="0" err="1"/>
              <a:t>eNewsletter</a:t>
            </a:r>
            <a:r>
              <a:rPr lang="en-US" dirty="0"/>
              <a:t> </a:t>
            </a:r>
          </a:p>
          <a:p>
            <a:r>
              <a:rPr lang="en-US" dirty="0"/>
              <a:t>Facebook Custom Audience </a:t>
            </a:r>
          </a:p>
          <a:p>
            <a:r>
              <a:rPr lang="en-US" dirty="0"/>
              <a:t>Think long term, be known as the Industry Expert, come from contribution</a:t>
            </a:r>
          </a:p>
        </p:txBody>
      </p:sp>
      <p:pic>
        <p:nvPicPr>
          <p:cNvPr id="4" name="Picture 8" descr="Image result for greg harrelson">
            <a:extLst>
              <a:ext uri="{FF2B5EF4-FFF2-40B4-BE49-F238E27FC236}">
                <a16:creationId xmlns:a16="http://schemas.microsoft.com/office/drawing/2014/main" id="{2EA06820-74EF-D24A-B51D-07AD1A519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9884" y="1464961"/>
            <a:ext cx="3556000"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4">
            <a:extLst>
              <a:ext uri="{FF2B5EF4-FFF2-40B4-BE49-F238E27FC236}">
                <a16:creationId xmlns:a16="http://schemas.microsoft.com/office/drawing/2014/main" id="{A047899B-2F0B-1B48-A85D-4B4F230C447A}"/>
              </a:ext>
            </a:extLst>
          </p:cNvPr>
          <p:cNvPicPr>
            <a:picLocks noChangeAspect="1"/>
          </p:cNvPicPr>
          <p:nvPr/>
        </p:nvPicPr>
        <p:blipFill>
          <a:blip r:embed="rId3"/>
          <a:stretch>
            <a:fillRect/>
          </a:stretch>
        </p:blipFill>
        <p:spPr>
          <a:xfrm>
            <a:off x="9855201" y="5969000"/>
            <a:ext cx="1981200" cy="889000"/>
          </a:xfrm>
          <a:prstGeom prst="rect">
            <a:avLst/>
          </a:prstGeom>
        </p:spPr>
      </p:pic>
    </p:spTree>
    <p:extLst>
      <p:ext uri="{BB962C8B-B14F-4D97-AF65-F5344CB8AC3E}">
        <p14:creationId xmlns:p14="http://schemas.microsoft.com/office/powerpoint/2010/main" val="59518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FB0E7-623C-6F49-98D5-12E79DFAA9FC}"/>
              </a:ext>
            </a:extLst>
          </p:cNvPr>
          <p:cNvSpPr>
            <a:spLocks noGrp="1"/>
          </p:cNvSpPr>
          <p:nvPr>
            <p:ph type="title"/>
          </p:nvPr>
        </p:nvSpPr>
        <p:spPr>
          <a:xfrm>
            <a:off x="1295400" y="431800"/>
            <a:ext cx="9601200" cy="1485900"/>
          </a:xfrm>
        </p:spPr>
        <p:txBody>
          <a:bodyPr>
            <a:normAutofit/>
          </a:bodyPr>
          <a:lstStyle/>
          <a:p>
            <a:pPr algn="ctr"/>
            <a:r>
              <a:rPr lang="en-US" sz="3600" dirty="0"/>
              <a:t>JOHN MOSCILLO: INVENTORY IS SHORT-LEVERAGE “I HAVE BUYERS"</a:t>
            </a:r>
          </a:p>
        </p:txBody>
      </p:sp>
      <p:sp>
        <p:nvSpPr>
          <p:cNvPr id="3" name="Content Placeholder 2">
            <a:extLst>
              <a:ext uri="{FF2B5EF4-FFF2-40B4-BE49-F238E27FC236}">
                <a16:creationId xmlns:a16="http://schemas.microsoft.com/office/drawing/2014/main" id="{B6801AA3-A3CC-674D-93EB-73518B563587}"/>
              </a:ext>
            </a:extLst>
          </p:cNvPr>
          <p:cNvSpPr>
            <a:spLocks noGrp="1"/>
          </p:cNvSpPr>
          <p:nvPr>
            <p:ph idx="1"/>
          </p:nvPr>
        </p:nvSpPr>
        <p:spPr>
          <a:xfrm>
            <a:off x="1295400" y="1606982"/>
            <a:ext cx="7010400" cy="4686300"/>
          </a:xfrm>
        </p:spPr>
        <p:txBody>
          <a:bodyPr>
            <a:normAutofit fontScale="92500" lnSpcReduction="10000"/>
          </a:bodyPr>
          <a:lstStyle/>
          <a:p>
            <a:pPr marL="285750" indent="-285750">
              <a:buFont typeface="Arial" panose="020B0604020202020204" pitchFamily="34" charset="0"/>
              <a:buChar char="•"/>
            </a:pPr>
            <a:r>
              <a:rPr lang="en-US" sz="2200" dirty="0"/>
              <a:t>30+ transactions last year, Bedford, NH </a:t>
            </a:r>
          </a:p>
          <a:p>
            <a:pPr marL="285750" indent="-285750">
              <a:buFont typeface="Arial" panose="020B0604020202020204" pitchFamily="34" charset="0"/>
              <a:buChar char="•"/>
            </a:pPr>
            <a:r>
              <a:rPr lang="en-US" sz="2200" dirty="0"/>
              <a:t>Had buyers who refused to move until they could live in their dream neighborhood </a:t>
            </a:r>
          </a:p>
          <a:p>
            <a:pPr marL="285750" indent="-285750">
              <a:buFont typeface="Arial" panose="020B0604020202020204" pitchFamily="34" charset="0"/>
              <a:buChar char="•"/>
            </a:pPr>
            <a:r>
              <a:rPr lang="en-US" sz="2200" dirty="0"/>
              <a:t>They lived on a well known busy street with lots of traffic </a:t>
            </a:r>
          </a:p>
          <a:p>
            <a:pPr marL="285750" indent="-285750">
              <a:buFont typeface="Arial" panose="020B0604020202020204" pitchFamily="34" charset="0"/>
              <a:buChar char="•"/>
            </a:pPr>
            <a:r>
              <a:rPr lang="en-US" sz="2200" dirty="0"/>
              <a:t>Dropped a voice mail to all of the homeowners in a specific subdivision his buyers wanted to live in </a:t>
            </a:r>
          </a:p>
          <a:p>
            <a:pPr marL="285750" indent="-285750">
              <a:buFont typeface="Arial" panose="020B0604020202020204" pitchFamily="34" charset="0"/>
              <a:buChar char="•"/>
            </a:pPr>
            <a:r>
              <a:rPr lang="en-US" sz="2200" dirty="0"/>
              <a:t>Sent a very specific email about his buyers and why they wanted to live in this neighborhood </a:t>
            </a:r>
          </a:p>
          <a:p>
            <a:pPr marL="285750" indent="-285750">
              <a:buFont typeface="Arial" panose="020B0604020202020204" pitchFamily="34" charset="0"/>
              <a:buChar char="•"/>
            </a:pPr>
            <a:r>
              <a:rPr lang="en-US" sz="2200" dirty="0"/>
              <a:t>Found a retired couple looking to downsize who responded back to him </a:t>
            </a:r>
          </a:p>
          <a:p>
            <a:pPr marL="285750" indent="-285750">
              <a:buFont typeface="Arial" panose="020B0604020202020204" pitchFamily="34" charset="0"/>
              <a:buChar char="•"/>
            </a:pPr>
            <a:r>
              <a:rPr lang="en-US" sz="2200" dirty="0"/>
              <a:t>His buyers bought their house (pocket listing) and he was able to list/ sell his buyers house </a:t>
            </a:r>
          </a:p>
          <a:p>
            <a:pPr marL="285750" indent="-285750">
              <a:buFont typeface="Arial" panose="020B0604020202020204" pitchFamily="34" charset="0"/>
              <a:buChar char="•"/>
            </a:pPr>
            <a:r>
              <a:rPr lang="en-US" sz="2200" dirty="0"/>
              <a:t>3 transactions and over 15K in GCI from this one tactic </a:t>
            </a:r>
          </a:p>
          <a:p>
            <a:endParaRPr lang="en-US" dirty="0"/>
          </a:p>
        </p:txBody>
      </p:sp>
      <p:pic>
        <p:nvPicPr>
          <p:cNvPr id="4" name="Picture 6" descr="John Moscillo">
            <a:extLst>
              <a:ext uri="{FF2B5EF4-FFF2-40B4-BE49-F238E27FC236}">
                <a16:creationId xmlns:a16="http://schemas.microsoft.com/office/drawing/2014/main" id="{D9D63C4C-6B05-0D4D-83BF-9EC28EEDD8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5076" y="1944689"/>
            <a:ext cx="2971800"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4">
            <a:extLst>
              <a:ext uri="{FF2B5EF4-FFF2-40B4-BE49-F238E27FC236}">
                <a16:creationId xmlns:a16="http://schemas.microsoft.com/office/drawing/2014/main" id="{1D32833C-9B4E-744B-9FFE-6B4130B185E4}"/>
              </a:ext>
            </a:extLst>
          </p:cNvPr>
          <p:cNvPicPr>
            <a:picLocks noChangeAspect="1"/>
          </p:cNvPicPr>
          <p:nvPr/>
        </p:nvPicPr>
        <p:blipFill>
          <a:blip r:embed="rId3"/>
          <a:stretch>
            <a:fillRect/>
          </a:stretch>
        </p:blipFill>
        <p:spPr>
          <a:xfrm>
            <a:off x="9605676" y="5715000"/>
            <a:ext cx="1981200" cy="889000"/>
          </a:xfrm>
          <a:prstGeom prst="rect">
            <a:avLst/>
          </a:prstGeom>
        </p:spPr>
      </p:pic>
    </p:spTree>
    <p:extLst>
      <p:ext uri="{BB962C8B-B14F-4D97-AF65-F5344CB8AC3E}">
        <p14:creationId xmlns:p14="http://schemas.microsoft.com/office/powerpoint/2010/main" val="169250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31316-E581-F347-8AB8-BE943D9E66EE}"/>
              </a:ext>
            </a:extLst>
          </p:cNvPr>
          <p:cNvSpPr>
            <a:spLocks noGrp="1"/>
          </p:cNvSpPr>
          <p:nvPr>
            <p:ph type="title"/>
          </p:nvPr>
        </p:nvSpPr>
        <p:spPr>
          <a:xfrm>
            <a:off x="1295400" y="457200"/>
            <a:ext cx="9601200" cy="1485900"/>
          </a:xfrm>
        </p:spPr>
        <p:txBody>
          <a:bodyPr/>
          <a:lstStyle/>
          <a:p>
            <a:pPr algn="ctr"/>
            <a:r>
              <a:rPr lang="en-US" dirty="0"/>
              <a:t>KYLE WHISSEL: CREATE BUZZ AROUND YOUR OPEN HOUSE</a:t>
            </a:r>
          </a:p>
        </p:txBody>
      </p:sp>
      <p:sp>
        <p:nvSpPr>
          <p:cNvPr id="3" name="Content Placeholder 2">
            <a:extLst>
              <a:ext uri="{FF2B5EF4-FFF2-40B4-BE49-F238E27FC236}">
                <a16:creationId xmlns:a16="http://schemas.microsoft.com/office/drawing/2014/main" id="{0C5C6B07-40BD-B84C-B227-AAE64FC0A698}"/>
              </a:ext>
            </a:extLst>
          </p:cNvPr>
          <p:cNvSpPr>
            <a:spLocks noGrp="1"/>
          </p:cNvSpPr>
          <p:nvPr>
            <p:ph idx="1"/>
          </p:nvPr>
        </p:nvSpPr>
        <p:spPr>
          <a:xfrm>
            <a:off x="1295400" y="1943099"/>
            <a:ext cx="6172200" cy="4704835"/>
          </a:xfrm>
        </p:spPr>
        <p:txBody>
          <a:bodyPr>
            <a:normAutofit fontScale="92500" lnSpcReduction="20000"/>
          </a:bodyPr>
          <a:lstStyle/>
          <a:p>
            <a:pPr marL="285750" indent="-285750">
              <a:buFont typeface="Arial" panose="020B0604020202020204" pitchFamily="34" charset="0"/>
              <a:buChar char="•"/>
            </a:pPr>
            <a:r>
              <a:rPr lang="en-US" sz="2200" dirty="0"/>
              <a:t>San Diego, CA </a:t>
            </a:r>
          </a:p>
          <a:p>
            <a:pPr marL="285750" indent="-285750">
              <a:buFont typeface="Arial" panose="020B0604020202020204" pitchFamily="34" charset="0"/>
              <a:buChar char="•"/>
            </a:pPr>
            <a:r>
              <a:rPr lang="en-US" sz="2200" dirty="0"/>
              <a:t>Listed as #79 in the country via Wallstreet Journal </a:t>
            </a:r>
          </a:p>
          <a:p>
            <a:pPr marL="285750" indent="-285750">
              <a:buFont typeface="Arial" panose="020B0604020202020204" pitchFamily="34" charset="0"/>
              <a:buChar char="•"/>
            </a:pPr>
            <a:r>
              <a:rPr lang="en-US" sz="2200" dirty="0"/>
              <a:t>Exclusive Open </a:t>
            </a:r>
            <a:r>
              <a:rPr lang="en-US" sz="2200"/>
              <a:t>House for just </a:t>
            </a:r>
            <a:r>
              <a:rPr lang="en-US" sz="2200" dirty="0"/>
              <a:t>the neighbors on the Friday before </a:t>
            </a:r>
          </a:p>
          <a:p>
            <a:pPr marL="285750" indent="-285750">
              <a:buFont typeface="Arial" panose="020B0604020202020204" pitchFamily="34" charset="0"/>
              <a:buChar char="•"/>
            </a:pPr>
            <a:r>
              <a:rPr lang="en-US" sz="2200" dirty="0"/>
              <a:t>Food Truck! </a:t>
            </a:r>
          </a:p>
          <a:p>
            <a:pPr marL="285750" indent="-285750">
              <a:buFont typeface="Arial" panose="020B0604020202020204" pitchFamily="34" charset="0"/>
              <a:buChar char="•"/>
            </a:pPr>
            <a:r>
              <a:rPr lang="en-US" sz="2200" dirty="0"/>
              <a:t>Call/ Email/ Door Knock to invite everyone to stop by </a:t>
            </a:r>
          </a:p>
          <a:p>
            <a:pPr marL="285750" indent="-285750">
              <a:buFont typeface="Arial" panose="020B0604020202020204" pitchFamily="34" charset="0"/>
              <a:buChar char="•"/>
            </a:pPr>
            <a:r>
              <a:rPr lang="en-US" sz="2200" dirty="0"/>
              <a:t>Open House signs everywhere </a:t>
            </a:r>
          </a:p>
          <a:p>
            <a:pPr marL="285750" indent="-285750">
              <a:buFont typeface="Arial" panose="020B0604020202020204" pitchFamily="34" charset="0"/>
              <a:buChar char="•"/>
            </a:pPr>
            <a:r>
              <a:rPr lang="en-US" sz="2200" dirty="0"/>
              <a:t>Make sure to get contact information from anyone who stops by </a:t>
            </a:r>
          </a:p>
          <a:p>
            <a:pPr marL="285750" indent="-285750">
              <a:buFont typeface="Arial" panose="020B0604020202020204" pitchFamily="34" charset="0"/>
              <a:buChar char="•"/>
            </a:pPr>
            <a:r>
              <a:rPr lang="en-US" sz="2200" dirty="0"/>
              <a:t>Ask lots of questions </a:t>
            </a:r>
          </a:p>
          <a:p>
            <a:pPr marL="285750" indent="-285750">
              <a:buFont typeface="Arial" panose="020B0604020202020204" pitchFamily="34" charset="0"/>
              <a:buChar char="•"/>
            </a:pPr>
            <a:r>
              <a:rPr lang="en-US" sz="2200" dirty="0"/>
              <a:t>If it helps you sell the house great. However, the ultimate goal is this helps create meaningful relationships with neighbors who may be wanting to sell soon</a:t>
            </a:r>
          </a:p>
          <a:p>
            <a:endParaRPr lang="en-US" dirty="0"/>
          </a:p>
        </p:txBody>
      </p:sp>
      <p:pic>
        <p:nvPicPr>
          <p:cNvPr id="4" name="Picture 6" descr="Image result for kyle whissel">
            <a:extLst>
              <a:ext uri="{FF2B5EF4-FFF2-40B4-BE49-F238E27FC236}">
                <a16:creationId xmlns:a16="http://schemas.microsoft.com/office/drawing/2014/main" id="{280D71FB-0B1E-B045-BC06-B5D412AE3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6269" y="1943100"/>
            <a:ext cx="2909887"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4">
            <a:extLst>
              <a:ext uri="{FF2B5EF4-FFF2-40B4-BE49-F238E27FC236}">
                <a16:creationId xmlns:a16="http://schemas.microsoft.com/office/drawing/2014/main" id="{D101DFD4-58F3-B44C-89A4-602274095D34}"/>
              </a:ext>
            </a:extLst>
          </p:cNvPr>
          <p:cNvPicPr>
            <a:picLocks noChangeAspect="1"/>
          </p:cNvPicPr>
          <p:nvPr/>
        </p:nvPicPr>
        <p:blipFill>
          <a:blip r:embed="rId3"/>
          <a:stretch>
            <a:fillRect/>
          </a:stretch>
        </p:blipFill>
        <p:spPr>
          <a:xfrm>
            <a:off x="9174956" y="5969000"/>
            <a:ext cx="1981200" cy="889000"/>
          </a:xfrm>
          <a:prstGeom prst="rect">
            <a:avLst/>
          </a:prstGeom>
        </p:spPr>
      </p:pic>
    </p:spTree>
    <p:extLst>
      <p:ext uri="{BB962C8B-B14F-4D97-AF65-F5344CB8AC3E}">
        <p14:creationId xmlns:p14="http://schemas.microsoft.com/office/powerpoint/2010/main" val="70505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074E1-4DCE-644B-BE9F-8126A24A5175}"/>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F4E7D452-0BEC-1341-9827-A27A3F747577}"/>
              </a:ext>
            </a:extLst>
          </p:cNvPr>
          <p:cNvSpPr>
            <a:spLocks noGrp="1"/>
          </p:cNvSpPr>
          <p:nvPr>
            <p:ph idx="1"/>
          </p:nvPr>
        </p:nvSpPr>
        <p:spPr>
          <a:xfrm>
            <a:off x="1371600" y="1638300"/>
            <a:ext cx="9601200" cy="3581400"/>
          </a:xfrm>
        </p:spPr>
        <p:txBody>
          <a:bodyPr/>
          <a:lstStyle/>
          <a:p>
            <a:pPr marL="285750" indent="-285750">
              <a:buFont typeface="Arial" panose="020B0604020202020204" pitchFamily="34" charset="0"/>
              <a:buChar char="•"/>
            </a:pPr>
            <a:r>
              <a:rPr lang="en-US" dirty="0"/>
              <a:t>Access includes contact names, addresses, landlines, cell phones, emails, etc. </a:t>
            </a:r>
          </a:p>
          <a:p>
            <a:pPr marL="285750" indent="-285750">
              <a:buFont typeface="Arial" panose="020B0604020202020204" pitchFamily="34" charset="0"/>
              <a:buChar char="•"/>
            </a:pPr>
            <a:r>
              <a:rPr lang="en-US" dirty="0"/>
              <a:t>Prospect IQ: 250 attributes such as income, credit range, length of residence, hobbies, and more! </a:t>
            </a:r>
          </a:p>
          <a:p>
            <a:pPr marL="285750" indent="-285750">
              <a:buFont typeface="Arial" panose="020B0604020202020204" pitchFamily="34" charset="0"/>
              <a:buChar char="•"/>
            </a:pPr>
            <a:r>
              <a:rPr lang="en-US" dirty="0"/>
              <a:t>Full access to scripts, training, and etc. </a:t>
            </a:r>
          </a:p>
          <a:p>
            <a:pPr marL="285750" indent="-285750">
              <a:buFont typeface="Arial" panose="020B0604020202020204" pitchFamily="34" charset="0"/>
              <a:buChar char="•"/>
            </a:pPr>
            <a:r>
              <a:rPr lang="en-US">
                <a:hlinkClick r:id="rId2"/>
              </a:rPr>
              <a:t>https://partner.coleinformation.com/agentmastermind</a:t>
            </a:r>
            <a:endParaRPr lang="en-US" dirty="0"/>
          </a:p>
        </p:txBody>
      </p:sp>
      <p:pic>
        <p:nvPicPr>
          <p:cNvPr id="4" name="Content Placeholder 4">
            <a:extLst>
              <a:ext uri="{FF2B5EF4-FFF2-40B4-BE49-F238E27FC236}">
                <a16:creationId xmlns:a16="http://schemas.microsoft.com/office/drawing/2014/main" id="{6E5717C5-587D-E94E-9D69-E673915FDA56}"/>
              </a:ext>
            </a:extLst>
          </p:cNvPr>
          <p:cNvPicPr>
            <a:picLocks noChangeAspect="1"/>
          </p:cNvPicPr>
          <p:nvPr/>
        </p:nvPicPr>
        <p:blipFill>
          <a:blip r:embed="rId3"/>
          <a:stretch>
            <a:fillRect/>
          </a:stretch>
        </p:blipFill>
        <p:spPr>
          <a:xfrm>
            <a:off x="9829800" y="5867400"/>
            <a:ext cx="1981200" cy="889000"/>
          </a:xfrm>
          <a:prstGeom prst="rect">
            <a:avLst/>
          </a:prstGeom>
        </p:spPr>
      </p:pic>
    </p:spTree>
    <p:extLst>
      <p:ext uri="{BB962C8B-B14F-4D97-AF65-F5344CB8AC3E}">
        <p14:creationId xmlns:p14="http://schemas.microsoft.com/office/powerpoint/2010/main" val="3285510854"/>
      </p:ext>
    </p:extLst>
  </p:cSld>
  <p:clrMapOvr>
    <a:masterClrMapping/>
  </p:clrMapOvr>
</p:sld>
</file>

<file path=ppt/theme/theme1.xml><?xml version="1.0" encoding="utf-8"?>
<a:theme xmlns:a="http://schemas.openxmlformats.org/drawingml/2006/main" name="Crop">
  <a:themeElements>
    <a:clrScheme name="Custom 4">
      <a:dk1>
        <a:srgbClr val="072C60"/>
      </a:dk1>
      <a:lt1>
        <a:srgbClr val="FFFFFF"/>
      </a:lt1>
      <a:dk2>
        <a:srgbClr val="072C60"/>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268</TotalTime>
  <Words>644</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Franklin Gothic Book</vt:lpstr>
      <vt:lpstr>Wingdings</vt:lpstr>
      <vt:lpstr>Crop</vt:lpstr>
      <vt:lpstr>Tyler Steenken</vt:lpstr>
      <vt:lpstr>70 YEAR HISTORY</vt:lpstr>
      <vt:lpstr>AGENTS SPEAKING ON STAGE WILL SAY…</vt:lpstr>
      <vt:lpstr>WHO CAN I CONNECT WITH? Did you know that 70% of all sellers will ONLY interview one agent to list and sell their home (NAR)? What you doing to get in front of these homeowners so you are top of mind when they are ready to pull the trigger? </vt:lpstr>
      <vt:lpstr>Apartment Renters: CONVERTING TO BUYERS!</vt:lpstr>
      <vt:lpstr>GREG HARRELSON: COMMUNITY DOMINATOR</vt:lpstr>
      <vt:lpstr>JOHN MOSCILLO: INVENTORY IS SHORT-LEVERAGE “I HAVE BUYERS"</vt:lpstr>
      <vt:lpstr>KYLE WHISSEL: CREATE BUZZ AROUND YOUR OPEN HOUSE</vt:lpstr>
      <vt:lpstr>OVERVIEW: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Steenken</dc:title>
  <dc:creator>Elfering, Sarah</dc:creator>
  <cp:lastModifiedBy>Steenken, Tyler J.</cp:lastModifiedBy>
  <cp:revision>17</cp:revision>
  <dcterms:created xsi:type="dcterms:W3CDTF">2019-08-05T21:21:22Z</dcterms:created>
  <dcterms:modified xsi:type="dcterms:W3CDTF">2020-01-21T16:42:00Z</dcterms:modified>
</cp:coreProperties>
</file>