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256" r:id="rId2"/>
    <p:sldId id="492" r:id="rId3"/>
    <p:sldId id="257" r:id="rId4"/>
    <p:sldId id="493" r:id="rId5"/>
    <p:sldId id="494" r:id="rId6"/>
    <p:sldId id="259" r:id="rId7"/>
    <p:sldId id="258" r:id="rId8"/>
    <p:sldId id="260" r:id="rId9"/>
    <p:sldId id="270" r:id="rId10"/>
    <p:sldId id="278" r:id="rId11"/>
    <p:sldId id="261" r:id="rId12"/>
    <p:sldId id="265" r:id="rId13"/>
    <p:sldId id="471" r:id="rId14"/>
    <p:sldId id="484" r:id="rId15"/>
    <p:sldId id="479" r:id="rId16"/>
    <p:sldId id="264" r:id="rId17"/>
    <p:sldId id="266" r:id="rId18"/>
    <p:sldId id="267" r:id="rId19"/>
    <p:sldId id="268" r:id="rId20"/>
    <p:sldId id="503" r:id="rId21"/>
    <p:sldId id="495" r:id="rId22"/>
    <p:sldId id="497" r:id="rId23"/>
    <p:sldId id="498" r:id="rId24"/>
    <p:sldId id="499" r:id="rId25"/>
    <p:sldId id="500" r:id="rId26"/>
    <p:sldId id="501" r:id="rId27"/>
    <p:sldId id="502" r:id="rId28"/>
    <p:sldId id="504" r:id="rId29"/>
    <p:sldId id="490" r:id="rId30"/>
    <p:sldId id="485" r:id="rId31"/>
    <p:sldId id="275" r:id="rId32"/>
    <p:sldId id="505" r:id="rId33"/>
    <p:sldId id="272" r:id="rId34"/>
    <p:sldId id="274"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44"/>
    <p:restoredTop sz="94643"/>
  </p:normalViewPr>
  <p:slideViewPr>
    <p:cSldViewPr>
      <p:cViewPr varScale="1">
        <p:scale>
          <a:sx n="88" d="100"/>
          <a:sy n="88" d="100"/>
        </p:scale>
        <p:origin x="176" y="5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2EF2D4-B6DA-48C2-B9BC-5EB5F3CFCFA8}" type="datetimeFigureOut">
              <a:rPr lang="en-US" smtClean="0"/>
              <a:pPr/>
              <a:t>11/21/23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F236B9-4B80-4ABF-AA63-D217D282C863}" type="slidenum">
              <a:rPr lang="en-US" smtClean="0"/>
              <a:pPr/>
              <a:t>‹#›</a:t>
            </a:fld>
            <a:endParaRPr lang="en-US"/>
          </a:p>
        </p:txBody>
      </p:sp>
    </p:spTree>
    <p:extLst>
      <p:ext uri="{BB962C8B-B14F-4D97-AF65-F5344CB8AC3E}">
        <p14:creationId xmlns:p14="http://schemas.microsoft.com/office/powerpoint/2010/main" val="277932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F236B9-4B80-4ABF-AA63-D217D282C86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F236B9-4B80-4ABF-AA63-D217D282C863}"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F236B9-4B80-4ABF-AA63-D217D282C863}"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F236B9-4B80-4ABF-AA63-D217D282C863}"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Aesthetic Dimension: The main motivation in this value is the drive to achieve balance, harmony and find form or beauty. Environmental concerns or “green” initiatives are also typically prized by this dimension.</a:t>
            </a:r>
          </a:p>
          <a:p>
            <a:r>
              <a:rPr lang="en-US" dirty="0"/>
              <a:t>The Economic Dimension: This dimension examines the motivation for security from economic gain, and to achieve practical returns. The preferred approach of this dimension is a professional one with a focus on bottom-line results.</a:t>
            </a:r>
          </a:p>
          <a:p>
            <a:r>
              <a:rPr lang="en-US" dirty="0"/>
              <a:t>The Individualistic Dimension: The Individualistic dimension deals with one's need to be seen as unique, independent, and to stand apart from the crowd. This is the drive to be socially independent and have opportunity for freedom of personal expression. </a:t>
            </a:r>
          </a:p>
          <a:p>
            <a:r>
              <a:rPr lang="en-US" dirty="0"/>
              <a:t>The Political Dimension: This drive is to be seen as a leader and to have influence and control over one's environment or success. Competitiveness is often associated with those scoring high in this motivation. </a:t>
            </a:r>
          </a:p>
          <a:p>
            <a:r>
              <a:rPr lang="en-US" dirty="0"/>
              <a:t>The Altruistic Dimension: This drive is an expression of the need or drive to benefit others in a humanitarian sense. There is a genuine sincerity in this dimension to help others, give of one's time, resources and energy, in aid of others.</a:t>
            </a:r>
          </a:p>
          <a:p>
            <a:r>
              <a:rPr lang="en-US" dirty="0"/>
              <a:t>The Regulatory Dimension: The Regulatory drive indicates one's drive to establish order, routine and structure. This motivation is to promote rules and policies, a traditional approach and security through standards and protocols. </a:t>
            </a:r>
          </a:p>
          <a:p>
            <a:r>
              <a:rPr lang="en-US" dirty="0"/>
              <a:t>The Theoretical Dimension: The drive to understand, gain knowledge, or discover the “truth”. This motivation can often be to gain knowledge for knowledge sake. Rational thinking, reasoning and problem solving are important to this dimension. </a:t>
            </a:r>
          </a:p>
        </p:txBody>
      </p:sp>
      <p:sp>
        <p:nvSpPr>
          <p:cNvPr id="4" name="Slide Number Placeholder 3"/>
          <p:cNvSpPr>
            <a:spLocks noGrp="1"/>
          </p:cNvSpPr>
          <p:nvPr>
            <p:ph type="sldNum" sz="quarter" idx="5"/>
          </p:nvPr>
        </p:nvSpPr>
        <p:spPr/>
        <p:txBody>
          <a:bodyPr/>
          <a:lstStyle/>
          <a:p>
            <a:fld id="{2A0F078F-B3CF-46C5-993A-A6175F18F4C7}" type="slidenum">
              <a:rPr lang="en-US" smtClean="0"/>
              <a:pPr/>
              <a:t>21</a:t>
            </a:fld>
            <a:endParaRPr lang="en-US"/>
          </a:p>
        </p:txBody>
      </p:sp>
    </p:spTree>
    <p:extLst>
      <p:ext uri="{BB962C8B-B14F-4D97-AF65-F5344CB8AC3E}">
        <p14:creationId xmlns:p14="http://schemas.microsoft.com/office/powerpoint/2010/main" val="2750776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F236B9-4B80-4ABF-AA63-D217D282C863}" type="slidenum">
              <a:rPr lang="en-US" smtClean="0"/>
              <a:pPr/>
              <a:t>31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F236B9-4B80-4ABF-AA63-D217D282C863}" type="slidenum">
              <a:rPr lang="en-US" smtClean="0"/>
              <a:pPr/>
              <a:t>33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F236B9-4B80-4ABF-AA63-D217D282C863}"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F236B9-4B80-4ABF-AA63-D217D282C86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F236B9-4B80-4ABF-AA63-D217D282C863}"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F236B9-4B80-4ABF-AA63-D217D282C863}"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F236B9-4B80-4ABF-AA63-D217D282C863}"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F236B9-4B80-4ABF-AA63-D217D282C863}" type="slidenum">
              <a:rPr lang="en-US" smtClean="0"/>
              <a:pPr/>
              <a:t>9</a:t>
            </a:fld>
            <a:endParaRPr lang="en-US"/>
          </a:p>
        </p:txBody>
      </p:sp>
    </p:spTree>
    <p:extLst>
      <p:ext uri="{BB962C8B-B14F-4D97-AF65-F5344CB8AC3E}">
        <p14:creationId xmlns:p14="http://schemas.microsoft.com/office/powerpoint/2010/main" val="3693822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F236B9-4B80-4ABF-AA63-D217D282C863}"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F236B9-4B80-4ABF-AA63-D217D282C863}"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F236B9-4B80-4ABF-AA63-D217D282C863}"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63" y="630937"/>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AA15E870-0EE0-364F-AD3E-AF126543857D}" type="datetime1">
              <a:rPr lang="en-US" smtClean="0"/>
              <a:t>11/21/23</a:t>
            </a:fld>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r>
              <a:rPr lang="en-US"/>
              <a:t>©The Marketing Animals 2023</a:t>
            </a:r>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7D3B8E86-ADCB-40BB-9408-709C3CC9BEB4}" type="slidenum">
              <a:rPr lang="en-US" smtClean="0"/>
              <a:pPr/>
              <a:t>‹#›</a:t>
            </a:fld>
            <a:endParaRPr lang="en-US"/>
          </a:p>
        </p:txBody>
      </p:sp>
      <p:sp>
        <p:nvSpPr>
          <p:cNvPr id="13" name="Rectangle 12"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51992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1E18D-293D-5947-B1B6-8DA95CCB7A09}" type="datetime1">
              <a:rPr lang="en-US" smtClean="0"/>
              <a:t>11/21/23</a:t>
            </a:fld>
            <a:endParaRPr lang="en-US"/>
          </a:p>
        </p:txBody>
      </p:sp>
      <p:sp>
        <p:nvSpPr>
          <p:cNvPr id="5" name="Footer Placeholder 4"/>
          <p:cNvSpPr>
            <a:spLocks noGrp="1"/>
          </p:cNvSpPr>
          <p:nvPr>
            <p:ph type="ftr" sz="quarter" idx="11"/>
          </p:nvPr>
        </p:nvSpPr>
        <p:spPr/>
        <p:txBody>
          <a:bodyPr/>
          <a:lstStyle/>
          <a:p>
            <a:r>
              <a:rPr lang="en-US"/>
              <a:t>©The Marketing Animals 2023</a:t>
            </a:r>
          </a:p>
        </p:txBody>
      </p:sp>
      <p:sp>
        <p:nvSpPr>
          <p:cNvPr id="6" name="Slide Number Placeholder 5"/>
          <p:cNvSpPr>
            <a:spLocks noGrp="1"/>
          </p:cNvSpPr>
          <p:nvPr>
            <p:ph type="sldNum" sz="quarter" idx="12"/>
          </p:nvPr>
        </p:nvSpPr>
        <p:spPr/>
        <p:txBody>
          <a:bodyPr/>
          <a:lstStyle/>
          <a:p>
            <a:fld id="{7D3B8E86-ADCB-40BB-9408-709C3CC9BEB4}" type="slidenum">
              <a:rPr lang="en-US" smtClean="0"/>
              <a:pPr/>
              <a:t>‹#›</a:t>
            </a:fld>
            <a:endParaRPr lang="en-US"/>
          </a:p>
        </p:txBody>
      </p:sp>
    </p:spTree>
    <p:extLst>
      <p:ext uri="{BB962C8B-B14F-4D97-AF65-F5344CB8AC3E}">
        <p14:creationId xmlns:p14="http://schemas.microsoft.com/office/powerpoint/2010/main" val="868935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1" y="382386"/>
            <a:ext cx="1119099"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5" y="382386"/>
            <a:ext cx="6294439"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5FCF71-611F-884F-A24E-012848F4DB74}" type="datetime1">
              <a:rPr lang="en-US" smtClean="0"/>
              <a:t>11/21/23</a:t>
            </a:fld>
            <a:endParaRPr lang="en-US"/>
          </a:p>
        </p:txBody>
      </p:sp>
      <p:sp>
        <p:nvSpPr>
          <p:cNvPr id="5" name="Footer Placeholder 4"/>
          <p:cNvSpPr>
            <a:spLocks noGrp="1"/>
          </p:cNvSpPr>
          <p:nvPr>
            <p:ph type="ftr" sz="quarter" idx="11"/>
          </p:nvPr>
        </p:nvSpPr>
        <p:spPr/>
        <p:txBody>
          <a:bodyPr/>
          <a:lstStyle/>
          <a:p>
            <a:r>
              <a:rPr lang="en-US"/>
              <a:t>©The Marketing Animals 2023</a:t>
            </a:r>
          </a:p>
        </p:txBody>
      </p:sp>
      <p:sp>
        <p:nvSpPr>
          <p:cNvPr id="6" name="Slide Number Placeholder 5"/>
          <p:cNvSpPr>
            <a:spLocks noGrp="1"/>
          </p:cNvSpPr>
          <p:nvPr>
            <p:ph type="sldNum" sz="quarter" idx="12"/>
          </p:nvPr>
        </p:nvSpPr>
        <p:spPr/>
        <p:txBody>
          <a:bodyPr/>
          <a:lstStyle/>
          <a:p>
            <a:fld id="{7D3B8E86-ADCB-40BB-9408-709C3CC9BEB4}" type="slidenum">
              <a:rPr lang="en-US" smtClean="0"/>
              <a:pPr/>
              <a:t>‹#›</a:t>
            </a:fld>
            <a:endParaRPr lang="en-US"/>
          </a:p>
        </p:txBody>
      </p:sp>
    </p:spTree>
    <p:extLst>
      <p:ext uri="{BB962C8B-B14F-4D97-AF65-F5344CB8AC3E}">
        <p14:creationId xmlns:p14="http://schemas.microsoft.com/office/powerpoint/2010/main" val="572010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0"/>
        <p:cNvGrpSpPr/>
        <p:nvPr/>
      </p:nvGrpSpPr>
      <p:grpSpPr>
        <a:xfrm>
          <a:off x="0" y="0"/>
          <a:ext cx="0" cy="0"/>
          <a:chOff x="0" y="0"/>
          <a:chExt cx="0" cy="0"/>
        </a:xfrm>
      </p:grpSpPr>
      <p:sp>
        <p:nvSpPr>
          <p:cNvPr id="74" name="Google Shape;74;p7"/>
          <p:cNvSpPr txBox="1">
            <a:spLocks noGrp="1"/>
          </p:cNvSpPr>
          <p:nvPr>
            <p:ph type="title"/>
          </p:nvPr>
        </p:nvSpPr>
        <p:spPr>
          <a:xfrm>
            <a:off x="819150" y="1127467"/>
            <a:ext cx="3709200" cy="1844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rPr lang="en-US"/>
              <a:t>Click to edit Master title style</a:t>
            </a:r>
            <a:endParaRPr/>
          </a:p>
        </p:txBody>
      </p:sp>
      <p:sp>
        <p:nvSpPr>
          <p:cNvPr id="75" name="Google Shape;75;p7"/>
          <p:cNvSpPr txBox="1">
            <a:spLocks noGrp="1"/>
          </p:cNvSpPr>
          <p:nvPr>
            <p:ph type="body" idx="1"/>
          </p:nvPr>
        </p:nvSpPr>
        <p:spPr>
          <a:xfrm>
            <a:off x="830700" y="3092067"/>
            <a:ext cx="3709200" cy="2826400"/>
          </a:xfrm>
          <a:prstGeom prst="rect">
            <a:avLst/>
          </a:prstGeom>
        </p:spPr>
        <p:txBody>
          <a:bodyPr spcFirstLastPara="1" wrap="square" lIns="91425" tIns="91425" rIns="91425" bIns="91425" anchor="t" anchorCtr="0">
            <a:normAutofit/>
          </a:bodyPr>
          <a:lstStyle>
            <a:lvl1pPr marL="457189" lvl="0" indent="-311142">
              <a:spcBef>
                <a:spcPts val="0"/>
              </a:spcBef>
              <a:spcAft>
                <a:spcPts val="0"/>
              </a:spcAft>
              <a:buSzPts val="1300"/>
              <a:buChar char="●"/>
              <a:defRPr/>
            </a:lvl1pPr>
            <a:lvl2pPr marL="914378" lvl="1" indent="-298442">
              <a:spcBef>
                <a:spcPts val="0"/>
              </a:spcBef>
              <a:spcAft>
                <a:spcPts val="0"/>
              </a:spcAft>
              <a:buSzPts val="1100"/>
              <a:buChar char="○"/>
              <a:defRPr/>
            </a:lvl2pPr>
            <a:lvl3pPr marL="1371566" lvl="2" indent="-298442">
              <a:spcBef>
                <a:spcPts val="0"/>
              </a:spcBef>
              <a:spcAft>
                <a:spcPts val="0"/>
              </a:spcAft>
              <a:buSzPts val="1100"/>
              <a:buChar char="■"/>
              <a:defRPr/>
            </a:lvl3pPr>
            <a:lvl4pPr marL="1828754" lvl="3" indent="-298442">
              <a:spcBef>
                <a:spcPts val="0"/>
              </a:spcBef>
              <a:spcAft>
                <a:spcPts val="0"/>
              </a:spcAft>
              <a:buSzPts val="1100"/>
              <a:buChar char="●"/>
              <a:defRPr/>
            </a:lvl4pPr>
            <a:lvl5pPr marL="2285943" lvl="4" indent="-298442">
              <a:spcBef>
                <a:spcPts val="0"/>
              </a:spcBef>
              <a:spcAft>
                <a:spcPts val="0"/>
              </a:spcAft>
              <a:buSzPts val="1100"/>
              <a:buChar char="○"/>
              <a:defRPr/>
            </a:lvl5pPr>
            <a:lvl6pPr marL="2743132" lvl="5" indent="-298442">
              <a:spcBef>
                <a:spcPts val="0"/>
              </a:spcBef>
              <a:spcAft>
                <a:spcPts val="0"/>
              </a:spcAft>
              <a:buSzPts val="1100"/>
              <a:buChar char="■"/>
              <a:defRPr/>
            </a:lvl6pPr>
            <a:lvl7pPr marL="3200320" lvl="6" indent="-298442">
              <a:spcBef>
                <a:spcPts val="0"/>
              </a:spcBef>
              <a:spcAft>
                <a:spcPts val="0"/>
              </a:spcAft>
              <a:buSzPts val="1100"/>
              <a:buChar char="●"/>
              <a:defRPr/>
            </a:lvl7pPr>
            <a:lvl8pPr marL="3657509" lvl="7" indent="-298442">
              <a:spcBef>
                <a:spcPts val="0"/>
              </a:spcBef>
              <a:spcAft>
                <a:spcPts val="0"/>
              </a:spcAft>
              <a:buSzPts val="1100"/>
              <a:buChar char="○"/>
              <a:defRPr/>
            </a:lvl8pPr>
            <a:lvl9pPr marL="4114697" lvl="8" indent="-298442">
              <a:spcBef>
                <a:spcPts val="0"/>
              </a:spcBef>
              <a:spcAft>
                <a:spcPts val="0"/>
              </a:spcAft>
              <a:buSzPts val="1100"/>
              <a:buChar char="■"/>
              <a:defRPr/>
            </a:lvl9pPr>
          </a:lstStyle>
          <a:p>
            <a:pPr lvl="0"/>
            <a:r>
              <a:rPr lang="en-US"/>
              <a:t>Click to edit Master text styles</a:t>
            </a:r>
          </a:p>
        </p:txBody>
      </p:sp>
      <p:sp>
        <p:nvSpPr>
          <p:cNvPr id="76" name="Google Shape;76;p7"/>
          <p:cNvSpPr txBox="1">
            <a:spLocks noGrp="1"/>
          </p:cNvSpPr>
          <p:nvPr>
            <p:ph type="sldNum" idx="12"/>
          </p:nvPr>
        </p:nvSpPr>
        <p:spPr>
          <a:xfrm>
            <a:off x="8390734" y="6058224"/>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7D3B8E86-ADCB-40BB-9408-709C3CC9BEB4}" type="slidenum">
              <a:rPr lang="en-US" smtClean="0"/>
              <a:pPr/>
              <a:t>‹#›</a:t>
            </a:fld>
            <a:endParaRPr lang="en-US"/>
          </a:p>
        </p:txBody>
      </p:sp>
    </p:spTree>
    <p:extLst>
      <p:ext uri="{BB962C8B-B14F-4D97-AF65-F5344CB8AC3E}">
        <p14:creationId xmlns:p14="http://schemas.microsoft.com/office/powerpoint/2010/main" val="2834200588"/>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55911A-9998-C64E-8DCE-066DBD65B470}" type="datetime1">
              <a:rPr lang="en-US" smtClean="0"/>
              <a:t>11/21/23</a:t>
            </a:fld>
            <a:endParaRPr lang="en-US"/>
          </a:p>
        </p:txBody>
      </p:sp>
      <p:sp>
        <p:nvSpPr>
          <p:cNvPr id="5" name="Footer Placeholder 4"/>
          <p:cNvSpPr>
            <a:spLocks noGrp="1"/>
          </p:cNvSpPr>
          <p:nvPr>
            <p:ph type="ftr" sz="quarter" idx="11"/>
          </p:nvPr>
        </p:nvSpPr>
        <p:spPr/>
        <p:txBody>
          <a:bodyPr/>
          <a:lstStyle/>
          <a:p>
            <a:r>
              <a:rPr lang="en-US"/>
              <a:t>©The Marketing Animals 2023</a:t>
            </a:r>
          </a:p>
        </p:txBody>
      </p:sp>
      <p:sp>
        <p:nvSpPr>
          <p:cNvPr id="6" name="Slide Number Placeholder 5"/>
          <p:cNvSpPr>
            <a:spLocks noGrp="1"/>
          </p:cNvSpPr>
          <p:nvPr>
            <p:ph type="sldNum" sz="quarter" idx="12"/>
          </p:nvPr>
        </p:nvSpPr>
        <p:spPr/>
        <p:txBody>
          <a:bodyPr/>
          <a:lstStyle/>
          <a:p>
            <a:fld id="{7D3B8E86-ADCB-40BB-9408-709C3CC9BEB4}" type="slidenum">
              <a:rPr lang="en-US" smtClean="0"/>
              <a:pPr/>
              <a:t>‹#›</a:t>
            </a:fld>
            <a:endParaRPr lang="en-US"/>
          </a:p>
        </p:txBody>
      </p:sp>
    </p:spTree>
    <p:extLst>
      <p:ext uri="{BB962C8B-B14F-4D97-AF65-F5344CB8AC3E}">
        <p14:creationId xmlns:p14="http://schemas.microsoft.com/office/powerpoint/2010/main" val="3664497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C2A44079-2D72-5941-8AAC-FD96581229E1}" type="datetime1">
              <a:rPr lang="en-US" smtClean="0"/>
              <a:t>11/21/23</a:t>
            </a:fld>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r>
              <a:rPr lang="en-US"/>
              <a:t>©The Marketing Animals 2023</a:t>
            </a:r>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7D3B8E86-ADCB-40BB-9408-709C3CC9BEB4}" type="slidenum">
              <a:rPr lang="en-US" smtClean="0"/>
              <a:pPr/>
              <a:t>‹#›</a:t>
            </a:fld>
            <a:endParaRPr lang="en-US"/>
          </a:p>
        </p:txBody>
      </p:sp>
      <p:grpSp>
        <p:nvGrpSpPr>
          <p:cNvPr id="7" name="Group 6" title="left scallop shape"/>
          <p:cNvGrpSpPr/>
          <p:nvPr/>
        </p:nvGrpSpPr>
        <p:grpSpPr>
          <a:xfrm>
            <a:off x="0" y="0"/>
            <a:ext cx="2110979"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04609738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60045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7" y="2286000"/>
            <a:ext cx="360045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4C3E07-A2A4-7943-8952-40DA4BA750AB}" type="datetime1">
              <a:rPr lang="en-US" smtClean="0"/>
              <a:t>11/21/23</a:t>
            </a:fld>
            <a:endParaRPr lang="en-US"/>
          </a:p>
        </p:txBody>
      </p:sp>
      <p:sp>
        <p:nvSpPr>
          <p:cNvPr id="6" name="Footer Placeholder 5"/>
          <p:cNvSpPr>
            <a:spLocks noGrp="1"/>
          </p:cNvSpPr>
          <p:nvPr>
            <p:ph type="ftr" sz="quarter" idx="11"/>
          </p:nvPr>
        </p:nvSpPr>
        <p:spPr/>
        <p:txBody>
          <a:bodyPr/>
          <a:lstStyle/>
          <a:p>
            <a:r>
              <a:rPr lang="en-US"/>
              <a:t>©The Marketing Animals 2023</a:t>
            </a:r>
          </a:p>
        </p:txBody>
      </p:sp>
      <p:sp>
        <p:nvSpPr>
          <p:cNvPr id="7" name="Slide Number Placeholder 6"/>
          <p:cNvSpPr>
            <a:spLocks noGrp="1"/>
          </p:cNvSpPr>
          <p:nvPr>
            <p:ph type="sldNum" sz="quarter" idx="12"/>
          </p:nvPr>
        </p:nvSpPr>
        <p:spPr/>
        <p:txBody>
          <a:bodyPr/>
          <a:lstStyle/>
          <a:p>
            <a:fld id="{7D3B8E86-ADCB-40BB-9408-709C3CC9BEB4}" type="slidenum">
              <a:rPr lang="en-US" smtClean="0"/>
              <a:pPr/>
              <a:t>‹#›</a:t>
            </a:fld>
            <a:endParaRPr lang="en-US"/>
          </a:p>
        </p:txBody>
      </p:sp>
    </p:spTree>
    <p:extLst>
      <p:ext uri="{BB962C8B-B14F-4D97-AF65-F5344CB8AC3E}">
        <p14:creationId xmlns:p14="http://schemas.microsoft.com/office/powerpoint/2010/main" val="42591338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39546"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38759" y="2199634"/>
            <a:ext cx="3600450" cy="632529"/>
          </a:xfrm>
        </p:spPr>
        <p:txBody>
          <a:bodyPr anchor="b">
            <a:noAutofit/>
          </a:bodyPr>
          <a:lstStyle>
            <a:lvl1pPr marL="0" indent="0">
              <a:lnSpc>
                <a:spcPct val="100000"/>
              </a:lnSpc>
              <a:buNone/>
              <a:defRPr sz="1425" b="1" cap="all" spc="150"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42975" y="2909102"/>
            <a:ext cx="360045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00450" cy="632529"/>
          </a:xfrm>
        </p:spPr>
        <p:txBody>
          <a:bodyPr anchor="b">
            <a:noAutofit/>
          </a:bodyPr>
          <a:lstStyle>
            <a:lvl1pPr marL="0" indent="0">
              <a:lnSpc>
                <a:spcPct val="100000"/>
              </a:lnSpc>
              <a:buNone/>
              <a:defRPr sz="1425" b="1" cap="all" spc="150"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75398" y="2909102"/>
            <a:ext cx="360045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B08904-FDA3-FC40-A1C1-FB4EE6D41527}" type="datetime1">
              <a:rPr lang="en-US" smtClean="0"/>
              <a:t>11/21/23</a:t>
            </a:fld>
            <a:endParaRPr lang="en-US"/>
          </a:p>
        </p:txBody>
      </p:sp>
      <p:sp>
        <p:nvSpPr>
          <p:cNvPr id="8" name="Footer Placeholder 7"/>
          <p:cNvSpPr>
            <a:spLocks noGrp="1"/>
          </p:cNvSpPr>
          <p:nvPr>
            <p:ph type="ftr" sz="quarter" idx="11"/>
          </p:nvPr>
        </p:nvSpPr>
        <p:spPr/>
        <p:txBody>
          <a:bodyPr/>
          <a:lstStyle/>
          <a:p>
            <a:r>
              <a:rPr lang="en-US"/>
              <a:t>©The Marketing Animals 2023</a:t>
            </a:r>
          </a:p>
        </p:txBody>
      </p:sp>
      <p:sp>
        <p:nvSpPr>
          <p:cNvPr id="9" name="Slide Number Placeholder 8"/>
          <p:cNvSpPr>
            <a:spLocks noGrp="1"/>
          </p:cNvSpPr>
          <p:nvPr>
            <p:ph type="sldNum" sz="quarter" idx="12"/>
          </p:nvPr>
        </p:nvSpPr>
        <p:spPr/>
        <p:txBody>
          <a:bodyPr/>
          <a:lstStyle/>
          <a:p>
            <a:fld id="{7D3B8E86-ADCB-40BB-9408-709C3CC9BEB4}" type="slidenum">
              <a:rPr lang="en-US" smtClean="0"/>
              <a:pPr/>
              <a:t>‹#›</a:t>
            </a:fld>
            <a:endParaRPr lang="en-US"/>
          </a:p>
        </p:txBody>
      </p:sp>
    </p:spTree>
    <p:extLst>
      <p:ext uri="{BB962C8B-B14F-4D97-AF65-F5344CB8AC3E}">
        <p14:creationId xmlns:p14="http://schemas.microsoft.com/office/powerpoint/2010/main" val="346943700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CDF2F3-E5F1-574F-8C97-F97D280FC60F}" type="datetime1">
              <a:rPr lang="en-US" smtClean="0"/>
              <a:t>11/21/23</a:t>
            </a:fld>
            <a:endParaRPr lang="en-US"/>
          </a:p>
        </p:txBody>
      </p:sp>
      <p:sp>
        <p:nvSpPr>
          <p:cNvPr id="4" name="Footer Placeholder 3"/>
          <p:cNvSpPr>
            <a:spLocks noGrp="1"/>
          </p:cNvSpPr>
          <p:nvPr>
            <p:ph type="ftr" sz="quarter" idx="11"/>
          </p:nvPr>
        </p:nvSpPr>
        <p:spPr/>
        <p:txBody>
          <a:bodyPr/>
          <a:lstStyle/>
          <a:p>
            <a:r>
              <a:rPr lang="en-US"/>
              <a:t>©The Marketing Animals 2023</a:t>
            </a:r>
          </a:p>
        </p:txBody>
      </p:sp>
      <p:sp>
        <p:nvSpPr>
          <p:cNvPr id="5" name="Slide Number Placeholder 4"/>
          <p:cNvSpPr>
            <a:spLocks noGrp="1"/>
          </p:cNvSpPr>
          <p:nvPr>
            <p:ph type="sldNum" sz="quarter" idx="12"/>
          </p:nvPr>
        </p:nvSpPr>
        <p:spPr/>
        <p:txBody>
          <a:bodyPr/>
          <a:lstStyle/>
          <a:p>
            <a:fld id="{7D3B8E86-ADCB-40BB-9408-709C3CC9BEB4}" type="slidenum">
              <a:rPr lang="en-US" smtClean="0"/>
              <a:pPr/>
              <a:t>‹#›</a:t>
            </a:fld>
            <a:endParaRPr lang="en-US"/>
          </a:p>
        </p:txBody>
      </p:sp>
    </p:spTree>
    <p:extLst>
      <p:ext uri="{BB962C8B-B14F-4D97-AF65-F5344CB8AC3E}">
        <p14:creationId xmlns:p14="http://schemas.microsoft.com/office/powerpoint/2010/main" val="79923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A0C3B9-8354-2544-B37F-04E40E77A415}" type="datetime1">
              <a:rPr lang="en-US" smtClean="0"/>
              <a:t>11/21/23</a:t>
            </a:fld>
            <a:endParaRPr lang="en-US"/>
          </a:p>
        </p:txBody>
      </p:sp>
      <p:sp>
        <p:nvSpPr>
          <p:cNvPr id="3" name="Footer Placeholder 2"/>
          <p:cNvSpPr>
            <a:spLocks noGrp="1"/>
          </p:cNvSpPr>
          <p:nvPr>
            <p:ph type="ftr" sz="quarter" idx="11"/>
          </p:nvPr>
        </p:nvSpPr>
        <p:spPr/>
        <p:txBody>
          <a:bodyPr/>
          <a:lstStyle/>
          <a:p>
            <a:r>
              <a:rPr lang="en-US"/>
              <a:t>©The Marketing Animals 2023</a:t>
            </a:r>
          </a:p>
        </p:txBody>
      </p:sp>
      <p:sp>
        <p:nvSpPr>
          <p:cNvPr id="4" name="Slide Number Placeholder 3"/>
          <p:cNvSpPr>
            <a:spLocks noGrp="1"/>
          </p:cNvSpPr>
          <p:nvPr>
            <p:ph type="sldNum" sz="quarter" idx="12"/>
          </p:nvPr>
        </p:nvSpPr>
        <p:spPr/>
        <p:txBody>
          <a:bodyPr/>
          <a:lstStyle/>
          <a:p>
            <a:fld id="{7D3B8E86-ADCB-40BB-9408-709C3CC9BEB4}" type="slidenum">
              <a:rPr lang="en-US" smtClean="0"/>
              <a:pPr/>
              <a:t>‹#›</a:t>
            </a:fld>
            <a:endParaRPr lang="en-US"/>
          </a:p>
        </p:txBody>
      </p:sp>
    </p:spTree>
    <p:extLst>
      <p:ext uri="{BB962C8B-B14F-4D97-AF65-F5344CB8AC3E}">
        <p14:creationId xmlns:p14="http://schemas.microsoft.com/office/powerpoint/2010/main" val="2856062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425"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lstStyle>
            <a:lvl1pPr marL="0" indent="0">
              <a:lnSpc>
                <a:spcPct val="120000"/>
              </a:lnSpc>
              <a:spcBef>
                <a:spcPts val="900"/>
              </a:spcBef>
              <a:buNone/>
              <a:defRPr sz="12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3789" y="6375679"/>
            <a:ext cx="925016" cy="348462"/>
          </a:xfrm>
        </p:spPr>
        <p:txBody>
          <a:bodyPr/>
          <a:lstStyle/>
          <a:p>
            <a:fld id="{353A2756-FB24-D042-80DA-7D5D713BDD71}" type="datetime1">
              <a:rPr lang="en-US" smtClean="0"/>
              <a:t>11/21/23</a:t>
            </a:fld>
            <a:endParaRPr lang="en-US"/>
          </a:p>
        </p:txBody>
      </p:sp>
      <p:sp>
        <p:nvSpPr>
          <p:cNvPr id="6" name="Footer Placeholder 5"/>
          <p:cNvSpPr>
            <a:spLocks noGrp="1"/>
          </p:cNvSpPr>
          <p:nvPr>
            <p:ph type="ftr" sz="quarter" idx="11"/>
          </p:nvPr>
        </p:nvSpPr>
        <p:spPr>
          <a:xfrm>
            <a:off x="1577716" y="6375679"/>
            <a:ext cx="2611634" cy="345796"/>
          </a:xfrm>
        </p:spPr>
        <p:txBody>
          <a:bodyPr/>
          <a:lstStyle/>
          <a:p>
            <a:r>
              <a:rPr lang="en-US"/>
              <a:t>©The Marketing Animals 2023</a:t>
            </a:r>
          </a:p>
        </p:txBody>
      </p:sp>
      <p:sp>
        <p:nvSpPr>
          <p:cNvPr id="7" name="Slide Number Placeholder 6"/>
          <p:cNvSpPr>
            <a:spLocks noGrp="1"/>
          </p:cNvSpPr>
          <p:nvPr>
            <p:ph type="sldNum" sz="quarter" idx="12"/>
          </p:nvPr>
        </p:nvSpPr>
        <p:spPr>
          <a:xfrm>
            <a:off x="4268261" y="6375679"/>
            <a:ext cx="924342" cy="345796"/>
          </a:xfrm>
        </p:spPr>
        <p:txBody>
          <a:bodyPr/>
          <a:lstStyle/>
          <a:p>
            <a:fld id="{7D3B8E86-ADCB-40BB-9408-709C3CC9BEB4}" type="slidenum">
              <a:rPr lang="en-US" smtClean="0"/>
              <a:pPr/>
              <a:t>‹#›</a:t>
            </a:fld>
            <a:endParaRPr lang="en-US"/>
          </a:p>
        </p:txBody>
      </p:sp>
      <p:sp>
        <p:nvSpPr>
          <p:cNvPr id="8" name="Rectangle 7"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0774904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425"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lstStyle>
            <a:lvl1pPr marL="0" indent="0">
              <a:lnSpc>
                <a:spcPct val="120000"/>
              </a:lnSpc>
              <a:spcBef>
                <a:spcPts val="900"/>
              </a:spcBef>
              <a:buNone/>
              <a:defRPr sz="12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4463" y="6375679"/>
            <a:ext cx="924342" cy="348462"/>
          </a:xfrm>
        </p:spPr>
        <p:txBody>
          <a:bodyPr/>
          <a:lstStyle/>
          <a:p>
            <a:fld id="{6EAF15A7-A419-5044-9566-79EC187A0C06}" type="datetime1">
              <a:rPr lang="en-US" smtClean="0"/>
              <a:t>11/21/23</a:t>
            </a:fld>
            <a:endParaRPr lang="en-US"/>
          </a:p>
        </p:txBody>
      </p:sp>
      <p:sp>
        <p:nvSpPr>
          <p:cNvPr id="6" name="Footer Placeholder 5"/>
          <p:cNvSpPr>
            <a:spLocks noGrp="1"/>
          </p:cNvSpPr>
          <p:nvPr>
            <p:ph type="ftr" sz="quarter" idx="11"/>
          </p:nvPr>
        </p:nvSpPr>
        <p:spPr>
          <a:xfrm>
            <a:off x="1577716" y="6375679"/>
            <a:ext cx="2611634" cy="345796"/>
          </a:xfrm>
        </p:spPr>
        <p:txBody>
          <a:bodyPr/>
          <a:lstStyle/>
          <a:p>
            <a:r>
              <a:rPr lang="en-US"/>
              <a:t>©The Marketing Animals 2023</a:t>
            </a:r>
          </a:p>
        </p:txBody>
      </p:sp>
      <p:sp>
        <p:nvSpPr>
          <p:cNvPr id="7" name="Slide Number Placeholder 6"/>
          <p:cNvSpPr>
            <a:spLocks noGrp="1"/>
          </p:cNvSpPr>
          <p:nvPr>
            <p:ph type="sldNum" sz="quarter" idx="12"/>
          </p:nvPr>
        </p:nvSpPr>
        <p:spPr>
          <a:xfrm>
            <a:off x="4265676" y="6375679"/>
            <a:ext cx="925830" cy="345796"/>
          </a:xfrm>
        </p:spPr>
        <p:txBody>
          <a:bodyPr/>
          <a:lstStyle/>
          <a:p>
            <a:fld id="{7D3B8E86-ADCB-40BB-9408-709C3CC9BEB4}" type="slidenum">
              <a:rPr lang="en-US" smtClean="0"/>
              <a:pPr/>
              <a:t>‹#›</a:t>
            </a:fld>
            <a:endParaRPr lang="en-US"/>
          </a:p>
        </p:txBody>
      </p:sp>
    </p:spTree>
    <p:extLst>
      <p:ext uri="{BB962C8B-B14F-4D97-AF65-F5344CB8AC3E}">
        <p14:creationId xmlns:p14="http://schemas.microsoft.com/office/powerpoint/2010/main" val="4011486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900">
                <a:solidFill>
                  <a:schemeClr val="tx1">
                    <a:lumMod val="65000"/>
                    <a:lumOff val="35000"/>
                  </a:schemeClr>
                </a:solidFill>
              </a:defRPr>
            </a:lvl1pPr>
          </a:lstStyle>
          <a:p>
            <a:fld id="{7EB4FBDF-CCB5-624E-909B-326C3ACB170E}" type="datetime1">
              <a:rPr lang="en-US" smtClean="0"/>
              <a:t>11/21/23</a:t>
            </a:fld>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900">
                <a:solidFill>
                  <a:schemeClr val="tx1">
                    <a:lumMod val="65000"/>
                    <a:lumOff val="35000"/>
                  </a:schemeClr>
                </a:solidFill>
              </a:defRPr>
            </a:lvl1pPr>
          </a:lstStyle>
          <a:p>
            <a:r>
              <a:rPr lang="en-US"/>
              <a:t>©The Marketing Animals 2023</a:t>
            </a:r>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7D3B8E86-ADCB-40BB-9408-709C3CC9BEB4}" type="slidenum">
              <a:rPr lang="en-US" smtClean="0"/>
              <a:pPr/>
              <a:t>‹#›</a:t>
            </a:fld>
            <a:endParaRPr lang="en-US"/>
          </a:p>
        </p:txBody>
      </p:sp>
      <p:sp>
        <p:nvSpPr>
          <p:cNvPr id="11" name="Freeform 6" title="Left scallop edge"/>
          <p:cNvSpPr/>
          <p:nvPr/>
        </p:nvSpPr>
        <p:spPr bwMode="auto">
          <a:xfrm>
            <a:off x="0"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296441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dt="0"/>
  <p:txStyles>
    <p:titleStyle>
      <a:lvl1pPr algn="l" defTabSz="685800" rtl="0" eaLnBrk="1" latinLnBrk="0" hangingPunct="1">
        <a:lnSpc>
          <a:spcPct val="90000"/>
        </a:lnSpc>
        <a:spcBef>
          <a:spcPct val="0"/>
        </a:spcBef>
        <a:buNone/>
        <a:defRPr sz="3825" kern="1200" cap="all" spc="150" baseline="0">
          <a:solidFill>
            <a:schemeClr val="tx2"/>
          </a:solidFill>
          <a:latin typeface="+mj-lt"/>
          <a:ea typeface="+mj-ea"/>
          <a:cs typeface="+mj-cs"/>
        </a:defRPr>
      </a:lvl1pPr>
    </p:titleStyle>
    <p:bodyStyle>
      <a:lvl1pPr marL="171450" indent="-171450" algn="l" defTabSz="685800" rtl="0" eaLnBrk="1" latinLnBrk="0" hangingPunct="1">
        <a:lnSpc>
          <a:spcPct val="110000"/>
        </a:lnSpc>
        <a:spcBef>
          <a:spcPts val="525"/>
        </a:spcBef>
        <a:buClr>
          <a:schemeClr val="tx2"/>
        </a:buClr>
        <a:buFont typeface="Arial" panose="020B0604020202020204" pitchFamily="34" charset="0"/>
        <a:buChar char="•"/>
        <a:defRPr sz="15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110000"/>
        </a:lnSpc>
        <a:spcBef>
          <a:spcPts val="525"/>
        </a:spcBef>
        <a:buClr>
          <a:schemeClr val="tx2"/>
        </a:buClr>
        <a:buFont typeface="Gill Sans MT" panose="020B0502020104020203" pitchFamily="34" charset="0"/>
        <a:buChar char="–"/>
        <a:defRPr sz="1350" kern="1200">
          <a:solidFill>
            <a:schemeClr val="tx1">
              <a:lumMod val="65000"/>
              <a:lumOff val="35000"/>
            </a:schemeClr>
          </a:solidFill>
          <a:latin typeface="+mn-lt"/>
          <a:ea typeface="+mn-ea"/>
          <a:cs typeface="+mn-cs"/>
        </a:defRPr>
      </a:lvl2pPr>
      <a:lvl3pPr marL="857250" indent="-171450" algn="l" defTabSz="685800" rtl="0" eaLnBrk="1" latinLnBrk="0" hangingPunct="1">
        <a:lnSpc>
          <a:spcPct val="110000"/>
        </a:lnSpc>
        <a:spcBef>
          <a:spcPts val="525"/>
        </a:spcBef>
        <a:buClr>
          <a:schemeClr val="tx2"/>
        </a:buClr>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baseline="0">
          <a:solidFill>
            <a:schemeClr val="tx1">
              <a:lumMod val="65000"/>
              <a:lumOff val="35000"/>
            </a:schemeClr>
          </a:solidFill>
          <a:latin typeface="+mn-lt"/>
          <a:ea typeface="+mn-ea"/>
          <a:cs typeface="+mn-cs"/>
        </a:defRPr>
      </a:lvl8pPr>
      <a:lvl9pPr marL="29146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Visible_Blue_Unicorn_Sinister.svg"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discprofilelink.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6800"/>
            <a:ext cx="3294567" cy="3906348"/>
          </a:xfrm>
        </p:spPr>
        <p:txBody>
          <a:bodyPr anchor="b">
            <a:normAutofit/>
          </a:bodyPr>
          <a:lstStyle/>
          <a:p>
            <a:r>
              <a:rPr lang="en-US" sz="4000" dirty="0"/>
              <a:t>How to Hire Your “A” Team</a:t>
            </a:r>
            <a:br>
              <a:rPr lang="en-US" sz="2900" dirty="0"/>
            </a:br>
            <a:r>
              <a:rPr lang="en-US" sz="2900" dirty="0"/>
              <a:t>(Using the DISC Profile to Help You)</a:t>
            </a:r>
            <a:br>
              <a:rPr lang="en-US" sz="2900" dirty="0"/>
            </a:br>
            <a:endParaRPr lang="en-US" sz="2900" dirty="0"/>
          </a:p>
        </p:txBody>
      </p:sp>
      <p:sp>
        <p:nvSpPr>
          <p:cNvPr id="3" name="Footer Placeholder 2">
            <a:extLst>
              <a:ext uri="{FF2B5EF4-FFF2-40B4-BE49-F238E27FC236}">
                <a16:creationId xmlns:a16="http://schemas.microsoft.com/office/drawing/2014/main" id="{08636E01-C9FC-7C50-7D95-A8C63F0E36AF}"/>
              </a:ext>
            </a:extLst>
          </p:cNvPr>
          <p:cNvSpPr>
            <a:spLocks noGrp="1"/>
          </p:cNvSpPr>
          <p:nvPr>
            <p:ph type="ftr" sz="quarter" idx="11"/>
          </p:nvPr>
        </p:nvSpPr>
        <p:spPr>
          <a:xfrm>
            <a:off x="4578958" y="6356350"/>
            <a:ext cx="3086100" cy="365125"/>
          </a:xfrm>
        </p:spPr>
        <p:txBody>
          <a:bodyPr>
            <a:normAutofit/>
          </a:bodyPr>
          <a:lstStyle/>
          <a:p>
            <a:pPr algn="l">
              <a:spcAft>
                <a:spcPts val="600"/>
              </a:spcAft>
            </a:pPr>
            <a:r>
              <a:rPr lang="en-US">
                <a:solidFill>
                  <a:srgbClr val="FFFFFF"/>
                </a:solidFill>
              </a:rPr>
              <a:t>©The Marketing Animals 2023</a:t>
            </a:r>
          </a:p>
        </p:txBody>
      </p:sp>
      <p:pic>
        <p:nvPicPr>
          <p:cNvPr id="5" name="Picture 4" descr="Colleagues huddle">
            <a:extLst>
              <a:ext uri="{FF2B5EF4-FFF2-40B4-BE49-F238E27FC236}">
                <a16:creationId xmlns:a16="http://schemas.microsoft.com/office/drawing/2014/main" id="{018E983C-5655-7462-8EE2-3267D8312686}"/>
              </a:ext>
            </a:extLst>
          </p:cNvPr>
          <p:cNvPicPr>
            <a:picLocks noChangeAspect="1"/>
          </p:cNvPicPr>
          <p:nvPr/>
        </p:nvPicPr>
        <p:blipFill rotWithShape="1">
          <a:blip r:embed="rId3">
            <a:extLst>
              <a:ext uri="{28A0092B-C50C-407E-A947-70E740481C1C}">
                <a14:useLocalDpi xmlns:a14="http://schemas.microsoft.com/office/drawing/2010/main" val="0"/>
              </a:ext>
            </a:extLst>
          </a:blip>
          <a:srcRect l="14891" r="34894"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09429"/>
            <a:ext cx="8229600" cy="1143000"/>
          </a:xfrm>
        </p:spPr>
        <p:txBody>
          <a:bodyPr>
            <a:normAutofit/>
          </a:bodyPr>
          <a:lstStyle/>
          <a:p>
            <a:pPr algn="ctr"/>
            <a:r>
              <a:rPr lang="en-US" sz="3600" b="1" dirty="0">
                <a:latin typeface="Calibri" panose="020F0502020204030204" pitchFamily="34" charset="0"/>
                <a:cs typeface="Calibri" panose="020F0502020204030204" pitchFamily="34" charset="0"/>
              </a:rPr>
              <a:t> Why bother??? What’s the value???</a:t>
            </a:r>
          </a:p>
        </p:txBody>
      </p:sp>
      <p:sp>
        <p:nvSpPr>
          <p:cNvPr id="3" name="Content Placeholder 2"/>
          <p:cNvSpPr>
            <a:spLocks noGrp="1"/>
          </p:cNvSpPr>
          <p:nvPr>
            <p:ph idx="1"/>
          </p:nvPr>
        </p:nvSpPr>
        <p:spPr>
          <a:xfrm>
            <a:off x="914400" y="3107120"/>
            <a:ext cx="8229600" cy="2914358"/>
          </a:xfrm>
        </p:spPr>
        <p:txBody>
          <a:bodyPr>
            <a:normAutofit/>
          </a:bodyPr>
          <a:lstStyle/>
          <a:p>
            <a:r>
              <a:rPr lang="en-US" sz="2800" dirty="0">
                <a:solidFill>
                  <a:schemeClr val="tx1"/>
                </a:solidFill>
              </a:rPr>
              <a:t>Identify and appreciate our own behavior style</a:t>
            </a:r>
          </a:p>
          <a:p>
            <a:r>
              <a:rPr lang="en-US" sz="2800" dirty="0">
                <a:solidFill>
                  <a:schemeClr val="tx1"/>
                </a:solidFill>
              </a:rPr>
              <a:t>Identify and appreciate the behavior style of others</a:t>
            </a:r>
          </a:p>
          <a:p>
            <a:r>
              <a:rPr lang="en-US" sz="2800" dirty="0">
                <a:solidFill>
                  <a:schemeClr val="tx1"/>
                </a:solidFill>
              </a:rPr>
              <a:t>Identify motivating drivers</a:t>
            </a:r>
          </a:p>
          <a:p>
            <a:r>
              <a:rPr lang="en-US" sz="2800" dirty="0">
                <a:solidFill>
                  <a:schemeClr val="tx1"/>
                </a:solidFill>
              </a:rPr>
              <a:t>Identifies how the brain solves problems</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
        <p:nvSpPr>
          <p:cNvPr id="5" name="Footer Placeholder 4">
            <a:extLst>
              <a:ext uri="{FF2B5EF4-FFF2-40B4-BE49-F238E27FC236}">
                <a16:creationId xmlns:a16="http://schemas.microsoft.com/office/drawing/2014/main" id="{4B0BE71B-A7AF-168D-AE18-8451746182B5}"/>
              </a:ext>
            </a:extLst>
          </p:cNvPr>
          <p:cNvSpPr>
            <a:spLocks noGrp="1"/>
          </p:cNvSpPr>
          <p:nvPr>
            <p:ph type="ftr" sz="quarter" idx="11"/>
          </p:nvPr>
        </p:nvSpPr>
        <p:spPr/>
        <p:txBody>
          <a:bodyPr/>
          <a:lstStyle/>
          <a:p>
            <a:r>
              <a:rPr lang="en-US"/>
              <a:t>©The Marketing Animals 2023</a:t>
            </a:r>
          </a:p>
        </p:txBody>
      </p:sp>
      <p:pic>
        <p:nvPicPr>
          <p:cNvPr id="4" name="Picture 3" descr="DISC people intro.png"/>
          <p:cNvPicPr>
            <a:picLocks noChangeAspect="1"/>
          </p:cNvPicPr>
          <p:nvPr/>
        </p:nvPicPr>
        <p:blipFill>
          <a:blip r:embed="rId2" cstate="print"/>
          <a:stretch>
            <a:fillRect/>
          </a:stretch>
        </p:blipFill>
        <p:spPr>
          <a:xfrm>
            <a:off x="4800600" y="136525"/>
            <a:ext cx="3810000" cy="1318213"/>
          </a:xfrm>
          <a:prstGeom prst="rect">
            <a:avLst/>
          </a:prstGeom>
        </p:spPr>
      </p:pic>
    </p:spTree>
    <p:extLst>
      <p:ext uri="{BB962C8B-B14F-4D97-AF65-F5344CB8AC3E}">
        <p14:creationId xmlns:p14="http://schemas.microsoft.com/office/powerpoint/2010/main" val="2366794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b="1" dirty="0">
                <a:latin typeface="Calibri" panose="020F0502020204030204" pitchFamily="34" charset="0"/>
                <a:cs typeface="Calibri" panose="020F0502020204030204" pitchFamily="34" charset="0"/>
              </a:rPr>
              <a:t>What is a DISC Test?</a:t>
            </a:r>
          </a:p>
        </p:txBody>
      </p:sp>
      <p:sp>
        <p:nvSpPr>
          <p:cNvPr id="2" name="Content Placeholder 1"/>
          <p:cNvSpPr>
            <a:spLocks noGrp="1"/>
          </p:cNvSpPr>
          <p:nvPr>
            <p:ph idx="1"/>
          </p:nvPr>
        </p:nvSpPr>
        <p:spPr>
          <a:xfrm>
            <a:off x="628650" y="1825625"/>
            <a:ext cx="7981950" cy="4194175"/>
          </a:xfrm>
        </p:spPr>
        <p:txBody>
          <a:bodyPr>
            <a:noAutofit/>
          </a:bodyPr>
          <a:lstStyle/>
          <a:p>
            <a:pPr>
              <a:buNone/>
            </a:pPr>
            <a:endParaRPr lang="en-US" sz="2800" dirty="0">
              <a:solidFill>
                <a:schemeClr val="tx1"/>
              </a:solidFill>
            </a:endParaRPr>
          </a:p>
          <a:p>
            <a:pPr>
              <a:buNone/>
            </a:pPr>
            <a:r>
              <a:rPr lang="en-US" sz="2800" dirty="0">
                <a:solidFill>
                  <a:schemeClr val="tx1"/>
                </a:solidFill>
              </a:rPr>
              <a:t>    </a:t>
            </a:r>
          </a:p>
          <a:p>
            <a:pPr>
              <a:buNone/>
            </a:pPr>
            <a:r>
              <a:rPr lang="en-US" sz="2800" dirty="0">
                <a:solidFill>
                  <a:schemeClr val="tx1"/>
                </a:solidFill>
              </a:rPr>
              <a:t>      </a:t>
            </a:r>
            <a:r>
              <a:rPr lang="en-US" sz="2800" b="1" dirty="0">
                <a:solidFill>
                  <a:schemeClr val="tx1"/>
                </a:solidFill>
              </a:rPr>
              <a:t>DISC</a:t>
            </a:r>
            <a:r>
              <a:rPr lang="en-US" sz="2800" dirty="0">
                <a:solidFill>
                  <a:schemeClr val="tx1"/>
                </a:solidFill>
              </a:rPr>
              <a:t> is a quadrant behavior model based </a:t>
            </a:r>
          </a:p>
          <a:p>
            <a:pPr>
              <a:buNone/>
            </a:pPr>
            <a:r>
              <a:rPr lang="en-US" sz="2800" dirty="0">
                <a:solidFill>
                  <a:schemeClr val="tx1"/>
                </a:solidFill>
              </a:rPr>
              <a:t>      on the work of </a:t>
            </a:r>
            <a:r>
              <a:rPr lang="en-US" sz="2800" b="1" dirty="0">
                <a:solidFill>
                  <a:schemeClr val="tx1"/>
                </a:solidFill>
              </a:rPr>
              <a:t>Dr. William Marston</a:t>
            </a:r>
            <a:r>
              <a:rPr lang="en-US" sz="2800" dirty="0">
                <a:solidFill>
                  <a:schemeClr val="tx1"/>
                </a:solidFill>
              </a:rPr>
              <a:t> that </a:t>
            </a:r>
          </a:p>
          <a:p>
            <a:pPr>
              <a:buNone/>
            </a:pPr>
            <a:r>
              <a:rPr lang="en-US" sz="2800" dirty="0">
                <a:solidFill>
                  <a:schemeClr val="tx1"/>
                </a:solidFill>
              </a:rPr>
              <a:t>      examines the behavior of individuals in </a:t>
            </a:r>
          </a:p>
          <a:p>
            <a:pPr>
              <a:buNone/>
            </a:pPr>
            <a:r>
              <a:rPr lang="en-US" sz="2800" dirty="0">
                <a:solidFill>
                  <a:schemeClr val="tx1"/>
                </a:solidFill>
              </a:rPr>
              <a:t>      their environment or within a specific </a:t>
            </a:r>
          </a:p>
          <a:p>
            <a:pPr>
              <a:buNone/>
            </a:pPr>
            <a:r>
              <a:rPr lang="en-US" sz="2800" dirty="0">
                <a:solidFill>
                  <a:schemeClr val="tx1"/>
                </a:solidFill>
              </a:rPr>
              <a:t>      situation.</a:t>
            </a:r>
          </a:p>
          <a:p>
            <a:pPr>
              <a:buNone/>
            </a:pPr>
            <a:endParaRPr lang="en-US" sz="2800" dirty="0">
              <a:solidFill>
                <a:schemeClr val="tx1"/>
              </a:solidFill>
            </a:endParaRPr>
          </a:p>
          <a:p>
            <a:pPr>
              <a:buNone/>
            </a:pPr>
            <a:r>
              <a:rPr lang="en-US" sz="2800" dirty="0">
                <a:solidFill>
                  <a:schemeClr val="tx1"/>
                </a:solidFill>
              </a:rPr>
              <a:t>      </a:t>
            </a:r>
          </a:p>
          <a:p>
            <a:pPr>
              <a:buNone/>
            </a:pPr>
            <a:r>
              <a:rPr lang="en-US" sz="2800" dirty="0">
                <a:solidFill>
                  <a:schemeClr val="tx1"/>
                </a:solidFill>
              </a:rPr>
              <a:t>       </a:t>
            </a:r>
          </a:p>
        </p:txBody>
      </p:sp>
      <p:sp>
        <p:nvSpPr>
          <p:cNvPr id="4" name="Footer Placeholder 3">
            <a:extLst>
              <a:ext uri="{FF2B5EF4-FFF2-40B4-BE49-F238E27FC236}">
                <a16:creationId xmlns:a16="http://schemas.microsoft.com/office/drawing/2014/main" id="{434C5876-CA31-D55F-B8B1-D28342855D6C}"/>
              </a:ext>
            </a:extLst>
          </p:cNvPr>
          <p:cNvSpPr>
            <a:spLocks noGrp="1"/>
          </p:cNvSpPr>
          <p:nvPr>
            <p:ph type="ftr" sz="quarter" idx="11"/>
          </p:nvPr>
        </p:nvSpPr>
        <p:spPr/>
        <p:txBody>
          <a:bodyPr/>
          <a:lstStyle/>
          <a:p>
            <a:r>
              <a:rPr lang="en-US"/>
              <a:t>©The Marketing Animals 2023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20130527_22124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DISC Pie.jpg"/>
          <p:cNvPicPr>
            <a:picLocks noChangeAspect="1"/>
          </p:cNvPicPr>
          <p:nvPr/>
        </p:nvPicPr>
        <p:blipFill>
          <a:blip r:embed="rId3" cstate="print"/>
          <a:stretch>
            <a:fillRect/>
          </a:stretch>
        </p:blipFill>
        <p:spPr>
          <a:xfrm>
            <a:off x="1103376" y="972312"/>
            <a:ext cx="6937248" cy="4913376"/>
          </a:xfrm>
          <a:prstGeom prst="rect">
            <a:avLst/>
          </a:prstGeom>
        </p:spPr>
      </p:pic>
      <p:sp>
        <p:nvSpPr>
          <p:cNvPr id="2" name="Footer Placeholder 1">
            <a:extLst>
              <a:ext uri="{FF2B5EF4-FFF2-40B4-BE49-F238E27FC236}">
                <a16:creationId xmlns:a16="http://schemas.microsoft.com/office/drawing/2014/main" id="{B24A9679-EFAE-87F7-495D-7186DD0C4634}"/>
              </a:ext>
            </a:extLst>
          </p:cNvPr>
          <p:cNvSpPr>
            <a:spLocks noGrp="1"/>
          </p:cNvSpPr>
          <p:nvPr>
            <p:ph type="ftr" sz="quarter" idx="11"/>
          </p:nvPr>
        </p:nvSpPr>
        <p:spPr/>
        <p:txBody>
          <a:bodyPr/>
          <a:lstStyle/>
          <a:p>
            <a:r>
              <a:rPr lang="en-US"/>
              <a:t>©The Marketing Animals 2023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 Profile</a:t>
            </a:r>
          </a:p>
        </p:txBody>
      </p:sp>
      <p:sp>
        <p:nvSpPr>
          <p:cNvPr id="3" name="Content Placeholder 2"/>
          <p:cNvSpPr>
            <a:spLocks noGrp="1"/>
          </p:cNvSpPr>
          <p:nvPr>
            <p:ph idx="1"/>
          </p:nvPr>
        </p:nvSpPr>
        <p:spPr>
          <a:xfrm>
            <a:off x="1143000" y="1524000"/>
            <a:ext cx="7543800" cy="4525963"/>
          </a:xfrm>
        </p:spPr>
        <p:txBody>
          <a:bodyPr>
            <a:normAutofit/>
          </a:bodyPr>
          <a:lstStyle/>
          <a:p>
            <a:r>
              <a:rPr lang="en-US" b="1" dirty="0">
                <a:solidFill>
                  <a:schemeClr val="tx1"/>
                </a:solidFill>
              </a:rPr>
              <a:t>Dominant (D) – Direct Darrell</a:t>
            </a:r>
          </a:p>
          <a:p>
            <a:r>
              <a:rPr lang="en-US" dirty="0">
                <a:solidFill>
                  <a:schemeClr val="tx1"/>
                </a:solidFill>
              </a:rPr>
              <a:t>Direct, outspoken, results-oriented, a leader, problem-solver</a:t>
            </a:r>
          </a:p>
          <a:p>
            <a:r>
              <a:rPr lang="en-US" dirty="0">
                <a:solidFill>
                  <a:schemeClr val="tx1"/>
                </a:solidFill>
              </a:rPr>
              <a:t>Best characterized by: Donald Trump, General Patton</a:t>
            </a:r>
          </a:p>
          <a:p>
            <a:r>
              <a:rPr lang="en-US" b="1" dirty="0">
                <a:solidFill>
                  <a:schemeClr val="tx1"/>
                </a:solidFill>
              </a:rPr>
              <a:t>Influencing (I) – Chatty Kathy</a:t>
            </a:r>
          </a:p>
          <a:p>
            <a:r>
              <a:rPr lang="en-US" dirty="0">
                <a:solidFill>
                  <a:schemeClr val="tx1"/>
                </a:solidFill>
              </a:rPr>
              <a:t>Friendly, outgoing, talkative, optimistic, the life of the party, people-oriented</a:t>
            </a:r>
          </a:p>
          <a:p>
            <a:r>
              <a:rPr lang="en-US" dirty="0">
                <a:solidFill>
                  <a:schemeClr val="tx1"/>
                </a:solidFill>
              </a:rPr>
              <a:t>Best characterized by: Oprah, Jimmy Fallon</a:t>
            </a:r>
          </a:p>
          <a:p>
            <a:r>
              <a:rPr lang="en-US" b="1" dirty="0">
                <a:solidFill>
                  <a:schemeClr val="tx1"/>
                </a:solidFill>
              </a:rPr>
              <a:t>Steady (S) – Steady Eddie</a:t>
            </a:r>
          </a:p>
          <a:p>
            <a:r>
              <a:rPr lang="en-US" dirty="0">
                <a:solidFill>
                  <a:schemeClr val="tx1"/>
                </a:solidFill>
              </a:rPr>
              <a:t>Team player, stable, consistent, maintains the status quo, peacemaker, family-oriented, patient</a:t>
            </a:r>
          </a:p>
          <a:p>
            <a:r>
              <a:rPr lang="en-US" dirty="0">
                <a:solidFill>
                  <a:schemeClr val="tx1"/>
                </a:solidFill>
              </a:rPr>
              <a:t>Best characterized by: Larry Page (Google), Barbara Bush, Mother Teresa</a:t>
            </a:r>
          </a:p>
          <a:p>
            <a:r>
              <a:rPr lang="en-US" b="1" dirty="0">
                <a:solidFill>
                  <a:schemeClr val="tx1"/>
                </a:solidFill>
              </a:rPr>
              <a:t>Compliant (C) – Perfect Polly</a:t>
            </a:r>
          </a:p>
          <a:p>
            <a:r>
              <a:rPr lang="en-US" dirty="0">
                <a:solidFill>
                  <a:schemeClr val="tx1"/>
                </a:solidFill>
              </a:rPr>
              <a:t>Logical, organized, data-driven, methodical, perfectionist, detail-oriented</a:t>
            </a:r>
          </a:p>
          <a:p>
            <a:r>
              <a:rPr lang="en-US" dirty="0">
                <a:solidFill>
                  <a:schemeClr val="tx1"/>
                </a:solidFill>
              </a:rPr>
              <a:t>Best characterized by: Steve Jobs, Bill Gates, Albert Einstein</a:t>
            </a:r>
          </a:p>
        </p:txBody>
      </p:sp>
      <p:sp>
        <p:nvSpPr>
          <p:cNvPr id="4" name="Footer Placeholder 3">
            <a:extLst>
              <a:ext uri="{FF2B5EF4-FFF2-40B4-BE49-F238E27FC236}">
                <a16:creationId xmlns:a16="http://schemas.microsoft.com/office/drawing/2014/main" id="{B271BE75-B27D-C541-BF50-649012D53518}"/>
              </a:ext>
            </a:extLst>
          </p:cNvPr>
          <p:cNvSpPr>
            <a:spLocks noGrp="1"/>
          </p:cNvSpPr>
          <p:nvPr>
            <p:ph type="ftr" sz="quarter" idx="11"/>
          </p:nvPr>
        </p:nvSpPr>
        <p:spPr/>
        <p:txBody>
          <a:bodyPr/>
          <a:lstStyle/>
          <a:p>
            <a:r>
              <a:rPr lang="en-US"/>
              <a:t>©The Marketing Animals 2023</a:t>
            </a:r>
          </a:p>
        </p:txBody>
      </p:sp>
    </p:spTree>
    <p:extLst>
      <p:ext uri="{BB962C8B-B14F-4D97-AF65-F5344CB8AC3E}">
        <p14:creationId xmlns:p14="http://schemas.microsoft.com/office/powerpoint/2010/main" val="1236461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Sales Person/Real Estate Agent</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4880" y="1798161"/>
            <a:ext cx="7254240" cy="413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a:extLst>
              <a:ext uri="{FF2B5EF4-FFF2-40B4-BE49-F238E27FC236}">
                <a16:creationId xmlns:a16="http://schemas.microsoft.com/office/drawing/2014/main" id="{F89E2C6B-BE77-35EF-38E9-95FADDCAE6F5}"/>
              </a:ext>
            </a:extLst>
          </p:cNvPr>
          <p:cNvSpPr>
            <a:spLocks noGrp="1"/>
          </p:cNvSpPr>
          <p:nvPr>
            <p:ph type="ftr" sz="quarter" idx="11"/>
          </p:nvPr>
        </p:nvSpPr>
        <p:spPr/>
        <p:txBody>
          <a:bodyPr/>
          <a:lstStyle/>
          <a:p>
            <a:r>
              <a:rPr lang="en-US"/>
              <a:t>©The Marketing Animals 2023</a:t>
            </a:r>
          </a:p>
        </p:txBody>
      </p:sp>
    </p:spTree>
    <p:extLst>
      <p:ext uri="{BB962C8B-B14F-4D97-AF65-F5344CB8AC3E}">
        <p14:creationId xmlns:p14="http://schemas.microsoft.com/office/powerpoint/2010/main" val="1537541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90550"/>
            <a:ext cx="5791200" cy="1143000"/>
          </a:xfrm>
        </p:spPr>
        <p:txBody>
          <a:bodyPr/>
          <a:lstStyle/>
          <a:p>
            <a:r>
              <a:rPr lang="en-US" dirty="0"/>
              <a:t>Assistant</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10606" y="2470150"/>
            <a:ext cx="4889500" cy="322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a:extLst>
              <a:ext uri="{FF2B5EF4-FFF2-40B4-BE49-F238E27FC236}">
                <a16:creationId xmlns:a16="http://schemas.microsoft.com/office/drawing/2014/main" id="{378EA0ED-C3A9-0DFC-1479-144F190898C1}"/>
              </a:ext>
            </a:extLst>
          </p:cNvPr>
          <p:cNvSpPr>
            <a:spLocks noGrp="1"/>
          </p:cNvSpPr>
          <p:nvPr>
            <p:ph type="ftr" sz="quarter" idx="11"/>
          </p:nvPr>
        </p:nvSpPr>
        <p:spPr/>
        <p:txBody>
          <a:bodyPr/>
          <a:lstStyle/>
          <a:p>
            <a:r>
              <a:rPr lang="en-US"/>
              <a:t>©The Marketing Animals 2023</a:t>
            </a:r>
          </a:p>
        </p:txBody>
      </p:sp>
    </p:spTree>
    <p:extLst>
      <p:ext uri="{BB962C8B-B14F-4D97-AF65-F5344CB8AC3E}">
        <p14:creationId xmlns:p14="http://schemas.microsoft.com/office/powerpoint/2010/main" val="2957096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0"/>
            <a:ext cx="7467600" cy="1541971"/>
          </a:xfrm>
        </p:spPr>
        <p:txBody>
          <a:bodyPr>
            <a:noAutofit/>
          </a:bodyPr>
          <a:lstStyle/>
          <a:p>
            <a:br>
              <a:rPr lang="en-US" sz="4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Working with an assistant with  a “D” Style: </a:t>
            </a:r>
            <a:br>
              <a:rPr lang="en-US" sz="4000" b="1" dirty="0">
                <a:latin typeface="Calibri" panose="020F0502020204030204" pitchFamily="34" charset="0"/>
                <a:cs typeface="Calibri" panose="020F0502020204030204" pitchFamily="34" charset="0"/>
              </a:rPr>
            </a:br>
            <a:br>
              <a:rPr lang="en-US" sz="4000" b="1" dirty="0">
                <a:latin typeface="Calibri" panose="020F0502020204030204" pitchFamily="34" charset="0"/>
                <a:cs typeface="Calibri" panose="020F0502020204030204" pitchFamily="34" charset="0"/>
              </a:rPr>
            </a:br>
            <a:endParaRPr lang="en-US" sz="4000" b="1" dirty="0">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a:xfrm>
            <a:off x="838200" y="2133600"/>
            <a:ext cx="8001000" cy="4525963"/>
          </a:xfrm>
        </p:spPr>
        <p:txBody>
          <a:bodyPr>
            <a:normAutofit/>
          </a:bodyPr>
          <a:lstStyle/>
          <a:p>
            <a:r>
              <a:rPr lang="en-US" sz="2800" dirty="0">
                <a:solidFill>
                  <a:schemeClr val="tx1"/>
                </a:solidFill>
              </a:rPr>
              <a:t>They like to work independently</a:t>
            </a:r>
          </a:p>
          <a:p>
            <a:r>
              <a:rPr lang="en-US" sz="2800" dirty="0">
                <a:solidFill>
                  <a:schemeClr val="tx1"/>
                </a:solidFill>
              </a:rPr>
              <a:t>Very sufficient in getting the job done with minimal direction</a:t>
            </a:r>
          </a:p>
          <a:p>
            <a:r>
              <a:rPr lang="en-US" sz="2800" dirty="0">
                <a:solidFill>
                  <a:schemeClr val="tx1"/>
                </a:solidFill>
              </a:rPr>
              <a:t>They do not like to be micro-managed</a:t>
            </a:r>
          </a:p>
          <a:p>
            <a:r>
              <a:rPr lang="en-US" sz="2800" dirty="0">
                <a:solidFill>
                  <a:schemeClr val="tx1"/>
                </a:solidFill>
              </a:rPr>
              <a:t>They are very good at problem solving.</a:t>
            </a:r>
          </a:p>
          <a:p>
            <a:r>
              <a:rPr lang="en-US" sz="2800" dirty="0">
                <a:solidFill>
                  <a:schemeClr val="tx1"/>
                </a:solidFill>
              </a:rPr>
              <a:t>They can be bossy</a:t>
            </a:r>
          </a:p>
          <a:p>
            <a:r>
              <a:rPr lang="en-US" sz="2800" dirty="0">
                <a:solidFill>
                  <a:schemeClr val="tx1"/>
                </a:solidFill>
              </a:rPr>
              <a:t>May have their own “entrepreneurial” dreams</a:t>
            </a:r>
          </a:p>
          <a:p>
            <a:pPr lvl="1"/>
            <a:endParaRPr lang="en-US" sz="2800" dirty="0">
              <a:solidFill>
                <a:schemeClr val="tx1"/>
              </a:solidFill>
            </a:endParaRPr>
          </a:p>
          <a:p>
            <a:pPr marL="342900" lvl="1" indent="0">
              <a:buNone/>
            </a:pPr>
            <a:endParaRPr lang="en-US" sz="2800" dirty="0">
              <a:solidFill>
                <a:schemeClr val="tx1"/>
              </a:solidFill>
            </a:endParaRPr>
          </a:p>
        </p:txBody>
      </p:sp>
      <p:sp>
        <p:nvSpPr>
          <p:cNvPr id="4" name="Footer Placeholder 3">
            <a:extLst>
              <a:ext uri="{FF2B5EF4-FFF2-40B4-BE49-F238E27FC236}">
                <a16:creationId xmlns:a16="http://schemas.microsoft.com/office/drawing/2014/main" id="{52C6ABF4-8D72-A0EF-6E98-1EF9534CFF28}"/>
              </a:ext>
            </a:extLst>
          </p:cNvPr>
          <p:cNvSpPr>
            <a:spLocks noGrp="1"/>
          </p:cNvSpPr>
          <p:nvPr>
            <p:ph type="ftr" sz="quarter" idx="11"/>
          </p:nvPr>
        </p:nvSpPr>
        <p:spPr/>
        <p:txBody>
          <a:bodyPr/>
          <a:lstStyle/>
          <a:p>
            <a:r>
              <a:rPr lang="en-US"/>
              <a:t>©The Marketing Animals 2023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838200" y="134777"/>
            <a:ext cx="7263714"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Working with an “I” Style:</a:t>
            </a:r>
            <a:endParaRPr lang="en-US" sz="40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14400" lvl="1" indent="-457200" eaLnBrk="0" fontAlgn="base" hangingPunct="0">
              <a:spcBef>
                <a:spcPct val="0"/>
              </a:spcBef>
              <a:spcAft>
                <a:spcPct val="0"/>
              </a:spcAft>
              <a:buFont typeface="Arial" panose="020B0604020202020204" pitchFamily="34" charset="0"/>
              <a:buChar char="•"/>
            </a:pPr>
            <a:r>
              <a:rPr kumimoji="0" lang="en-US"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Very Sociable as they are very friendly and approachable.</a:t>
            </a:r>
            <a:endParaRPr kumimoji="0" 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914400" lvl="1" indent="-457200" eaLnBrk="0" fontAlgn="base" hangingPunct="0">
              <a:spcBef>
                <a:spcPct val="0"/>
              </a:spcBef>
              <a:spcAft>
                <a:spcPct val="0"/>
              </a:spcAft>
              <a:buFont typeface="Arial" panose="020B0604020202020204" pitchFamily="34" charset="0"/>
              <a:buChar char="•"/>
            </a:pPr>
            <a:r>
              <a:rPr kumimoji="0" lang="en-US"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Good with working with customers </a:t>
            </a:r>
            <a:endParaRPr kumimoji="0" 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914400" lvl="1" indent="-457200" eaLnBrk="0" fontAlgn="base" hangingPunct="0">
              <a:spcBef>
                <a:spcPct val="0"/>
              </a:spcBef>
              <a:spcAft>
                <a:spcPct val="0"/>
              </a:spcAft>
              <a:buFont typeface="Arial" panose="020B0604020202020204" pitchFamily="34" charset="0"/>
              <a:buChar char="•"/>
            </a:pPr>
            <a:r>
              <a:rPr kumimoji="0" lang="en-US"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Great at being able to get things done because of the relationships that they create.</a:t>
            </a:r>
            <a:endParaRPr kumimoji="0" 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914400" lvl="1" indent="-457200" eaLnBrk="0" fontAlgn="base" hangingPunct="0">
              <a:spcBef>
                <a:spcPct val="0"/>
              </a:spcBef>
              <a:spcAft>
                <a:spcPct val="0"/>
              </a:spcAft>
              <a:buFont typeface="Arial" panose="020B0604020202020204" pitchFamily="34" charset="0"/>
              <a:buChar char="•"/>
            </a:pPr>
            <a:r>
              <a:rPr kumimoji="0" lang="en-US"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Successful Title Reps are a good examples of this personality style. </a:t>
            </a:r>
            <a:endParaRPr kumimoji="0" 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914400" lvl="1" indent="-457200" eaLnBrk="0" fontAlgn="base" hangingPunct="0">
              <a:spcBef>
                <a:spcPct val="0"/>
              </a:spcBef>
              <a:spcAft>
                <a:spcPct val="0"/>
              </a:spcAft>
              <a:buFont typeface="Arial" panose="020B0604020202020204" pitchFamily="34" charset="0"/>
              <a:buChar char="•"/>
            </a:pPr>
            <a:r>
              <a:rPr kumimoji="0" lang="en-US"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Very good at handling sales calls and setting up your initial appointments or</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kumimoji="0" lang="en-US"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going out in the field to help with promotional work.  </a:t>
            </a:r>
            <a:endParaRPr kumimoji="0" 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44A0C166-F275-69FD-D1A9-D0C9FDEAA832}"/>
              </a:ext>
            </a:extLst>
          </p:cNvPr>
          <p:cNvSpPr>
            <a:spLocks noGrp="1"/>
          </p:cNvSpPr>
          <p:nvPr>
            <p:ph type="ftr" sz="quarter" idx="11"/>
          </p:nvPr>
        </p:nvSpPr>
        <p:spPr/>
        <p:txBody>
          <a:bodyPr/>
          <a:lstStyle/>
          <a:p>
            <a:r>
              <a:rPr lang="en-US"/>
              <a:t>©The Marketing Animals 2023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838200" y="914400"/>
            <a:ext cx="8001000" cy="443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Working with an “S” Style: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They are great with customers as well but more reserved.  </a:t>
            </a:r>
            <a:endParaRPr kumimoji="0" 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These assistants are very loyal </a:t>
            </a:r>
            <a:endParaRPr kumimoji="0" 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They prefer consistency and stability.   </a:t>
            </a:r>
            <a:endParaRPr lang="en-US" sz="2800" dirty="0">
              <a:latin typeface="Calibri" panose="020F0502020204030204" pitchFamily="34" charset="0"/>
              <a:cs typeface="Calibri" panose="020F050202020403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They avoid confrontation and are good at following  direction. </a:t>
            </a:r>
            <a:endParaRPr kumimoji="0" 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F2D06ADA-054F-216A-933A-A54F1E238EFD}"/>
              </a:ext>
            </a:extLst>
          </p:cNvPr>
          <p:cNvSpPr>
            <a:spLocks noGrp="1"/>
          </p:cNvSpPr>
          <p:nvPr>
            <p:ph type="ftr" sz="quarter" idx="11"/>
          </p:nvPr>
        </p:nvSpPr>
        <p:spPr/>
        <p:txBody>
          <a:bodyPr/>
          <a:lstStyle/>
          <a:p>
            <a:r>
              <a:rPr lang="en-US"/>
              <a:t>©The Marketing Animals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990600" y="748844"/>
            <a:ext cx="7620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Working with a “C” Style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They are Perfectionists.  </a:t>
            </a:r>
            <a:endParaRPr lang="en-US" sz="2800" dirty="0">
              <a:latin typeface="Calibri" panose="020F0502020204030204" pitchFamily="34" charset="0"/>
              <a:cs typeface="Calibri" panose="020F050202020403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As a team member, they are the ones who know compliance, rules and regulations.</a:t>
            </a:r>
            <a:endParaRPr kumimoji="0" 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They are great at detail and will map out procedures step by step.</a:t>
            </a:r>
            <a:endParaRPr kumimoji="0" 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Their desks are very neat and organized.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They will help you get and stay organized as they prefer order</a:t>
            </a:r>
            <a:r>
              <a:rPr kumimoji="0" 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800" dirty="0">
                <a:latin typeface="Calibri" panose="020F0502020204030204" pitchFamily="34" charset="0"/>
                <a:cs typeface="Calibri" panose="020F0502020204030204" pitchFamily="34" charset="0"/>
              </a:rPr>
              <a:t>They are great at creating systems.</a:t>
            </a:r>
            <a:endParaRPr kumimoji="0" 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9DD4ED74-C944-C92B-247D-BEA54226FE35}"/>
              </a:ext>
            </a:extLst>
          </p:cNvPr>
          <p:cNvSpPr>
            <a:spLocks noGrp="1"/>
          </p:cNvSpPr>
          <p:nvPr>
            <p:ph type="ftr" sz="quarter" idx="11"/>
          </p:nvPr>
        </p:nvSpPr>
        <p:spPr/>
        <p:txBody>
          <a:bodyPr/>
          <a:lstStyle/>
          <a:p>
            <a:r>
              <a:rPr lang="en-US"/>
              <a:t>©The Marketing Animals 2023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935D9-29CA-4674-AE40-B32DC338268E}"/>
              </a:ext>
            </a:extLst>
          </p:cNvPr>
          <p:cNvSpPr>
            <a:spLocks noGrp="1"/>
          </p:cNvSpPr>
          <p:nvPr>
            <p:ph type="title"/>
          </p:nvPr>
        </p:nvSpPr>
        <p:spPr/>
        <p:txBody>
          <a:bodyPr/>
          <a:lstStyle/>
          <a:p>
            <a:r>
              <a:rPr lang="en-US" dirty="0"/>
              <a:t>Looking for Unicorns</a:t>
            </a:r>
          </a:p>
        </p:txBody>
      </p:sp>
      <p:pic>
        <p:nvPicPr>
          <p:cNvPr id="5" name="Content Placeholder 4">
            <a:extLst>
              <a:ext uri="{FF2B5EF4-FFF2-40B4-BE49-F238E27FC236}">
                <a16:creationId xmlns:a16="http://schemas.microsoft.com/office/drawing/2014/main" id="{C37B0462-AD66-4619-AB6F-D581D673F44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72216" y="1600200"/>
            <a:ext cx="6799568" cy="4525963"/>
          </a:xfrm>
        </p:spPr>
      </p:pic>
      <p:sp>
        <p:nvSpPr>
          <p:cNvPr id="3" name="Footer Placeholder 2">
            <a:extLst>
              <a:ext uri="{FF2B5EF4-FFF2-40B4-BE49-F238E27FC236}">
                <a16:creationId xmlns:a16="http://schemas.microsoft.com/office/drawing/2014/main" id="{D52AFA23-8643-CA1F-5F22-AA3281FA0C57}"/>
              </a:ext>
            </a:extLst>
          </p:cNvPr>
          <p:cNvSpPr>
            <a:spLocks noGrp="1"/>
          </p:cNvSpPr>
          <p:nvPr>
            <p:ph type="ftr" sz="quarter" idx="11"/>
          </p:nvPr>
        </p:nvSpPr>
        <p:spPr/>
        <p:txBody>
          <a:bodyPr/>
          <a:lstStyle/>
          <a:p>
            <a:r>
              <a:rPr lang="en-US"/>
              <a:t>©The Marketing Animals 2023</a:t>
            </a:r>
          </a:p>
        </p:txBody>
      </p:sp>
      <p:sp>
        <p:nvSpPr>
          <p:cNvPr id="6" name="TextBox 5">
            <a:extLst>
              <a:ext uri="{FF2B5EF4-FFF2-40B4-BE49-F238E27FC236}">
                <a16:creationId xmlns:a16="http://schemas.microsoft.com/office/drawing/2014/main" id="{046077CE-A38B-4CE7-AC1B-E6069A0EC513}"/>
              </a:ext>
            </a:extLst>
          </p:cNvPr>
          <p:cNvSpPr txBox="1"/>
          <p:nvPr/>
        </p:nvSpPr>
        <p:spPr>
          <a:xfrm>
            <a:off x="1172216" y="6126163"/>
            <a:ext cx="6799568" cy="230832"/>
          </a:xfrm>
          <a:prstGeom prst="rect">
            <a:avLst/>
          </a:prstGeom>
          <a:noFill/>
        </p:spPr>
        <p:txBody>
          <a:bodyPr wrap="square" rtlCol="0">
            <a:spAutoFit/>
          </a:bodyPr>
          <a:lstStyle/>
          <a:p>
            <a:r>
              <a:rPr lang="en-US" sz="900">
                <a:hlinkClick r:id="rId3" tooltip="http://commons.wikimedia.org/wiki/File:Visible_Blue_Unicorn_Sinister.sv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247901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AFD8C-05A8-47F0-B631-77101D8CEFC6}"/>
              </a:ext>
            </a:extLst>
          </p:cNvPr>
          <p:cNvSpPr>
            <a:spLocks noGrp="1"/>
          </p:cNvSpPr>
          <p:nvPr>
            <p:ph type="title"/>
          </p:nvPr>
        </p:nvSpPr>
        <p:spPr>
          <a:xfrm>
            <a:off x="1498066" y="457200"/>
            <a:ext cx="7633742" cy="1492132"/>
          </a:xfrm>
        </p:spPr>
        <p:txBody>
          <a:bodyPr>
            <a:normAutofit/>
          </a:bodyPr>
          <a:lstStyle/>
          <a:p>
            <a:r>
              <a:rPr lang="en-US" sz="4000" b="1" dirty="0">
                <a:latin typeface="Calibri" panose="020F0502020204030204" pitchFamily="34" charset="0"/>
                <a:cs typeface="Calibri" panose="020F0502020204030204" pitchFamily="34" charset="0"/>
              </a:rPr>
              <a:t>Values</a:t>
            </a:r>
          </a:p>
        </p:txBody>
      </p:sp>
      <p:sp>
        <p:nvSpPr>
          <p:cNvPr id="3" name="Content Placeholder 2">
            <a:extLst>
              <a:ext uri="{FF2B5EF4-FFF2-40B4-BE49-F238E27FC236}">
                <a16:creationId xmlns:a16="http://schemas.microsoft.com/office/drawing/2014/main" id="{80836D73-3A39-4794-A884-521064228A5E}"/>
              </a:ext>
            </a:extLst>
          </p:cNvPr>
          <p:cNvSpPr>
            <a:spLocks noGrp="1"/>
          </p:cNvSpPr>
          <p:nvPr>
            <p:ph idx="1"/>
          </p:nvPr>
        </p:nvSpPr>
        <p:spPr/>
        <p:txBody>
          <a:bodyPr>
            <a:normAutofit/>
          </a:bodyPr>
          <a:lstStyle/>
          <a:p>
            <a:r>
              <a:rPr lang="en-US" sz="2800" dirty="0">
                <a:solidFill>
                  <a:schemeClr val="tx1"/>
                </a:solidFill>
              </a:rPr>
              <a:t>High – This comes easily and naturally with no energy or effort – Fuels us!</a:t>
            </a:r>
          </a:p>
          <a:p>
            <a:r>
              <a:rPr lang="en-US" sz="2800" dirty="0">
                <a:solidFill>
                  <a:schemeClr val="tx1"/>
                </a:solidFill>
              </a:rPr>
              <a:t>Low – Is a drain or takes effort.  Not of value to us</a:t>
            </a:r>
          </a:p>
        </p:txBody>
      </p:sp>
      <p:sp>
        <p:nvSpPr>
          <p:cNvPr id="4" name="Footer Placeholder 3">
            <a:extLst>
              <a:ext uri="{FF2B5EF4-FFF2-40B4-BE49-F238E27FC236}">
                <a16:creationId xmlns:a16="http://schemas.microsoft.com/office/drawing/2014/main" id="{13E11CB9-62D3-11DE-C25A-26C1F5120D98}"/>
              </a:ext>
            </a:extLst>
          </p:cNvPr>
          <p:cNvSpPr>
            <a:spLocks noGrp="1"/>
          </p:cNvSpPr>
          <p:nvPr>
            <p:ph type="ftr" sz="quarter" idx="11"/>
          </p:nvPr>
        </p:nvSpPr>
        <p:spPr/>
        <p:txBody>
          <a:bodyPr/>
          <a:lstStyle/>
          <a:p>
            <a:r>
              <a:rPr lang="en-US"/>
              <a:t>©The Marketing Animals 2023</a:t>
            </a:r>
          </a:p>
        </p:txBody>
      </p:sp>
    </p:spTree>
    <p:extLst>
      <p:ext uri="{BB962C8B-B14F-4D97-AF65-F5344CB8AC3E}">
        <p14:creationId xmlns:p14="http://schemas.microsoft.com/office/powerpoint/2010/main" val="3722069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BFAC-6251-48D8-8B64-03235D7662EC}"/>
              </a:ext>
            </a:extLst>
          </p:cNvPr>
          <p:cNvSpPr>
            <a:spLocks noGrp="1"/>
          </p:cNvSpPr>
          <p:nvPr>
            <p:ph type="title"/>
          </p:nvPr>
        </p:nvSpPr>
        <p:spPr>
          <a:xfrm>
            <a:off x="533400" y="3048"/>
            <a:ext cx="7886700" cy="1325563"/>
          </a:xfrm>
        </p:spPr>
        <p:txBody>
          <a:bodyPr>
            <a:normAutofit/>
          </a:bodyPr>
          <a:lstStyle/>
          <a:p>
            <a:r>
              <a:rPr lang="en-US" sz="4000" b="1" dirty="0">
                <a:latin typeface="Calibri" panose="020F0502020204030204" pitchFamily="34" charset="0"/>
                <a:cs typeface="Calibri" panose="020F0502020204030204" pitchFamily="34" charset="0"/>
              </a:rPr>
              <a:t>What does it mean?</a:t>
            </a:r>
          </a:p>
        </p:txBody>
      </p:sp>
      <p:pic>
        <p:nvPicPr>
          <p:cNvPr id="4" name="Content Placeholder 3">
            <a:extLst>
              <a:ext uri="{FF2B5EF4-FFF2-40B4-BE49-F238E27FC236}">
                <a16:creationId xmlns:a16="http://schemas.microsoft.com/office/drawing/2014/main" id="{AD26FA8B-4657-4818-A7DF-FF31DEDB7022}"/>
              </a:ext>
            </a:extLst>
          </p:cNvPr>
          <p:cNvPicPr>
            <a:picLocks noGrp="1" noChangeAspect="1"/>
          </p:cNvPicPr>
          <p:nvPr>
            <p:ph idx="1"/>
          </p:nvPr>
        </p:nvPicPr>
        <p:blipFill>
          <a:blip r:embed="rId3"/>
          <a:stretch>
            <a:fillRect/>
          </a:stretch>
        </p:blipFill>
        <p:spPr>
          <a:xfrm>
            <a:off x="1638300" y="852764"/>
            <a:ext cx="5867400" cy="5503587"/>
          </a:xfrm>
          <a:prstGeom prst="rect">
            <a:avLst/>
          </a:prstGeom>
        </p:spPr>
      </p:pic>
      <p:sp>
        <p:nvSpPr>
          <p:cNvPr id="3" name="Footer Placeholder 2">
            <a:extLst>
              <a:ext uri="{FF2B5EF4-FFF2-40B4-BE49-F238E27FC236}">
                <a16:creationId xmlns:a16="http://schemas.microsoft.com/office/drawing/2014/main" id="{C0869439-3C2A-17FB-6BE0-62EF926E64C4}"/>
              </a:ext>
            </a:extLst>
          </p:cNvPr>
          <p:cNvSpPr>
            <a:spLocks noGrp="1"/>
          </p:cNvSpPr>
          <p:nvPr>
            <p:ph type="ftr" sz="quarter" idx="11"/>
          </p:nvPr>
        </p:nvSpPr>
        <p:spPr/>
        <p:txBody>
          <a:bodyPr/>
          <a:lstStyle/>
          <a:p>
            <a:r>
              <a:rPr lang="en-US"/>
              <a:t>©The Marketing Animals 2023</a:t>
            </a:r>
          </a:p>
        </p:txBody>
      </p:sp>
    </p:spTree>
    <p:extLst>
      <p:ext uri="{BB962C8B-B14F-4D97-AF65-F5344CB8AC3E}">
        <p14:creationId xmlns:p14="http://schemas.microsoft.com/office/powerpoint/2010/main" val="426545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E8554-6113-4813-BBE5-3B68363D2B1E}"/>
              </a:ext>
            </a:extLst>
          </p:cNvPr>
          <p:cNvSpPr>
            <a:spLocks noGrp="1"/>
          </p:cNvSpPr>
          <p:nvPr>
            <p:ph type="title"/>
          </p:nvPr>
        </p:nvSpPr>
        <p:spPr/>
        <p:txBody>
          <a:bodyPr>
            <a:normAutofit/>
          </a:bodyPr>
          <a:lstStyle/>
          <a:p>
            <a:r>
              <a:rPr lang="en-US" sz="4000" b="1" dirty="0">
                <a:latin typeface="Calibri" panose="020F0502020204030204" pitchFamily="34" charset="0"/>
                <a:cs typeface="Calibri" panose="020F0502020204030204" pitchFamily="34" charset="0"/>
              </a:rPr>
              <a:t>Aesthetic (A great stager!!)</a:t>
            </a:r>
          </a:p>
        </p:txBody>
      </p:sp>
      <p:sp>
        <p:nvSpPr>
          <p:cNvPr id="3" name="Content Placeholder 2">
            <a:extLst>
              <a:ext uri="{FF2B5EF4-FFF2-40B4-BE49-F238E27FC236}">
                <a16:creationId xmlns:a16="http://schemas.microsoft.com/office/drawing/2014/main" id="{8B96FA15-A8EE-4DFC-8BEF-B897284BA9DE}"/>
              </a:ext>
            </a:extLst>
          </p:cNvPr>
          <p:cNvSpPr>
            <a:spLocks noGrp="1"/>
          </p:cNvSpPr>
          <p:nvPr>
            <p:ph idx="1"/>
          </p:nvPr>
        </p:nvSpPr>
        <p:spPr>
          <a:xfrm>
            <a:off x="1215901" y="1874517"/>
            <a:ext cx="7079456" cy="3532585"/>
          </a:xfrm>
        </p:spPr>
        <p:txBody>
          <a:bodyPr>
            <a:noAutofit/>
          </a:bodyPr>
          <a:lstStyle/>
          <a:p>
            <a:pPr marL="0" indent="0">
              <a:buNone/>
            </a:pPr>
            <a:r>
              <a:rPr lang="en-US" sz="2000" dirty="0">
                <a:solidFill>
                  <a:schemeClr val="tx1"/>
                </a:solidFill>
              </a:rPr>
              <a:t>High Drive/Passion For:</a:t>
            </a:r>
          </a:p>
          <a:p>
            <a:r>
              <a:rPr lang="en-US" sz="2000" dirty="0">
                <a:solidFill>
                  <a:schemeClr val="tx1"/>
                </a:solidFill>
              </a:rPr>
              <a:t>Artistic Expression, Harmony, Form over function</a:t>
            </a:r>
          </a:p>
          <a:p>
            <a:r>
              <a:rPr lang="en-US" sz="2000" dirty="0">
                <a:solidFill>
                  <a:schemeClr val="tx1"/>
                </a:solidFill>
              </a:rPr>
              <a:t>Mutual respect, Balance, Creativity</a:t>
            </a:r>
          </a:p>
          <a:p>
            <a:r>
              <a:rPr lang="en-US" sz="2000" dirty="0">
                <a:solidFill>
                  <a:schemeClr val="tx1"/>
                </a:solidFill>
              </a:rPr>
              <a:t>Beauty, Peace, Connection</a:t>
            </a:r>
          </a:p>
          <a:p>
            <a:endParaRPr lang="en-US" sz="2000" dirty="0">
              <a:solidFill>
                <a:schemeClr val="tx1"/>
              </a:solidFill>
            </a:endParaRPr>
          </a:p>
          <a:p>
            <a:pPr marL="0" indent="0">
              <a:buNone/>
            </a:pPr>
            <a:r>
              <a:rPr lang="en-US" sz="2000" dirty="0">
                <a:solidFill>
                  <a:schemeClr val="tx1"/>
                </a:solidFill>
              </a:rPr>
              <a:t>Low</a:t>
            </a:r>
          </a:p>
          <a:p>
            <a:r>
              <a:rPr lang="en-US" sz="2000" dirty="0">
                <a:solidFill>
                  <a:schemeClr val="tx1"/>
                </a:solidFill>
              </a:rPr>
              <a:t>OK with inconsistency</a:t>
            </a:r>
          </a:p>
          <a:p>
            <a:r>
              <a:rPr lang="en-US" sz="2000" dirty="0">
                <a:solidFill>
                  <a:schemeClr val="tx1"/>
                </a:solidFill>
              </a:rPr>
              <a:t>Not concerned with Harmony</a:t>
            </a:r>
          </a:p>
          <a:p>
            <a:r>
              <a:rPr lang="en-US" sz="2000" dirty="0">
                <a:solidFill>
                  <a:schemeClr val="tx1"/>
                </a:solidFill>
              </a:rPr>
              <a:t>Prefers Function over Form</a:t>
            </a:r>
          </a:p>
        </p:txBody>
      </p:sp>
      <p:sp>
        <p:nvSpPr>
          <p:cNvPr id="4" name="Footer Placeholder 3">
            <a:extLst>
              <a:ext uri="{FF2B5EF4-FFF2-40B4-BE49-F238E27FC236}">
                <a16:creationId xmlns:a16="http://schemas.microsoft.com/office/drawing/2014/main" id="{766A533B-82AB-1594-0027-5A650C3AAF50}"/>
              </a:ext>
            </a:extLst>
          </p:cNvPr>
          <p:cNvSpPr>
            <a:spLocks noGrp="1"/>
          </p:cNvSpPr>
          <p:nvPr>
            <p:ph type="ftr" sz="quarter" idx="11"/>
          </p:nvPr>
        </p:nvSpPr>
        <p:spPr/>
        <p:txBody>
          <a:bodyPr/>
          <a:lstStyle/>
          <a:p>
            <a:r>
              <a:rPr lang="en-US"/>
              <a:t>©The Marketing Animals 2023</a:t>
            </a:r>
          </a:p>
        </p:txBody>
      </p:sp>
    </p:spTree>
    <p:extLst>
      <p:ext uri="{BB962C8B-B14F-4D97-AF65-F5344CB8AC3E}">
        <p14:creationId xmlns:p14="http://schemas.microsoft.com/office/powerpoint/2010/main" val="1811091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06C1B-9366-4796-A824-E6BBB292C129}"/>
              </a:ext>
            </a:extLst>
          </p:cNvPr>
          <p:cNvSpPr>
            <a:spLocks noGrp="1"/>
          </p:cNvSpPr>
          <p:nvPr>
            <p:ph type="title"/>
          </p:nvPr>
        </p:nvSpPr>
        <p:spPr/>
        <p:txBody>
          <a:bodyPr>
            <a:normAutofit/>
          </a:bodyPr>
          <a:lstStyle/>
          <a:p>
            <a:r>
              <a:rPr lang="en-US" sz="4000" b="1" dirty="0">
                <a:latin typeface="Calibri" panose="020F0502020204030204" pitchFamily="34" charset="0"/>
                <a:cs typeface="Calibri" panose="020F0502020204030204" pitchFamily="34" charset="0"/>
              </a:rPr>
              <a:t>Economic (A Salesperson)</a:t>
            </a:r>
          </a:p>
        </p:txBody>
      </p:sp>
      <p:sp>
        <p:nvSpPr>
          <p:cNvPr id="4" name="Content Placeholder 2">
            <a:extLst>
              <a:ext uri="{FF2B5EF4-FFF2-40B4-BE49-F238E27FC236}">
                <a16:creationId xmlns:a16="http://schemas.microsoft.com/office/drawing/2014/main" id="{0FD4E586-DCFD-4E21-8559-222D87F070E0}"/>
              </a:ext>
            </a:extLst>
          </p:cNvPr>
          <p:cNvSpPr>
            <a:spLocks noGrp="1"/>
          </p:cNvSpPr>
          <p:nvPr>
            <p:ph idx="1"/>
          </p:nvPr>
        </p:nvSpPr>
        <p:spPr>
          <a:xfrm>
            <a:off x="1066800" y="1524000"/>
            <a:ext cx="7138442" cy="3263504"/>
          </a:xfrm>
        </p:spPr>
        <p:txBody>
          <a:bodyPr>
            <a:normAutofit/>
          </a:bodyPr>
          <a:lstStyle/>
          <a:p>
            <a:pPr marL="0" indent="0">
              <a:buNone/>
            </a:pPr>
            <a:r>
              <a:rPr lang="en-US" sz="2000" dirty="0">
                <a:solidFill>
                  <a:schemeClr val="tx1"/>
                </a:solidFill>
              </a:rPr>
              <a:t>High Drive/Passion For:</a:t>
            </a:r>
          </a:p>
          <a:p>
            <a:r>
              <a:rPr lang="en-US" sz="2000" dirty="0">
                <a:solidFill>
                  <a:schemeClr val="tx1"/>
                </a:solidFill>
              </a:rPr>
              <a:t>Practical returns, monetary gains</a:t>
            </a:r>
          </a:p>
          <a:p>
            <a:r>
              <a:rPr lang="en-US" sz="2000" dirty="0">
                <a:solidFill>
                  <a:schemeClr val="tx1"/>
                </a:solidFill>
              </a:rPr>
              <a:t>Efficiency, Results, ROI</a:t>
            </a:r>
          </a:p>
          <a:p>
            <a:r>
              <a:rPr lang="en-US" sz="2000" dirty="0">
                <a:solidFill>
                  <a:schemeClr val="tx1"/>
                </a:solidFill>
              </a:rPr>
              <a:t>Utility, Production, Capitalism</a:t>
            </a:r>
          </a:p>
          <a:p>
            <a:r>
              <a:rPr lang="en-US" sz="2000" dirty="0">
                <a:solidFill>
                  <a:schemeClr val="tx1"/>
                </a:solidFill>
              </a:rPr>
              <a:t>Competitive and Driven</a:t>
            </a:r>
          </a:p>
          <a:p>
            <a:endParaRPr lang="en-US" sz="2000" dirty="0">
              <a:solidFill>
                <a:schemeClr val="tx1"/>
              </a:solidFill>
            </a:endParaRPr>
          </a:p>
          <a:p>
            <a:pPr marL="0" indent="0">
              <a:buNone/>
            </a:pPr>
            <a:r>
              <a:rPr lang="en-US" sz="2000" dirty="0">
                <a:solidFill>
                  <a:schemeClr val="tx1"/>
                </a:solidFill>
              </a:rPr>
              <a:t>Low</a:t>
            </a:r>
          </a:p>
          <a:p>
            <a:r>
              <a:rPr lang="en-US" sz="2000" dirty="0">
                <a:solidFill>
                  <a:schemeClr val="tx1"/>
                </a:solidFill>
              </a:rPr>
              <a:t>Motivated by duty, more than likely not driven by money</a:t>
            </a:r>
          </a:p>
        </p:txBody>
      </p:sp>
      <p:sp>
        <p:nvSpPr>
          <p:cNvPr id="3" name="Footer Placeholder 2">
            <a:extLst>
              <a:ext uri="{FF2B5EF4-FFF2-40B4-BE49-F238E27FC236}">
                <a16:creationId xmlns:a16="http://schemas.microsoft.com/office/drawing/2014/main" id="{906DC03F-9348-B50F-BB9C-98C108F6F286}"/>
              </a:ext>
            </a:extLst>
          </p:cNvPr>
          <p:cNvSpPr>
            <a:spLocks noGrp="1"/>
          </p:cNvSpPr>
          <p:nvPr>
            <p:ph type="ftr" sz="quarter" idx="11"/>
          </p:nvPr>
        </p:nvSpPr>
        <p:spPr/>
        <p:txBody>
          <a:bodyPr/>
          <a:lstStyle/>
          <a:p>
            <a:r>
              <a:rPr lang="en-US"/>
              <a:t>©The Marketing Animals 2023</a:t>
            </a:r>
          </a:p>
        </p:txBody>
      </p:sp>
    </p:spTree>
    <p:extLst>
      <p:ext uri="{BB962C8B-B14F-4D97-AF65-F5344CB8AC3E}">
        <p14:creationId xmlns:p14="http://schemas.microsoft.com/office/powerpoint/2010/main" val="2162417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5B650-2A12-4BAC-BDB9-CB6A5EE138A0}"/>
              </a:ext>
            </a:extLst>
          </p:cNvPr>
          <p:cNvSpPr>
            <a:spLocks noGrp="1"/>
          </p:cNvSpPr>
          <p:nvPr>
            <p:ph type="title"/>
          </p:nvPr>
        </p:nvSpPr>
        <p:spPr/>
        <p:txBody>
          <a:bodyPr>
            <a:normAutofit/>
          </a:bodyPr>
          <a:lstStyle/>
          <a:p>
            <a:r>
              <a:rPr lang="en-US" sz="4000" b="1" dirty="0">
                <a:latin typeface="Calibri" panose="020F0502020204030204" pitchFamily="34" charset="0"/>
                <a:cs typeface="Calibri" panose="020F0502020204030204" pitchFamily="34" charset="0"/>
              </a:rPr>
              <a:t>Individualistic (Works well by themself)</a:t>
            </a:r>
          </a:p>
        </p:txBody>
      </p:sp>
      <p:sp>
        <p:nvSpPr>
          <p:cNvPr id="4" name="Content Placeholder 2">
            <a:extLst>
              <a:ext uri="{FF2B5EF4-FFF2-40B4-BE49-F238E27FC236}">
                <a16:creationId xmlns:a16="http://schemas.microsoft.com/office/drawing/2014/main" id="{15DB851A-1FBE-4A27-8950-1B5BB12044E1}"/>
              </a:ext>
            </a:extLst>
          </p:cNvPr>
          <p:cNvSpPr>
            <a:spLocks noGrp="1"/>
          </p:cNvSpPr>
          <p:nvPr>
            <p:ph idx="1"/>
          </p:nvPr>
        </p:nvSpPr>
        <p:spPr>
          <a:xfrm>
            <a:off x="1298054" y="2057400"/>
            <a:ext cx="6915150" cy="3263504"/>
          </a:xfrm>
        </p:spPr>
        <p:txBody>
          <a:bodyPr>
            <a:noAutofit/>
          </a:bodyPr>
          <a:lstStyle/>
          <a:p>
            <a:pPr marL="0" indent="0">
              <a:buNone/>
            </a:pPr>
            <a:r>
              <a:rPr lang="en-US" sz="2000" dirty="0">
                <a:solidFill>
                  <a:schemeClr val="tx1"/>
                </a:solidFill>
              </a:rPr>
              <a:t>High Drive/Passion For:</a:t>
            </a:r>
          </a:p>
          <a:p>
            <a:r>
              <a:rPr lang="en-US" sz="2000" dirty="0">
                <a:solidFill>
                  <a:schemeClr val="tx1"/>
                </a:solidFill>
              </a:rPr>
              <a:t>Unique, Special, Free</a:t>
            </a:r>
          </a:p>
          <a:p>
            <a:r>
              <a:rPr lang="en-US" sz="2000" dirty="0">
                <a:solidFill>
                  <a:schemeClr val="tx1"/>
                </a:solidFill>
              </a:rPr>
              <a:t>Independent, Autonomous, Relevant</a:t>
            </a:r>
          </a:p>
          <a:p>
            <a:r>
              <a:rPr lang="en-US" sz="2000" dirty="0">
                <a:solidFill>
                  <a:schemeClr val="tx1"/>
                </a:solidFill>
              </a:rPr>
              <a:t>Self Governed</a:t>
            </a:r>
          </a:p>
          <a:p>
            <a:r>
              <a:rPr lang="en-US" sz="2000" dirty="0">
                <a:solidFill>
                  <a:schemeClr val="tx1"/>
                </a:solidFill>
              </a:rPr>
              <a:t>I did it my way</a:t>
            </a:r>
          </a:p>
          <a:p>
            <a:endParaRPr lang="en-US" sz="2000" dirty="0">
              <a:solidFill>
                <a:schemeClr val="tx1"/>
              </a:solidFill>
            </a:endParaRPr>
          </a:p>
          <a:p>
            <a:pPr marL="0" indent="0">
              <a:buNone/>
            </a:pPr>
            <a:r>
              <a:rPr lang="en-US" sz="2000" dirty="0">
                <a:solidFill>
                  <a:schemeClr val="tx1"/>
                </a:solidFill>
              </a:rPr>
              <a:t>Low</a:t>
            </a:r>
          </a:p>
          <a:p>
            <a:r>
              <a:rPr lang="en-US" sz="2000" dirty="0">
                <a:solidFill>
                  <a:schemeClr val="tx1"/>
                </a:solidFill>
              </a:rPr>
              <a:t>Take it or leave it, just show me how you want it done, follower, likes a team</a:t>
            </a:r>
          </a:p>
        </p:txBody>
      </p:sp>
      <p:sp>
        <p:nvSpPr>
          <p:cNvPr id="3" name="Footer Placeholder 2">
            <a:extLst>
              <a:ext uri="{FF2B5EF4-FFF2-40B4-BE49-F238E27FC236}">
                <a16:creationId xmlns:a16="http://schemas.microsoft.com/office/drawing/2014/main" id="{9CEAE0F5-39C1-379F-2084-FC61554AD51F}"/>
              </a:ext>
            </a:extLst>
          </p:cNvPr>
          <p:cNvSpPr>
            <a:spLocks noGrp="1"/>
          </p:cNvSpPr>
          <p:nvPr>
            <p:ph type="ftr" sz="quarter" idx="11"/>
          </p:nvPr>
        </p:nvSpPr>
        <p:spPr/>
        <p:txBody>
          <a:bodyPr/>
          <a:lstStyle/>
          <a:p>
            <a:r>
              <a:rPr lang="en-US"/>
              <a:t>©The Marketing Animals 2023</a:t>
            </a:r>
          </a:p>
        </p:txBody>
      </p:sp>
    </p:spTree>
    <p:extLst>
      <p:ext uri="{BB962C8B-B14F-4D97-AF65-F5344CB8AC3E}">
        <p14:creationId xmlns:p14="http://schemas.microsoft.com/office/powerpoint/2010/main" val="3238422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CD5DA-4C9E-41C7-8DE0-811FEF57C106}"/>
              </a:ext>
            </a:extLst>
          </p:cNvPr>
          <p:cNvSpPr>
            <a:spLocks noGrp="1"/>
          </p:cNvSpPr>
          <p:nvPr>
            <p:ph type="title"/>
          </p:nvPr>
        </p:nvSpPr>
        <p:spPr/>
        <p:txBody>
          <a:bodyPr>
            <a:normAutofit/>
          </a:bodyPr>
          <a:lstStyle/>
          <a:p>
            <a:r>
              <a:rPr lang="en-US" sz="4000" b="1" dirty="0">
                <a:latin typeface="Calibri" panose="020F0502020204030204" pitchFamily="34" charset="0"/>
                <a:cs typeface="Calibri" panose="020F0502020204030204" pitchFamily="34" charset="0"/>
              </a:rPr>
              <a:t>Political (Leader - Another salesperson marker)</a:t>
            </a:r>
          </a:p>
        </p:txBody>
      </p:sp>
      <p:sp>
        <p:nvSpPr>
          <p:cNvPr id="4" name="Content Placeholder 2">
            <a:extLst>
              <a:ext uri="{FF2B5EF4-FFF2-40B4-BE49-F238E27FC236}">
                <a16:creationId xmlns:a16="http://schemas.microsoft.com/office/drawing/2014/main" id="{A9BCB952-8B8C-4685-9994-8976FEA1C9AE}"/>
              </a:ext>
            </a:extLst>
          </p:cNvPr>
          <p:cNvSpPr>
            <a:spLocks noGrp="1"/>
          </p:cNvSpPr>
          <p:nvPr>
            <p:ph idx="1"/>
          </p:nvPr>
        </p:nvSpPr>
        <p:spPr>
          <a:xfrm>
            <a:off x="1038225" y="2057400"/>
            <a:ext cx="7067550" cy="3263504"/>
          </a:xfrm>
        </p:spPr>
        <p:txBody>
          <a:bodyPr>
            <a:noAutofit/>
          </a:bodyPr>
          <a:lstStyle/>
          <a:p>
            <a:pPr marL="0" indent="0">
              <a:buNone/>
            </a:pPr>
            <a:r>
              <a:rPr lang="en-US" sz="2000" dirty="0">
                <a:solidFill>
                  <a:schemeClr val="tx1"/>
                </a:solidFill>
                <a:latin typeface="Calibri" panose="020F0502020204030204" pitchFamily="34" charset="0"/>
                <a:cs typeface="Calibri" panose="020F0502020204030204" pitchFamily="34" charset="0"/>
              </a:rPr>
              <a:t>High Drive/Passion For:</a:t>
            </a:r>
          </a:p>
          <a:p>
            <a:r>
              <a:rPr lang="en-US" sz="2000" dirty="0">
                <a:solidFill>
                  <a:schemeClr val="tx1"/>
                </a:solidFill>
                <a:latin typeface="Calibri" panose="020F0502020204030204" pitchFamily="34" charset="0"/>
                <a:cs typeface="Calibri" panose="020F0502020204030204" pitchFamily="34" charset="0"/>
              </a:rPr>
              <a:t>Leadership, Power, Control</a:t>
            </a:r>
          </a:p>
          <a:p>
            <a:r>
              <a:rPr lang="en-US" sz="2000" dirty="0">
                <a:solidFill>
                  <a:schemeClr val="tx1"/>
                </a:solidFill>
                <a:latin typeface="Calibri" panose="020F0502020204030204" pitchFamily="34" charset="0"/>
                <a:cs typeface="Calibri" panose="020F0502020204030204" pitchFamily="34" charset="0"/>
              </a:rPr>
              <a:t>Influential, Authoritative, Competitive</a:t>
            </a:r>
          </a:p>
          <a:p>
            <a:r>
              <a:rPr lang="en-US" sz="2000" dirty="0">
                <a:solidFill>
                  <a:schemeClr val="tx1"/>
                </a:solidFill>
                <a:latin typeface="Calibri" panose="020F0502020204030204" pitchFamily="34" charset="0"/>
                <a:cs typeface="Calibri" panose="020F0502020204030204" pitchFamily="34" charset="0"/>
              </a:rPr>
              <a:t>Status and Esteem</a:t>
            </a:r>
          </a:p>
          <a:p>
            <a:r>
              <a:rPr lang="en-US" sz="2000" dirty="0">
                <a:solidFill>
                  <a:schemeClr val="tx1"/>
                </a:solidFill>
                <a:latin typeface="Calibri" panose="020F0502020204030204" pitchFamily="34" charset="0"/>
                <a:cs typeface="Calibri" panose="020F0502020204030204" pitchFamily="34" charset="0"/>
              </a:rPr>
              <a:t>I Take Full Responsibility – (own the result)</a:t>
            </a:r>
          </a:p>
          <a:p>
            <a:endParaRPr lang="en-US" sz="2000" dirty="0">
              <a:solidFill>
                <a:schemeClr val="tx1"/>
              </a:solidFill>
              <a:latin typeface="Calibri" panose="020F0502020204030204" pitchFamily="34" charset="0"/>
              <a:cs typeface="Calibri" panose="020F0502020204030204" pitchFamily="34" charset="0"/>
            </a:endParaRPr>
          </a:p>
          <a:p>
            <a:pPr marL="0" indent="0">
              <a:buNone/>
            </a:pPr>
            <a:r>
              <a:rPr lang="en-US" sz="2000" dirty="0">
                <a:solidFill>
                  <a:schemeClr val="tx1"/>
                </a:solidFill>
                <a:latin typeface="Calibri" panose="020F0502020204030204" pitchFamily="34" charset="0"/>
                <a:cs typeface="Calibri" panose="020F0502020204030204" pitchFamily="34" charset="0"/>
              </a:rPr>
              <a:t>Low</a:t>
            </a:r>
          </a:p>
          <a:p>
            <a:r>
              <a:rPr lang="en-US" sz="2000" dirty="0">
                <a:solidFill>
                  <a:schemeClr val="tx1"/>
                </a:solidFill>
                <a:latin typeface="Calibri" panose="020F0502020204030204" pitchFamily="34" charset="0"/>
                <a:cs typeface="Calibri" panose="020F0502020204030204" pitchFamily="34" charset="0"/>
              </a:rPr>
              <a:t>I like being part of a team or group.  Don’t want to lead and don’t care about winning</a:t>
            </a:r>
          </a:p>
        </p:txBody>
      </p:sp>
      <p:sp>
        <p:nvSpPr>
          <p:cNvPr id="3" name="Footer Placeholder 2">
            <a:extLst>
              <a:ext uri="{FF2B5EF4-FFF2-40B4-BE49-F238E27FC236}">
                <a16:creationId xmlns:a16="http://schemas.microsoft.com/office/drawing/2014/main" id="{8B034079-B052-A20A-3E9A-BA45AD53C0F2}"/>
              </a:ext>
            </a:extLst>
          </p:cNvPr>
          <p:cNvSpPr>
            <a:spLocks noGrp="1"/>
          </p:cNvSpPr>
          <p:nvPr>
            <p:ph type="ftr" sz="quarter" idx="11"/>
          </p:nvPr>
        </p:nvSpPr>
        <p:spPr/>
        <p:txBody>
          <a:bodyPr/>
          <a:lstStyle/>
          <a:p>
            <a:r>
              <a:rPr lang="en-US"/>
              <a:t>©The Marketing Animals 2023</a:t>
            </a:r>
          </a:p>
        </p:txBody>
      </p:sp>
    </p:spTree>
    <p:extLst>
      <p:ext uri="{BB962C8B-B14F-4D97-AF65-F5344CB8AC3E}">
        <p14:creationId xmlns:p14="http://schemas.microsoft.com/office/powerpoint/2010/main" val="936442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39086-D4C9-43AC-BFB6-7BBB41D46F5A}"/>
              </a:ext>
            </a:extLst>
          </p:cNvPr>
          <p:cNvSpPr>
            <a:spLocks noGrp="1"/>
          </p:cNvSpPr>
          <p:nvPr>
            <p:ph type="title"/>
          </p:nvPr>
        </p:nvSpPr>
        <p:spPr/>
        <p:txBody>
          <a:bodyPr>
            <a:normAutofit/>
          </a:bodyPr>
          <a:lstStyle/>
          <a:p>
            <a:r>
              <a:rPr lang="en-US" sz="4000" b="1" dirty="0">
                <a:latin typeface="Calibri" panose="020F0502020204030204" pitchFamily="34" charset="0"/>
                <a:cs typeface="Calibri" panose="020F0502020204030204" pitchFamily="34" charset="0"/>
              </a:rPr>
              <a:t>Altruistic (Loves teaching/helping)</a:t>
            </a:r>
          </a:p>
        </p:txBody>
      </p:sp>
      <p:sp>
        <p:nvSpPr>
          <p:cNvPr id="4" name="Content Placeholder 2">
            <a:extLst>
              <a:ext uri="{FF2B5EF4-FFF2-40B4-BE49-F238E27FC236}">
                <a16:creationId xmlns:a16="http://schemas.microsoft.com/office/drawing/2014/main" id="{7A0DD2B8-1739-4BF9-B7C0-5169DEA97754}"/>
              </a:ext>
            </a:extLst>
          </p:cNvPr>
          <p:cNvSpPr>
            <a:spLocks noGrp="1"/>
          </p:cNvSpPr>
          <p:nvPr>
            <p:ph idx="1"/>
          </p:nvPr>
        </p:nvSpPr>
        <p:spPr>
          <a:xfrm>
            <a:off x="1524000" y="2226469"/>
            <a:ext cx="6991350" cy="3263504"/>
          </a:xfrm>
        </p:spPr>
        <p:txBody>
          <a:bodyPr>
            <a:normAutofit/>
          </a:bodyPr>
          <a:lstStyle/>
          <a:p>
            <a:pPr marL="0" indent="0">
              <a:buNone/>
            </a:pPr>
            <a:r>
              <a:rPr lang="en-US" sz="2000" dirty="0">
                <a:solidFill>
                  <a:schemeClr val="tx1"/>
                </a:solidFill>
              </a:rPr>
              <a:t>High Drive/Passion For:</a:t>
            </a:r>
          </a:p>
          <a:p>
            <a:r>
              <a:rPr lang="en-US" sz="2000" dirty="0">
                <a:solidFill>
                  <a:schemeClr val="tx1"/>
                </a:solidFill>
              </a:rPr>
              <a:t>Helping, Support others, people oriented</a:t>
            </a:r>
          </a:p>
          <a:p>
            <a:r>
              <a:rPr lang="en-US" sz="2000" dirty="0">
                <a:solidFill>
                  <a:schemeClr val="tx1"/>
                </a:solidFill>
              </a:rPr>
              <a:t>Improving society, generosity, selflessness</a:t>
            </a:r>
          </a:p>
          <a:p>
            <a:r>
              <a:rPr lang="en-US" sz="2000" dirty="0">
                <a:solidFill>
                  <a:schemeClr val="tx1"/>
                </a:solidFill>
              </a:rPr>
              <a:t>Compassion, Caring, Giving of oneself</a:t>
            </a:r>
          </a:p>
          <a:p>
            <a:endParaRPr lang="en-US" sz="2000" dirty="0">
              <a:solidFill>
                <a:schemeClr val="tx1"/>
              </a:solidFill>
            </a:endParaRPr>
          </a:p>
          <a:p>
            <a:pPr marL="0" indent="0">
              <a:buNone/>
            </a:pPr>
            <a:r>
              <a:rPr lang="en-US" sz="2000" dirty="0">
                <a:solidFill>
                  <a:schemeClr val="tx1"/>
                </a:solidFill>
              </a:rPr>
              <a:t>Low</a:t>
            </a:r>
          </a:p>
          <a:p>
            <a:r>
              <a:rPr lang="en-US" sz="2000" dirty="0">
                <a:solidFill>
                  <a:schemeClr val="tx1"/>
                </a:solidFill>
              </a:rPr>
              <a:t>What’s in it for me?  I’ll help you if…..</a:t>
            </a:r>
          </a:p>
        </p:txBody>
      </p:sp>
      <p:sp>
        <p:nvSpPr>
          <p:cNvPr id="3" name="Footer Placeholder 2">
            <a:extLst>
              <a:ext uri="{FF2B5EF4-FFF2-40B4-BE49-F238E27FC236}">
                <a16:creationId xmlns:a16="http://schemas.microsoft.com/office/drawing/2014/main" id="{2BDDA5AA-2575-3201-098B-F68FFB41BF6A}"/>
              </a:ext>
            </a:extLst>
          </p:cNvPr>
          <p:cNvSpPr>
            <a:spLocks noGrp="1"/>
          </p:cNvSpPr>
          <p:nvPr>
            <p:ph type="ftr" sz="quarter" idx="11"/>
          </p:nvPr>
        </p:nvSpPr>
        <p:spPr/>
        <p:txBody>
          <a:bodyPr/>
          <a:lstStyle/>
          <a:p>
            <a:r>
              <a:rPr lang="en-US"/>
              <a:t>©The Marketing Animals 2023</a:t>
            </a:r>
          </a:p>
        </p:txBody>
      </p:sp>
    </p:spTree>
    <p:extLst>
      <p:ext uri="{BB962C8B-B14F-4D97-AF65-F5344CB8AC3E}">
        <p14:creationId xmlns:p14="http://schemas.microsoft.com/office/powerpoint/2010/main" val="229114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930F-1D6B-4FD4-AFC5-59631E8471DB}"/>
              </a:ext>
            </a:extLst>
          </p:cNvPr>
          <p:cNvSpPr>
            <a:spLocks noGrp="1"/>
          </p:cNvSpPr>
          <p:nvPr>
            <p:ph type="title"/>
          </p:nvPr>
        </p:nvSpPr>
        <p:spPr/>
        <p:txBody>
          <a:bodyPr>
            <a:normAutofit/>
          </a:bodyPr>
          <a:lstStyle/>
          <a:p>
            <a:r>
              <a:rPr lang="en-US" sz="4000" b="1" dirty="0">
                <a:latin typeface="Calibri" panose="020F0502020204030204" pitchFamily="34" charset="0"/>
                <a:cs typeface="Calibri" panose="020F0502020204030204" pitchFamily="34" charset="0"/>
              </a:rPr>
              <a:t>Regulatory (Great assistant)</a:t>
            </a:r>
          </a:p>
        </p:txBody>
      </p:sp>
      <p:sp>
        <p:nvSpPr>
          <p:cNvPr id="4" name="Content Placeholder 2">
            <a:extLst>
              <a:ext uri="{FF2B5EF4-FFF2-40B4-BE49-F238E27FC236}">
                <a16:creationId xmlns:a16="http://schemas.microsoft.com/office/drawing/2014/main" id="{FE04A98D-DFEB-4CFC-AA98-EB81F2A84181}"/>
              </a:ext>
            </a:extLst>
          </p:cNvPr>
          <p:cNvSpPr>
            <a:spLocks noGrp="1"/>
          </p:cNvSpPr>
          <p:nvPr>
            <p:ph idx="1"/>
          </p:nvPr>
        </p:nvSpPr>
        <p:spPr>
          <a:xfrm>
            <a:off x="1447800" y="2226469"/>
            <a:ext cx="7067550" cy="3263504"/>
          </a:xfrm>
        </p:spPr>
        <p:txBody>
          <a:bodyPr>
            <a:normAutofit/>
          </a:bodyPr>
          <a:lstStyle/>
          <a:p>
            <a:pPr marL="0" indent="0">
              <a:buNone/>
            </a:pPr>
            <a:r>
              <a:rPr lang="en-US" sz="2000" dirty="0">
                <a:solidFill>
                  <a:schemeClr val="tx1"/>
                </a:solidFill>
              </a:rPr>
              <a:t>High Drive/Passion For:</a:t>
            </a:r>
          </a:p>
          <a:p>
            <a:r>
              <a:rPr lang="en-US" sz="2000" dirty="0">
                <a:solidFill>
                  <a:schemeClr val="tx1"/>
                </a:solidFill>
              </a:rPr>
              <a:t>Systems, Order, Regulations</a:t>
            </a:r>
          </a:p>
          <a:p>
            <a:r>
              <a:rPr lang="en-US" sz="2000" dirty="0">
                <a:solidFill>
                  <a:schemeClr val="tx1"/>
                </a:solidFill>
              </a:rPr>
              <a:t>Structured, Focused, Principled</a:t>
            </a:r>
          </a:p>
          <a:p>
            <a:r>
              <a:rPr lang="en-US" sz="2000" dirty="0">
                <a:solidFill>
                  <a:schemeClr val="tx1"/>
                </a:solidFill>
              </a:rPr>
              <a:t>Traditions</a:t>
            </a:r>
          </a:p>
          <a:p>
            <a:r>
              <a:rPr lang="en-US" sz="2000" dirty="0">
                <a:solidFill>
                  <a:schemeClr val="tx1"/>
                </a:solidFill>
              </a:rPr>
              <a:t>To follow or establish</a:t>
            </a:r>
          </a:p>
          <a:p>
            <a:endParaRPr lang="en-US" sz="2000" dirty="0">
              <a:solidFill>
                <a:schemeClr val="tx1"/>
              </a:solidFill>
            </a:endParaRPr>
          </a:p>
          <a:p>
            <a:pPr marL="0" indent="0">
              <a:buNone/>
            </a:pPr>
            <a:r>
              <a:rPr lang="en-US" sz="2000" dirty="0">
                <a:solidFill>
                  <a:schemeClr val="tx1"/>
                </a:solidFill>
              </a:rPr>
              <a:t>Low</a:t>
            </a:r>
          </a:p>
          <a:p>
            <a:r>
              <a:rPr lang="en-US" sz="2000" dirty="0">
                <a:solidFill>
                  <a:schemeClr val="tx1"/>
                </a:solidFill>
              </a:rPr>
              <a:t>Free Spirit, Rules are just a guideline, let’s try something NEW!</a:t>
            </a:r>
          </a:p>
        </p:txBody>
      </p:sp>
      <p:sp>
        <p:nvSpPr>
          <p:cNvPr id="3" name="Footer Placeholder 2">
            <a:extLst>
              <a:ext uri="{FF2B5EF4-FFF2-40B4-BE49-F238E27FC236}">
                <a16:creationId xmlns:a16="http://schemas.microsoft.com/office/drawing/2014/main" id="{B159508D-7748-A299-7D55-1CA65ACBCCB5}"/>
              </a:ext>
            </a:extLst>
          </p:cNvPr>
          <p:cNvSpPr>
            <a:spLocks noGrp="1"/>
          </p:cNvSpPr>
          <p:nvPr>
            <p:ph type="ftr" sz="quarter" idx="11"/>
          </p:nvPr>
        </p:nvSpPr>
        <p:spPr/>
        <p:txBody>
          <a:bodyPr/>
          <a:lstStyle/>
          <a:p>
            <a:r>
              <a:rPr lang="en-US"/>
              <a:t>©The Marketing Animals 2023</a:t>
            </a:r>
          </a:p>
        </p:txBody>
      </p:sp>
    </p:spTree>
    <p:extLst>
      <p:ext uri="{BB962C8B-B14F-4D97-AF65-F5344CB8AC3E}">
        <p14:creationId xmlns:p14="http://schemas.microsoft.com/office/powerpoint/2010/main" val="2525847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98080-5228-4820-AD55-F024B88D898C}"/>
              </a:ext>
            </a:extLst>
          </p:cNvPr>
          <p:cNvSpPr>
            <a:spLocks noGrp="1"/>
          </p:cNvSpPr>
          <p:nvPr>
            <p:ph type="title"/>
          </p:nvPr>
        </p:nvSpPr>
        <p:spPr/>
        <p:txBody>
          <a:bodyPr>
            <a:normAutofit/>
          </a:bodyPr>
          <a:lstStyle/>
          <a:p>
            <a:r>
              <a:rPr lang="en-US" sz="4000" b="1" dirty="0">
                <a:latin typeface="Calibri" panose="020F0502020204030204" pitchFamily="34" charset="0"/>
                <a:cs typeface="Calibri" panose="020F0502020204030204" pitchFamily="34" charset="0"/>
              </a:rPr>
              <a:t>Theoretical (Loves to Learn)</a:t>
            </a:r>
          </a:p>
        </p:txBody>
      </p:sp>
      <p:sp>
        <p:nvSpPr>
          <p:cNvPr id="4" name="Content Placeholder 2">
            <a:extLst>
              <a:ext uri="{FF2B5EF4-FFF2-40B4-BE49-F238E27FC236}">
                <a16:creationId xmlns:a16="http://schemas.microsoft.com/office/drawing/2014/main" id="{6E56C64D-6305-4858-BCEF-CAEC52DD226B}"/>
              </a:ext>
            </a:extLst>
          </p:cNvPr>
          <p:cNvSpPr>
            <a:spLocks noGrp="1"/>
          </p:cNvSpPr>
          <p:nvPr>
            <p:ph idx="1"/>
          </p:nvPr>
        </p:nvSpPr>
        <p:spPr>
          <a:xfrm>
            <a:off x="1524000" y="2226469"/>
            <a:ext cx="6991350" cy="3263504"/>
          </a:xfrm>
        </p:spPr>
        <p:txBody>
          <a:bodyPr>
            <a:noAutofit/>
          </a:bodyPr>
          <a:lstStyle/>
          <a:p>
            <a:pPr marL="0" indent="0">
              <a:buNone/>
            </a:pPr>
            <a:r>
              <a:rPr lang="en-US" sz="2000" dirty="0">
                <a:solidFill>
                  <a:schemeClr val="tx1"/>
                </a:solidFill>
              </a:rPr>
              <a:t>High Drive/Passion For:</a:t>
            </a:r>
          </a:p>
          <a:p>
            <a:r>
              <a:rPr lang="en-US" sz="2000" dirty="0">
                <a:solidFill>
                  <a:schemeClr val="tx1"/>
                </a:solidFill>
              </a:rPr>
              <a:t>Rational, Objective, Factual</a:t>
            </a:r>
          </a:p>
          <a:p>
            <a:r>
              <a:rPr lang="en-US" sz="2000" dirty="0">
                <a:solidFill>
                  <a:schemeClr val="tx1"/>
                </a:solidFill>
              </a:rPr>
              <a:t>Loves learning, discovering and solving problems</a:t>
            </a:r>
          </a:p>
          <a:p>
            <a:r>
              <a:rPr lang="en-US" sz="2000" dirty="0">
                <a:solidFill>
                  <a:schemeClr val="tx1"/>
                </a:solidFill>
              </a:rPr>
              <a:t>Analytical</a:t>
            </a:r>
          </a:p>
          <a:p>
            <a:r>
              <a:rPr lang="en-US" sz="2000" dirty="0">
                <a:solidFill>
                  <a:schemeClr val="tx1"/>
                </a:solidFill>
              </a:rPr>
              <a:t>Learning just for the heck of it, needs to be right (probably loves documentaries)</a:t>
            </a:r>
          </a:p>
          <a:p>
            <a:endParaRPr lang="en-US" sz="2000" dirty="0">
              <a:solidFill>
                <a:schemeClr val="tx1"/>
              </a:solidFill>
            </a:endParaRPr>
          </a:p>
          <a:p>
            <a:pPr marL="0" indent="0">
              <a:buNone/>
            </a:pPr>
            <a:r>
              <a:rPr lang="en-US" sz="2000" dirty="0">
                <a:solidFill>
                  <a:schemeClr val="tx1"/>
                </a:solidFill>
              </a:rPr>
              <a:t>Low</a:t>
            </a:r>
          </a:p>
          <a:p>
            <a:r>
              <a:rPr lang="en-US" sz="2000" dirty="0">
                <a:solidFill>
                  <a:schemeClr val="tx1"/>
                </a:solidFill>
              </a:rPr>
              <a:t>Learns what is needed to accomplish a certain task</a:t>
            </a:r>
          </a:p>
        </p:txBody>
      </p:sp>
      <p:sp>
        <p:nvSpPr>
          <p:cNvPr id="3" name="Footer Placeholder 2">
            <a:extLst>
              <a:ext uri="{FF2B5EF4-FFF2-40B4-BE49-F238E27FC236}">
                <a16:creationId xmlns:a16="http://schemas.microsoft.com/office/drawing/2014/main" id="{369A2B7C-C2A4-0F27-E1BB-03C88917FDAE}"/>
              </a:ext>
            </a:extLst>
          </p:cNvPr>
          <p:cNvSpPr>
            <a:spLocks noGrp="1"/>
          </p:cNvSpPr>
          <p:nvPr>
            <p:ph type="ftr" sz="quarter" idx="11"/>
          </p:nvPr>
        </p:nvSpPr>
        <p:spPr/>
        <p:txBody>
          <a:bodyPr/>
          <a:lstStyle/>
          <a:p>
            <a:r>
              <a:rPr lang="en-US"/>
              <a:t>©The Marketing Animals 2023</a:t>
            </a:r>
          </a:p>
        </p:txBody>
      </p:sp>
    </p:spTree>
    <p:extLst>
      <p:ext uri="{BB962C8B-B14F-4D97-AF65-F5344CB8AC3E}">
        <p14:creationId xmlns:p14="http://schemas.microsoft.com/office/powerpoint/2010/main" val="3506114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17AA1-5EA1-4D56-AFEF-D702B1B2E6C8}"/>
              </a:ext>
            </a:extLst>
          </p:cNvPr>
          <p:cNvSpPr>
            <a:spLocks noGrp="1"/>
          </p:cNvSpPr>
          <p:nvPr>
            <p:ph type="title"/>
          </p:nvPr>
        </p:nvSpPr>
        <p:spPr/>
        <p:txBody>
          <a:bodyPr>
            <a:noAutofit/>
          </a:bodyPr>
          <a:lstStyle/>
          <a:p>
            <a:r>
              <a:rPr lang="en-US" sz="4000" b="1" dirty="0">
                <a:latin typeface="Calibri" panose="020F0502020204030204" pitchFamily="34" charset="0"/>
                <a:cs typeface="Calibri" panose="020F0502020204030204" pitchFamily="34" charset="0"/>
              </a:rPr>
              <a:t>Values (This would be a salesperson values)</a:t>
            </a:r>
            <a:br>
              <a:rPr lang="en-US" sz="4000" b="1" dirty="0">
                <a:latin typeface="Calibri" panose="020F0502020204030204" pitchFamily="34" charset="0"/>
                <a:cs typeface="Calibri" panose="020F0502020204030204" pitchFamily="34" charset="0"/>
              </a:rPr>
            </a:br>
            <a:endParaRPr lang="en-US" sz="4000" b="1" dirty="0">
              <a:latin typeface="Calibri" panose="020F0502020204030204" pitchFamily="34" charset="0"/>
              <a:cs typeface="Calibri" panose="020F0502020204030204" pitchFamily="34" charset="0"/>
            </a:endParaRPr>
          </a:p>
        </p:txBody>
      </p:sp>
      <p:pic>
        <p:nvPicPr>
          <p:cNvPr id="4" name="Content Placeholder 3">
            <a:extLst>
              <a:ext uri="{FF2B5EF4-FFF2-40B4-BE49-F238E27FC236}">
                <a16:creationId xmlns:a16="http://schemas.microsoft.com/office/drawing/2014/main" id="{4A3049BE-B523-4081-8772-82D9B05C2830}"/>
              </a:ext>
            </a:extLst>
          </p:cNvPr>
          <p:cNvPicPr>
            <a:picLocks noGrp="1" noChangeAspect="1"/>
          </p:cNvPicPr>
          <p:nvPr>
            <p:ph idx="1"/>
          </p:nvPr>
        </p:nvPicPr>
        <p:blipFill>
          <a:blip r:embed="rId2"/>
          <a:stretch>
            <a:fillRect/>
          </a:stretch>
        </p:blipFill>
        <p:spPr>
          <a:xfrm>
            <a:off x="1485900" y="2079054"/>
            <a:ext cx="6172200" cy="3351164"/>
          </a:xfrm>
          <a:prstGeom prst="rect">
            <a:avLst/>
          </a:prstGeom>
        </p:spPr>
      </p:pic>
      <p:sp>
        <p:nvSpPr>
          <p:cNvPr id="3" name="Footer Placeholder 2">
            <a:extLst>
              <a:ext uri="{FF2B5EF4-FFF2-40B4-BE49-F238E27FC236}">
                <a16:creationId xmlns:a16="http://schemas.microsoft.com/office/drawing/2014/main" id="{C0BC075F-9DF8-5985-EC31-E2FDC8931568}"/>
              </a:ext>
            </a:extLst>
          </p:cNvPr>
          <p:cNvSpPr>
            <a:spLocks noGrp="1"/>
          </p:cNvSpPr>
          <p:nvPr>
            <p:ph type="ftr" sz="quarter" idx="11"/>
          </p:nvPr>
        </p:nvSpPr>
        <p:spPr/>
        <p:txBody>
          <a:bodyPr/>
          <a:lstStyle/>
          <a:p>
            <a:r>
              <a:rPr lang="en-US"/>
              <a:t>©The Marketing Animals 2023</a:t>
            </a:r>
          </a:p>
        </p:txBody>
      </p:sp>
    </p:spTree>
    <p:extLst>
      <p:ext uri="{BB962C8B-B14F-4D97-AF65-F5344CB8AC3E}">
        <p14:creationId xmlns:p14="http://schemas.microsoft.com/office/powerpoint/2010/main" val="3852673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1905000"/>
            <a:ext cx="6781800" cy="2308324"/>
          </a:xfrm>
          <a:prstGeom prst="rect">
            <a:avLst/>
          </a:prstGeom>
        </p:spPr>
        <p:txBody>
          <a:bodyPr wrap="square">
            <a:spAutoFit/>
          </a:bodyPr>
          <a:lstStyle/>
          <a:p>
            <a:pPr algn="ctr"/>
            <a:r>
              <a:rPr lang="en-US" sz="3600" b="1" dirty="0">
                <a:latin typeface="Calibri" panose="020F0502020204030204" pitchFamily="34" charset="0"/>
                <a:cs typeface="Calibri" panose="020F0502020204030204" pitchFamily="34" charset="0"/>
              </a:rPr>
              <a:t>Hiring a great employee to help you with your real estate business is one of the most challenging tasks when building your business</a:t>
            </a:r>
          </a:p>
        </p:txBody>
      </p:sp>
      <p:sp>
        <p:nvSpPr>
          <p:cNvPr id="2" name="Footer Placeholder 1">
            <a:extLst>
              <a:ext uri="{FF2B5EF4-FFF2-40B4-BE49-F238E27FC236}">
                <a16:creationId xmlns:a16="http://schemas.microsoft.com/office/drawing/2014/main" id="{1795D230-EA6D-2E61-D62D-412DA8E3F76F}"/>
              </a:ext>
            </a:extLst>
          </p:cNvPr>
          <p:cNvSpPr>
            <a:spLocks noGrp="1"/>
          </p:cNvSpPr>
          <p:nvPr>
            <p:ph type="ftr" sz="quarter" idx="11"/>
          </p:nvPr>
        </p:nvSpPr>
        <p:spPr/>
        <p:txBody>
          <a:bodyPr/>
          <a:lstStyle/>
          <a:p>
            <a:r>
              <a:rPr lang="en-US"/>
              <a:t>©The Marketing Animals 2023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alibri" panose="020F0502020204030204" pitchFamily="34" charset="0"/>
                <a:cs typeface="Calibri" panose="020F0502020204030204" pitchFamily="34" charset="0"/>
              </a:rPr>
              <a:t>Attributes</a:t>
            </a:r>
          </a:p>
        </p:txBody>
      </p:sp>
      <p:sp>
        <p:nvSpPr>
          <p:cNvPr id="3" name="Content Placeholder 2"/>
          <p:cNvSpPr>
            <a:spLocks noGrp="1"/>
          </p:cNvSpPr>
          <p:nvPr>
            <p:ph idx="1"/>
          </p:nvPr>
        </p:nvSpPr>
        <p:spPr/>
        <p:txBody>
          <a:bodyPr>
            <a:normAutofit fontScale="85000" lnSpcReduction="20000"/>
          </a:bodyPr>
          <a:lstStyle/>
          <a:p>
            <a:pPr marL="0" indent="0">
              <a:buNone/>
            </a:pPr>
            <a:r>
              <a:rPr lang="en-US" sz="2800" dirty="0">
                <a:solidFill>
                  <a:schemeClr val="tx1"/>
                </a:solidFill>
              </a:rPr>
              <a:t>THE IDEAL TEAM PLAYER – Pat Lencioni</a:t>
            </a:r>
          </a:p>
          <a:p>
            <a:pPr marL="0" indent="0">
              <a:buNone/>
            </a:pPr>
            <a:endParaRPr lang="en-US" sz="2800" dirty="0">
              <a:solidFill>
                <a:schemeClr val="tx1"/>
              </a:solidFill>
            </a:endParaRPr>
          </a:p>
          <a:p>
            <a:r>
              <a:rPr lang="en-US" sz="2800" dirty="0">
                <a:solidFill>
                  <a:schemeClr val="tx1"/>
                </a:solidFill>
              </a:rPr>
              <a:t>Hungry – How can I help?</a:t>
            </a:r>
          </a:p>
          <a:p>
            <a:r>
              <a:rPr lang="en-US" sz="2800" dirty="0">
                <a:solidFill>
                  <a:schemeClr val="tx1"/>
                </a:solidFill>
              </a:rPr>
              <a:t>Humble – Team Players</a:t>
            </a:r>
          </a:p>
          <a:p>
            <a:r>
              <a:rPr lang="en-US" sz="2800" dirty="0">
                <a:solidFill>
                  <a:schemeClr val="tx1"/>
                </a:solidFill>
              </a:rPr>
              <a:t>Happy and Smart – Good with People</a:t>
            </a:r>
          </a:p>
          <a:p>
            <a:endParaRPr lang="en-US" sz="2800" dirty="0">
              <a:solidFill>
                <a:schemeClr val="tx1"/>
              </a:solidFill>
            </a:endParaRPr>
          </a:p>
          <a:p>
            <a:endParaRPr lang="en-US" sz="2800" dirty="0">
              <a:solidFill>
                <a:schemeClr val="tx1"/>
              </a:solidFill>
            </a:endParaRPr>
          </a:p>
          <a:p>
            <a:endParaRPr lang="en-US" sz="2800" dirty="0">
              <a:solidFill>
                <a:schemeClr val="tx1"/>
              </a:solidFill>
            </a:endParaRPr>
          </a:p>
          <a:p>
            <a:pPr marL="0" indent="0">
              <a:buNone/>
            </a:pPr>
            <a:r>
              <a:rPr lang="en-US" sz="2800" dirty="0">
                <a:solidFill>
                  <a:schemeClr val="tx1"/>
                </a:solidFill>
              </a:rPr>
              <a:t>Try a Working Interview</a:t>
            </a:r>
          </a:p>
          <a:p>
            <a:endParaRPr lang="en-US" sz="2800" dirty="0">
              <a:solidFill>
                <a:schemeClr val="tx1"/>
              </a:solidFill>
            </a:endParaRPr>
          </a:p>
        </p:txBody>
      </p:sp>
      <p:sp>
        <p:nvSpPr>
          <p:cNvPr id="4" name="Footer Placeholder 3">
            <a:extLst>
              <a:ext uri="{FF2B5EF4-FFF2-40B4-BE49-F238E27FC236}">
                <a16:creationId xmlns:a16="http://schemas.microsoft.com/office/drawing/2014/main" id="{42B63BED-F736-9A4B-B58C-E0EB4ADAE733}"/>
              </a:ext>
            </a:extLst>
          </p:cNvPr>
          <p:cNvSpPr>
            <a:spLocks noGrp="1"/>
          </p:cNvSpPr>
          <p:nvPr>
            <p:ph type="ftr" sz="quarter" idx="11"/>
          </p:nvPr>
        </p:nvSpPr>
        <p:spPr/>
        <p:txBody>
          <a:bodyPr/>
          <a:lstStyle/>
          <a:p>
            <a:r>
              <a:rPr lang="en-US"/>
              <a:t>©The Marketing Animals 2023</a:t>
            </a:r>
          </a:p>
        </p:txBody>
      </p:sp>
    </p:spTree>
    <p:extLst>
      <p:ext uri="{BB962C8B-B14F-4D97-AF65-F5344CB8AC3E}">
        <p14:creationId xmlns:p14="http://schemas.microsoft.com/office/powerpoint/2010/main" val="1056137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8758" y="602871"/>
            <a:ext cx="8229600" cy="1600200"/>
          </a:xfrm>
        </p:spPr>
        <p:txBody>
          <a:bodyPr>
            <a:noAutofit/>
          </a:bodyPr>
          <a:lstStyle/>
          <a:p>
            <a:r>
              <a:rPr lang="en-US" sz="4000" b="1" dirty="0">
                <a:latin typeface="Calibri" panose="020F0502020204030204" pitchFamily="34" charset="0"/>
                <a:cs typeface="Calibri" panose="020F0502020204030204" pitchFamily="34" charset="0"/>
              </a:rPr>
              <a:t>Next STEP -  Clarifying the Job  </a:t>
            </a:r>
            <a:br>
              <a:rPr lang="en-US" sz="4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        Description and Tasks</a:t>
            </a:r>
          </a:p>
        </p:txBody>
      </p:sp>
      <p:sp>
        <p:nvSpPr>
          <p:cNvPr id="2" name="Content Placeholder 1"/>
          <p:cNvSpPr>
            <a:spLocks noGrp="1"/>
          </p:cNvSpPr>
          <p:nvPr>
            <p:ph idx="1"/>
          </p:nvPr>
        </p:nvSpPr>
        <p:spPr/>
        <p:txBody>
          <a:bodyPr>
            <a:normAutofit lnSpcReduction="10000"/>
          </a:bodyPr>
          <a:lstStyle/>
          <a:p>
            <a:pPr marL="0" lvl="0" indent="0" fontAlgn="base">
              <a:spcBef>
                <a:spcPct val="0"/>
              </a:spcBef>
              <a:spcAft>
                <a:spcPct val="0"/>
              </a:spcAft>
              <a:buClrTx/>
              <a:buSzTx/>
              <a:buNone/>
            </a:pPr>
            <a:endParaRPr lang="en-US" sz="2800" dirty="0">
              <a:solidFill>
                <a:srgbClr val="000000"/>
              </a:solidFill>
              <a:ea typeface="Calibri" pitchFamily="34" charset="0"/>
              <a:cs typeface="Times New Roman" pitchFamily="18" charset="0"/>
            </a:endParaRPr>
          </a:p>
          <a:p>
            <a:pPr marL="0" lvl="0" indent="0" fontAlgn="base">
              <a:spcBef>
                <a:spcPct val="0"/>
              </a:spcBef>
              <a:spcAft>
                <a:spcPct val="0"/>
              </a:spcAft>
              <a:buClrTx/>
              <a:buSzTx/>
              <a:buNone/>
            </a:pPr>
            <a:endParaRPr lang="en-US" sz="2800" dirty="0">
              <a:solidFill>
                <a:srgbClr val="000000"/>
              </a:solidFill>
              <a:ea typeface="Calibri" pitchFamily="34" charset="0"/>
              <a:cs typeface="Times New Roman" pitchFamily="18" charset="0"/>
            </a:endParaRPr>
          </a:p>
          <a:p>
            <a:pPr marL="0" lvl="0" indent="0" fontAlgn="base">
              <a:spcBef>
                <a:spcPct val="0"/>
              </a:spcBef>
              <a:spcAft>
                <a:spcPct val="0"/>
              </a:spcAft>
              <a:buClrTx/>
              <a:buSzTx/>
              <a:buNone/>
            </a:pPr>
            <a:r>
              <a:rPr lang="en-US" sz="2800" dirty="0">
                <a:solidFill>
                  <a:srgbClr val="000000"/>
                </a:solidFill>
                <a:ea typeface="Calibri" pitchFamily="34" charset="0"/>
                <a:cs typeface="Times New Roman" pitchFamily="18" charset="0"/>
              </a:rPr>
              <a:t>When hiring your first team member, it is important to list what part of the sales process you enjoy.  </a:t>
            </a:r>
          </a:p>
          <a:p>
            <a:pPr marL="0" lvl="0" indent="0" fontAlgn="base">
              <a:spcBef>
                <a:spcPct val="0"/>
              </a:spcBef>
              <a:spcAft>
                <a:spcPct val="0"/>
              </a:spcAft>
              <a:buClrTx/>
              <a:buSzTx/>
              <a:buNone/>
            </a:pPr>
            <a:endParaRPr lang="en-US" sz="2800" dirty="0">
              <a:solidFill>
                <a:srgbClr val="000000"/>
              </a:solidFill>
              <a:ea typeface="Calibri" pitchFamily="34" charset="0"/>
              <a:cs typeface="Times New Roman" pitchFamily="18" charset="0"/>
            </a:endParaRPr>
          </a:p>
          <a:p>
            <a:pPr marL="0" lvl="0" indent="0" fontAlgn="base">
              <a:spcBef>
                <a:spcPct val="0"/>
              </a:spcBef>
              <a:spcAft>
                <a:spcPct val="0"/>
              </a:spcAft>
              <a:buClrTx/>
              <a:buSzTx/>
              <a:buNone/>
            </a:pPr>
            <a:r>
              <a:rPr lang="en-US" sz="2800" dirty="0">
                <a:solidFill>
                  <a:srgbClr val="000000"/>
                </a:solidFill>
                <a:ea typeface="Calibri" pitchFamily="34" charset="0"/>
                <a:cs typeface="Times New Roman" pitchFamily="18" charset="0"/>
              </a:rPr>
              <a:t>What are the tasks that you either don’t like or don’t do well? (Let’s delegate!)</a:t>
            </a:r>
          </a:p>
          <a:p>
            <a:endParaRPr lang="en-US" dirty="0"/>
          </a:p>
        </p:txBody>
      </p:sp>
      <p:sp>
        <p:nvSpPr>
          <p:cNvPr id="4" name="Footer Placeholder 3">
            <a:extLst>
              <a:ext uri="{FF2B5EF4-FFF2-40B4-BE49-F238E27FC236}">
                <a16:creationId xmlns:a16="http://schemas.microsoft.com/office/drawing/2014/main" id="{949BE089-9941-389D-3BE2-EC68A19B5400}"/>
              </a:ext>
            </a:extLst>
          </p:cNvPr>
          <p:cNvSpPr>
            <a:spLocks noGrp="1"/>
          </p:cNvSpPr>
          <p:nvPr>
            <p:ph type="ftr" sz="quarter" idx="11"/>
          </p:nvPr>
        </p:nvSpPr>
        <p:spPr/>
        <p:txBody>
          <a:bodyPr/>
          <a:lstStyle/>
          <a:p>
            <a:r>
              <a:rPr lang="en-US"/>
              <a:t>©The Marketing Animals 2023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7CDD23-DA40-09AA-50E5-A273CEED3183}"/>
              </a:ext>
            </a:extLst>
          </p:cNvPr>
          <p:cNvPicPr>
            <a:picLocks noChangeAspect="1"/>
          </p:cNvPicPr>
          <p:nvPr/>
        </p:nvPicPr>
        <p:blipFill>
          <a:blip r:embed="rId2"/>
          <a:stretch>
            <a:fillRect/>
          </a:stretch>
        </p:blipFill>
        <p:spPr>
          <a:xfrm>
            <a:off x="259443" y="623586"/>
            <a:ext cx="8625113" cy="5610828"/>
          </a:xfrm>
          <a:prstGeom prst="rect">
            <a:avLst/>
          </a:prstGeom>
        </p:spPr>
      </p:pic>
      <p:sp>
        <p:nvSpPr>
          <p:cNvPr id="2" name="Footer Placeholder 1">
            <a:extLst>
              <a:ext uri="{FF2B5EF4-FFF2-40B4-BE49-F238E27FC236}">
                <a16:creationId xmlns:a16="http://schemas.microsoft.com/office/drawing/2014/main" id="{FB64564E-434B-8846-135E-462042A379AD}"/>
              </a:ext>
            </a:extLst>
          </p:cNvPr>
          <p:cNvSpPr>
            <a:spLocks noGrp="1"/>
          </p:cNvSpPr>
          <p:nvPr>
            <p:ph type="ftr" sz="quarter" idx="11"/>
          </p:nvPr>
        </p:nvSpPr>
        <p:spPr/>
        <p:txBody>
          <a:bodyPr/>
          <a:lstStyle/>
          <a:p>
            <a:r>
              <a:rPr lang="en-US"/>
              <a:t>©The Marketing Animals 2023</a:t>
            </a:r>
          </a:p>
        </p:txBody>
      </p:sp>
    </p:spTree>
    <p:extLst>
      <p:ext uri="{BB962C8B-B14F-4D97-AF65-F5344CB8AC3E}">
        <p14:creationId xmlns:p14="http://schemas.microsoft.com/office/powerpoint/2010/main" val="800996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85800"/>
            <a:ext cx="7924800" cy="8525411"/>
          </a:xfrm>
          <a:prstGeom prst="rect">
            <a:avLst/>
          </a:prstGeom>
        </p:spPr>
        <p:txBody>
          <a:bodyPr wrap="square">
            <a:spAutoFit/>
          </a:bodyPr>
          <a:lstStyle/>
          <a:p>
            <a:pPr lvl="0" algn="ctr" fontAlgn="base">
              <a:spcBef>
                <a:spcPct val="0"/>
              </a:spcBef>
              <a:spcAft>
                <a:spcPct val="0"/>
              </a:spcAft>
            </a:pPr>
            <a:r>
              <a:rPr kumimoji="0" lang="en-US" sz="360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sz="400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When hiring an</a:t>
            </a:r>
            <a:r>
              <a:rPr lang="en-US" sz="4000" dirty="0">
                <a:solidFill>
                  <a:srgbClr val="000000"/>
                </a:solidFill>
                <a:latin typeface="Calibri" panose="020F0502020204030204" pitchFamily="34" charset="0"/>
                <a:ea typeface="Calibri" panose="020F0502020204030204" pitchFamily="34" charset="0"/>
                <a:cs typeface="Calibri" panose="020F0502020204030204" pitchFamily="34" charset="0"/>
              </a:rPr>
              <a:t> assistant,</a:t>
            </a:r>
            <a:r>
              <a:rPr kumimoji="0" lang="en-US" sz="400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they may take over the following tasks so that you can create more sales:</a:t>
            </a:r>
          </a:p>
          <a:p>
            <a:pPr lvl="0" fontAlgn="base">
              <a:spcBef>
                <a:spcPct val="0"/>
              </a:spcBef>
              <a:spcAft>
                <a:spcPct val="0"/>
              </a:spcAft>
              <a:buFontTx/>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lvl="0" fontAlgn="base">
              <a:spcBef>
                <a:spcPct val="0"/>
              </a:spcBef>
              <a:spcAft>
                <a:spcPct val="0"/>
              </a:spcAft>
              <a:buFontTx/>
              <a:buChar char="•"/>
            </a:pPr>
            <a:r>
              <a:rPr kumimoji="0" lang="en-US" sz="240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Manage c</a:t>
            </a:r>
            <a:r>
              <a:rPr lang="en-US" sz="2400" dirty="0">
                <a:latin typeface="Calibri" panose="020F0502020204030204" pitchFamily="34" charset="0"/>
                <a:ea typeface="Calibri" panose="020F0502020204030204" pitchFamily="34" charset="0"/>
                <a:cs typeface="Calibri" panose="020F0502020204030204" pitchFamily="34" charset="0"/>
              </a:rPr>
              <a:t>ontracts</a:t>
            </a:r>
            <a:endParaRPr kumimoji="0" lang="en-US" sz="2400" i="0" u="none" strike="noStrike" cap="none" normalizeH="0" baseline="0" dirty="0">
              <a:ln>
                <a:noFill/>
              </a:ln>
              <a:effectLst/>
              <a:latin typeface="Calibri" panose="020F0502020204030204" pitchFamily="34" charset="0"/>
              <a:cs typeface="Calibri" panose="020F0502020204030204" pitchFamily="34" charset="0"/>
            </a:endParaRPr>
          </a:p>
          <a:p>
            <a:pPr lvl="0" eaLnBrk="0" fontAlgn="base" hangingPunct="0">
              <a:spcBef>
                <a:spcPct val="0"/>
              </a:spcBef>
              <a:spcAft>
                <a:spcPct val="0"/>
              </a:spcAft>
              <a:buFontTx/>
              <a:buChar char="•"/>
            </a:pPr>
            <a:r>
              <a:rPr kumimoji="0" lang="en-US" sz="240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Manage the escrow timelines and inform clients.</a:t>
            </a:r>
            <a:endParaRPr kumimoji="0" lang="en-US" sz="2400" i="0" u="none" strike="noStrike" cap="none" normalizeH="0" baseline="0" dirty="0">
              <a:ln>
                <a:noFill/>
              </a:ln>
              <a:effectLst/>
              <a:latin typeface="Calibri" panose="020F0502020204030204" pitchFamily="34" charset="0"/>
              <a:cs typeface="Calibri" panose="020F0502020204030204" pitchFamily="34" charset="0"/>
            </a:endParaRPr>
          </a:p>
          <a:p>
            <a:pPr lvl="0" eaLnBrk="0" fontAlgn="base" hangingPunct="0">
              <a:spcBef>
                <a:spcPct val="0"/>
              </a:spcBef>
              <a:spcAft>
                <a:spcPct val="0"/>
              </a:spcAft>
              <a:buFontTx/>
              <a:buChar char="•"/>
            </a:pPr>
            <a:r>
              <a:rPr kumimoji="0" lang="en-US" sz="240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Manage your </a:t>
            </a:r>
            <a:r>
              <a:rPr lang="en-US" sz="2400" dirty="0">
                <a:latin typeface="Calibri" panose="020F0502020204030204" pitchFamily="34" charset="0"/>
                <a:ea typeface="Calibri" panose="020F0502020204030204" pitchFamily="34" charset="0"/>
                <a:cs typeface="Calibri" panose="020F0502020204030204" pitchFamily="34" charset="0"/>
              </a:rPr>
              <a:t>s</a:t>
            </a:r>
            <a:r>
              <a:rPr kumimoji="0" lang="en-US" sz="240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chedule and emails</a:t>
            </a:r>
            <a:endParaRPr kumimoji="0" lang="en-US" sz="2400" i="0" u="none" strike="noStrike" cap="none" normalizeH="0" baseline="0" dirty="0">
              <a:ln>
                <a:noFill/>
              </a:ln>
              <a:effectLst/>
              <a:latin typeface="Calibri" panose="020F0502020204030204" pitchFamily="34" charset="0"/>
              <a:cs typeface="Calibri" panose="020F0502020204030204" pitchFamily="34" charset="0"/>
            </a:endParaRPr>
          </a:p>
          <a:p>
            <a:pPr lvl="0" eaLnBrk="0" fontAlgn="base" hangingPunct="0">
              <a:spcBef>
                <a:spcPct val="0"/>
              </a:spcBef>
              <a:spcAft>
                <a:spcPct val="0"/>
              </a:spcAft>
              <a:buFontTx/>
              <a:buChar char="•"/>
            </a:pPr>
            <a:r>
              <a:rPr lang="en-US" sz="2400" dirty="0">
                <a:latin typeface="Calibri" panose="020F0502020204030204" pitchFamily="34" charset="0"/>
                <a:ea typeface="Calibri" panose="020F0502020204030204" pitchFamily="34" charset="0"/>
                <a:cs typeface="Calibri" panose="020F0502020204030204" pitchFamily="34" charset="0"/>
              </a:rPr>
              <a:t>  C</a:t>
            </a:r>
            <a:r>
              <a:rPr kumimoji="0" lang="en-US" sz="240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onfirm </a:t>
            </a:r>
            <a:r>
              <a:rPr lang="en-US" sz="2400" dirty="0">
                <a:latin typeface="Calibri" panose="020F0502020204030204" pitchFamily="34" charset="0"/>
                <a:ea typeface="Calibri" panose="020F0502020204030204" pitchFamily="34" charset="0"/>
                <a:cs typeface="Calibri" panose="020F0502020204030204" pitchFamily="34" charset="0"/>
              </a:rPr>
              <a:t>a</a:t>
            </a:r>
            <a:r>
              <a:rPr kumimoji="0" lang="en-US" sz="240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ppts the day before. </a:t>
            </a:r>
            <a:endParaRPr kumimoji="0" lang="en-US" sz="2400" i="0" u="none" strike="noStrike" cap="none" normalizeH="0" baseline="0" dirty="0">
              <a:ln>
                <a:noFill/>
              </a:ln>
              <a:effectLst/>
              <a:latin typeface="Calibri" panose="020F0502020204030204" pitchFamily="34" charset="0"/>
              <a:cs typeface="Calibri" panose="020F0502020204030204" pitchFamily="34" charset="0"/>
            </a:endParaRPr>
          </a:p>
          <a:p>
            <a:pPr lvl="0" eaLnBrk="0" fontAlgn="base" hangingPunct="0">
              <a:spcBef>
                <a:spcPct val="0"/>
              </a:spcBef>
              <a:spcAft>
                <a:spcPct val="0"/>
              </a:spcAft>
              <a:buFontTx/>
              <a:buChar char="•"/>
            </a:pPr>
            <a:r>
              <a:rPr kumimoji="0" lang="en-US" sz="240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Manage your past client database</a:t>
            </a:r>
          </a:p>
          <a:p>
            <a:pPr lvl="0" eaLnBrk="0" fontAlgn="base" hangingPunct="0">
              <a:spcBef>
                <a:spcPct val="0"/>
              </a:spcBef>
              <a:spcAft>
                <a:spcPct val="0"/>
              </a:spcAft>
              <a:buFontTx/>
              <a:buChar char="•"/>
            </a:pPr>
            <a:r>
              <a:rPr kumimoji="0" lang="en-US" sz="2400" i="0" u="none" strike="noStrike" cap="none" normalizeH="0" baseline="0" dirty="0">
                <a:ln>
                  <a:noFill/>
                </a:ln>
                <a:effectLst/>
                <a:latin typeface="Calibri" panose="020F0502020204030204" pitchFamily="34" charset="0"/>
                <a:cs typeface="Calibri" panose="020F0502020204030204" pitchFamily="34" charset="0"/>
              </a:rPr>
              <a:t>  Answer </a:t>
            </a:r>
            <a:r>
              <a:rPr lang="en-US" sz="2400" dirty="0">
                <a:latin typeface="Calibri" panose="020F0502020204030204" pitchFamily="34" charset="0"/>
                <a:cs typeface="Calibri" panose="020F0502020204030204" pitchFamily="34" charset="0"/>
              </a:rPr>
              <a:t>p</a:t>
            </a:r>
            <a:r>
              <a:rPr kumimoji="0" lang="en-US" sz="2400" i="0" u="none" strike="noStrike" cap="none" normalizeH="0" baseline="0" dirty="0">
                <a:ln>
                  <a:noFill/>
                </a:ln>
                <a:effectLst/>
                <a:latin typeface="Calibri" panose="020F0502020204030204" pitchFamily="34" charset="0"/>
                <a:cs typeface="Calibri" panose="020F0502020204030204" pitchFamily="34" charset="0"/>
              </a:rPr>
              <a:t>hones</a:t>
            </a:r>
          </a:p>
          <a:p>
            <a:pPr lvl="0" eaLnBrk="0" fontAlgn="base" hangingPunct="0">
              <a:spcBef>
                <a:spcPct val="0"/>
              </a:spcBef>
              <a:spcAft>
                <a:spcPct val="0"/>
              </a:spcAft>
              <a:buFontTx/>
              <a:buChar char="•"/>
            </a:pPr>
            <a:r>
              <a:rPr lang="en-US" sz="2400" dirty="0">
                <a:latin typeface="Calibri" panose="020F0502020204030204" pitchFamily="34" charset="0"/>
                <a:cs typeface="Calibri" panose="020F0502020204030204" pitchFamily="34" charset="0"/>
              </a:rPr>
              <a:t>  Attend open houses</a:t>
            </a:r>
            <a:endParaRPr kumimoji="0" lang="en-US" sz="2400" i="0" u="none" strike="noStrike" cap="none" normalizeH="0" baseline="0" dirty="0">
              <a:ln>
                <a:noFill/>
              </a:ln>
              <a:effectLst/>
              <a:latin typeface="Calibri" panose="020F0502020204030204" pitchFamily="34" charset="0"/>
              <a:cs typeface="Calibri" panose="020F0502020204030204" pitchFamily="34" charset="0"/>
            </a:endParaRPr>
          </a:p>
          <a:p>
            <a:pPr lvl="0" eaLnBrk="0" fontAlgn="base" hangingPunct="0">
              <a:spcBef>
                <a:spcPct val="0"/>
              </a:spcBef>
              <a:spcAft>
                <a:spcPct val="0"/>
              </a:spcAft>
              <a:buFontTx/>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lvl="0" eaLnBrk="0" fontAlgn="base" hangingPunct="0">
              <a:spcBef>
                <a:spcPct val="0"/>
              </a:spcBef>
              <a:spcAft>
                <a:spcPct val="0"/>
              </a:spcAft>
              <a:buFontTx/>
              <a:buChar char="•"/>
            </a:pPr>
            <a:endParaRPr lang="en-US" sz="2400" dirty="0">
              <a:solidFill>
                <a:srgbClr val="0070C0"/>
              </a:solidFill>
              <a:latin typeface="Calibri" panose="020F0502020204030204" pitchFamily="34" charset="0"/>
              <a:cs typeface="Calibri" panose="020F0502020204030204" pitchFamily="34" charset="0"/>
            </a:endParaRPr>
          </a:p>
          <a:p>
            <a:pPr lvl="0" eaLnBrk="0" fontAlgn="base" hangingPunct="0">
              <a:spcBef>
                <a:spcPct val="0"/>
              </a:spcBef>
              <a:spcAft>
                <a:spcPct val="0"/>
              </a:spcAft>
              <a:buFontTx/>
              <a:buChar char="•"/>
            </a:pPr>
            <a:endParaRPr kumimoji="0" lang="en-US" sz="2000" i="0" u="none" strike="noStrike" cap="none" normalizeH="0" baseline="0" dirty="0">
              <a:ln>
                <a:noFill/>
              </a:ln>
              <a:solidFill>
                <a:srgbClr val="0070C0"/>
              </a:solidFill>
              <a:effectLst/>
              <a:latin typeface="Calibri" panose="020F0502020204030204" pitchFamily="34" charset="0"/>
              <a:cs typeface="Calibri" panose="020F0502020204030204" pitchFamily="34" charset="0"/>
            </a:endParaRPr>
          </a:p>
          <a:p>
            <a:pPr lvl="0" eaLnBrk="0" fontAlgn="base" hangingPunct="0">
              <a:spcBef>
                <a:spcPct val="0"/>
              </a:spcBef>
              <a:spcAft>
                <a:spcPct val="0"/>
              </a:spcAft>
            </a:pPr>
            <a:endParaRPr kumimoji="0" lang="en-US" sz="280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eaLnBrk="0" fontAlgn="base" hangingPunct="0">
              <a:spcBef>
                <a:spcPct val="0"/>
              </a:spcBef>
              <a:spcAft>
                <a:spcPct val="0"/>
              </a:spcAft>
            </a:pPr>
            <a:endPar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eaLnBrk="0" fontAlgn="base" hangingPunct="0">
              <a:spcBef>
                <a:spcPct val="0"/>
              </a:spcBef>
              <a:spcAft>
                <a:spcPct val="0"/>
              </a:spcAft>
            </a:pPr>
            <a:endParaRPr kumimoji="0" lang="en-US" sz="280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eaLnBrk="0" fontAlgn="base" hangingPunct="0">
              <a:spcBef>
                <a:spcPct val="0"/>
              </a:spcBef>
              <a:spcAft>
                <a:spcPct val="0"/>
              </a:spcAft>
            </a:pPr>
            <a:endParaRPr kumimoji="0" lang="en-US" sz="280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eaLnBrk="0" fontAlgn="base" hangingPunct="0">
              <a:spcBef>
                <a:spcPct val="0"/>
              </a:spcBef>
              <a:spcAft>
                <a:spcPct val="0"/>
              </a:spcAft>
            </a:pPr>
            <a:endParaRPr lang="en-US" sz="2800" dirty="0">
              <a:solidFill>
                <a:srgbClr val="000000"/>
              </a:solidFill>
              <a:latin typeface="Calibri" panose="020F0502020204030204" pitchFamily="34" charset="0"/>
              <a:cs typeface="Calibri" panose="020F0502020204030204" pitchFamily="34" charset="0"/>
            </a:endParaRPr>
          </a:p>
          <a:p>
            <a:pPr lvl="0" eaLnBrk="0" fontAlgn="base" hangingPunct="0">
              <a:spcBef>
                <a:spcPct val="0"/>
              </a:spcBef>
              <a:spcAft>
                <a:spcPct val="0"/>
              </a:spcAft>
            </a:pPr>
            <a:endParaRPr kumimoji="0" lang="en-US" sz="28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6C068E42-DAEE-821A-0EE7-051DDE34069C}"/>
              </a:ext>
            </a:extLst>
          </p:cNvPr>
          <p:cNvSpPr>
            <a:spLocks noGrp="1"/>
          </p:cNvSpPr>
          <p:nvPr>
            <p:ph type="ftr" sz="quarter" idx="11"/>
          </p:nvPr>
        </p:nvSpPr>
        <p:spPr/>
        <p:txBody>
          <a:bodyPr/>
          <a:lstStyle/>
          <a:p>
            <a:r>
              <a:rPr lang="en-US"/>
              <a:t>©The Marketing Animals 2023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t>THE DISC TEST IS A POWERFUL TOOL</a:t>
            </a:r>
          </a:p>
        </p:txBody>
      </p:sp>
      <p:sp>
        <p:nvSpPr>
          <p:cNvPr id="2" name="Content Placeholder 1"/>
          <p:cNvSpPr>
            <a:spLocks noGrp="1"/>
          </p:cNvSpPr>
          <p:nvPr>
            <p:ph idx="1"/>
          </p:nvPr>
        </p:nvSpPr>
        <p:spPr/>
        <p:txBody>
          <a:bodyPr>
            <a:normAutofit fontScale="92500" lnSpcReduction="20000"/>
          </a:bodyPr>
          <a:lstStyle/>
          <a:p>
            <a:pPr>
              <a:buNone/>
            </a:pPr>
            <a:endParaRPr lang="en-US" sz="2800" dirty="0"/>
          </a:p>
          <a:p>
            <a:pPr>
              <a:buNone/>
            </a:pPr>
            <a:r>
              <a:rPr lang="en-US" sz="2800" dirty="0"/>
              <a:t>  The DISC Test can help you increase your chances to hire a good team member.  </a:t>
            </a:r>
            <a:r>
              <a:rPr lang="en-US" sz="2800" dirty="0">
                <a:solidFill>
                  <a:schemeClr val="accent2"/>
                </a:solidFill>
              </a:rPr>
              <a:t>But</a:t>
            </a:r>
            <a:r>
              <a:rPr lang="en-US" sz="2800" dirty="0"/>
              <a:t>….  There are other processes when hiring that should be incorporated in order to ensure that you’ve hired the right person.  </a:t>
            </a:r>
          </a:p>
          <a:p>
            <a:pPr>
              <a:buNone/>
            </a:pPr>
            <a:r>
              <a:rPr lang="en-US" sz="2800" dirty="0"/>
              <a:t>  </a:t>
            </a:r>
          </a:p>
          <a:p>
            <a:pPr>
              <a:buNone/>
            </a:pPr>
            <a:r>
              <a:rPr lang="en-US" sz="2800" dirty="0"/>
              <a:t>  Skill Test, phone interview (phone skills), working interview, writing skills, other team member interview, background check, reference check, licenses, etc.</a:t>
            </a:r>
          </a:p>
        </p:txBody>
      </p:sp>
      <p:sp>
        <p:nvSpPr>
          <p:cNvPr id="4" name="Footer Placeholder 3">
            <a:extLst>
              <a:ext uri="{FF2B5EF4-FFF2-40B4-BE49-F238E27FC236}">
                <a16:creationId xmlns:a16="http://schemas.microsoft.com/office/drawing/2014/main" id="{CED2E0E2-F065-039A-6CB9-6AF8727768C6}"/>
              </a:ext>
            </a:extLst>
          </p:cNvPr>
          <p:cNvSpPr>
            <a:spLocks noGrp="1"/>
          </p:cNvSpPr>
          <p:nvPr>
            <p:ph type="ftr" sz="quarter" idx="11"/>
          </p:nvPr>
        </p:nvSpPr>
        <p:spPr/>
        <p:txBody>
          <a:bodyPr/>
          <a:lstStyle/>
          <a:p>
            <a:r>
              <a:rPr lang="en-US"/>
              <a:t>©The Marketing Animals 2023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51086-4DCF-4793-9AB4-EFA975F6A986}"/>
              </a:ext>
            </a:extLst>
          </p:cNvPr>
          <p:cNvSpPr>
            <a:spLocks noGrp="1"/>
          </p:cNvSpPr>
          <p:nvPr>
            <p:ph type="title"/>
          </p:nvPr>
        </p:nvSpPr>
        <p:spPr/>
        <p:txBody>
          <a:bodyPr>
            <a:normAutofit/>
          </a:bodyPr>
          <a:lstStyle/>
          <a:p>
            <a:r>
              <a:rPr lang="en-US" sz="3600" b="1" dirty="0"/>
              <a:t>Which Employee Costs You Most?</a:t>
            </a:r>
          </a:p>
        </p:txBody>
      </p:sp>
      <p:sp>
        <p:nvSpPr>
          <p:cNvPr id="3" name="Content Placeholder 2">
            <a:extLst>
              <a:ext uri="{FF2B5EF4-FFF2-40B4-BE49-F238E27FC236}">
                <a16:creationId xmlns:a16="http://schemas.microsoft.com/office/drawing/2014/main" id="{E8349F25-9F01-4A69-9CD0-8DE09344C259}"/>
              </a:ext>
            </a:extLst>
          </p:cNvPr>
          <p:cNvSpPr>
            <a:spLocks noGrp="1"/>
          </p:cNvSpPr>
          <p:nvPr>
            <p:ph idx="1"/>
          </p:nvPr>
        </p:nvSpPr>
        <p:spPr>
          <a:xfrm>
            <a:off x="1752600" y="1825625"/>
            <a:ext cx="6762750" cy="4351338"/>
          </a:xfrm>
        </p:spPr>
        <p:txBody>
          <a:bodyPr>
            <a:normAutofit/>
          </a:bodyPr>
          <a:lstStyle/>
          <a:p>
            <a:r>
              <a:rPr lang="en-US" sz="2800" dirty="0">
                <a:solidFill>
                  <a:schemeClr val="tx1"/>
                </a:solidFill>
                <a:latin typeface="Calibri" panose="020F0502020204030204" pitchFamily="34" charset="0"/>
                <a:cs typeface="Calibri" panose="020F0502020204030204" pitchFamily="34" charset="0"/>
              </a:rPr>
              <a:t>Superior – 1%</a:t>
            </a:r>
          </a:p>
          <a:p>
            <a:r>
              <a:rPr lang="en-US" sz="2800" dirty="0">
                <a:solidFill>
                  <a:schemeClr val="tx1"/>
                </a:solidFill>
                <a:latin typeface="Calibri" panose="020F0502020204030204" pitchFamily="34" charset="0"/>
                <a:cs typeface="Calibri" panose="020F0502020204030204" pitchFamily="34" charset="0"/>
              </a:rPr>
              <a:t>Excellent – 4%</a:t>
            </a:r>
          </a:p>
          <a:p>
            <a:r>
              <a:rPr lang="en-US" sz="2800" dirty="0">
                <a:solidFill>
                  <a:schemeClr val="tx1"/>
                </a:solidFill>
                <a:latin typeface="Calibri" panose="020F0502020204030204" pitchFamily="34" charset="0"/>
                <a:cs typeface="Calibri" panose="020F0502020204030204" pitchFamily="34" charset="0"/>
              </a:rPr>
              <a:t>Good – 65%</a:t>
            </a:r>
          </a:p>
          <a:p>
            <a:r>
              <a:rPr lang="en-US" sz="2800" dirty="0">
                <a:solidFill>
                  <a:schemeClr val="tx1"/>
                </a:solidFill>
                <a:latin typeface="Calibri" panose="020F0502020204030204" pitchFamily="34" charset="0"/>
                <a:cs typeface="Calibri" panose="020F0502020204030204" pitchFamily="34" charset="0"/>
              </a:rPr>
              <a:t>Fair – 20%</a:t>
            </a:r>
          </a:p>
          <a:p>
            <a:r>
              <a:rPr lang="en-US" sz="2800" dirty="0">
                <a:solidFill>
                  <a:schemeClr val="tx1"/>
                </a:solidFill>
                <a:latin typeface="Calibri" panose="020F0502020204030204" pitchFamily="34" charset="0"/>
                <a:cs typeface="Calibri" panose="020F0502020204030204" pitchFamily="34" charset="0"/>
              </a:rPr>
              <a:t>Poor – 10%</a:t>
            </a:r>
          </a:p>
        </p:txBody>
      </p:sp>
      <p:sp>
        <p:nvSpPr>
          <p:cNvPr id="4" name="Footer Placeholder 3">
            <a:extLst>
              <a:ext uri="{FF2B5EF4-FFF2-40B4-BE49-F238E27FC236}">
                <a16:creationId xmlns:a16="http://schemas.microsoft.com/office/drawing/2014/main" id="{6D674BA7-E841-305B-3C4E-230DE3CC1AFB}"/>
              </a:ext>
            </a:extLst>
          </p:cNvPr>
          <p:cNvSpPr>
            <a:spLocks noGrp="1"/>
          </p:cNvSpPr>
          <p:nvPr>
            <p:ph type="ftr" sz="quarter" idx="11"/>
          </p:nvPr>
        </p:nvSpPr>
        <p:spPr/>
        <p:txBody>
          <a:bodyPr/>
          <a:lstStyle/>
          <a:p>
            <a:r>
              <a:rPr lang="en-US"/>
              <a:t>©The Marketing Animals 2023</a:t>
            </a:r>
          </a:p>
        </p:txBody>
      </p:sp>
    </p:spTree>
    <p:extLst>
      <p:ext uri="{BB962C8B-B14F-4D97-AF65-F5344CB8AC3E}">
        <p14:creationId xmlns:p14="http://schemas.microsoft.com/office/powerpoint/2010/main" val="2856442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91F7F4-CEC9-C938-9C6C-65006AC1B91C}"/>
              </a:ext>
            </a:extLst>
          </p:cNvPr>
          <p:cNvSpPr>
            <a:spLocks noGrp="1"/>
          </p:cNvSpPr>
          <p:nvPr>
            <p:ph idx="1"/>
          </p:nvPr>
        </p:nvSpPr>
        <p:spPr>
          <a:xfrm>
            <a:off x="990600" y="1981200"/>
            <a:ext cx="7886700" cy="2141538"/>
          </a:xfrm>
        </p:spPr>
        <p:txBody>
          <a:bodyPr>
            <a:normAutofit/>
          </a:bodyPr>
          <a:lstStyle/>
          <a:p>
            <a:pPr marL="0" indent="0">
              <a:buNone/>
            </a:pPr>
            <a:r>
              <a:rPr lang="en-US" sz="4000" dirty="0">
                <a:solidFill>
                  <a:schemeClr val="tx1"/>
                </a:solidFill>
              </a:rPr>
              <a:t>GOOD IS THE ENEMY OF GREAT!</a:t>
            </a:r>
          </a:p>
        </p:txBody>
      </p:sp>
      <p:sp>
        <p:nvSpPr>
          <p:cNvPr id="2" name="Footer Placeholder 1">
            <a:extLst>
              <a:ext uri="{FF2B5EF4-FFF2-40B4-BE49-F238E27FC236}">
                <a16:creationId xmlns:a16="http://schemas.microsoft.com/office/drawing/2014/main" id="{6FCE1837-CFD7-89C5-041E-C757660A1B7B}"/>
              </a:ext>
            </a:extLst>
          </p:cNvPr>
          <p:cNvSpPr>
            <a:spLocks noGrp="1"/>
          </p:cNvSpPr>
          <p:nvPr>
            <p:ph type="ftr" sz="quarter" idx="11"/>
          </p:nvPr>
        </p:nvSpPr>
        <p:spPr/>
        <p:txBody>
          <a:bodyPr/>
          <a:lstStyle/>
          <a:p>
            <a:r>
              <a:rPr lang="en-US"/>
              <a:t>©The Marketing Animals 2023</a:t>
            </a:r>
          </a:p>
        </p:txBody>
      </p:sp>
    </p:spTree>
    <p:extLst>
      <p:ext uri="{BB962C8B-B14F-4D97-AF65-F5344CB8AC3E}">
        <p14:creationId xmlns:p14="http://schemas.microsoft.com/office/powerpoint/2010/main" val="3007698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1" dirty="0"/>
              <a:t>Hiring Someone Is Not A Typical Skill We Have Learned</a:t>
            </a:r>
          </a:p>
        </p:txBody>
      </p:sp>
      <p:sp>
        <p:nvSpPr>
          <p:cNvPr id="2" name="Content Placeholder 1"/>
          <p:cNvSpPr>
            <a:spLocks noGrp="1"/>
          </p:cNvSpPr>
          <p:nvPr>
            <p:ph idx="1"/>
          </p:nvPr>
        </p:nvSpPr>
        <p:spPr>
          <a:xfrm>
            <a:off x="938758" y="1844037"/>
            <a:ext cx="7633742" cy="3593591"/>
          </a:xfrm>
        </p:spPr>
        <p:txBody>
          <a:bodyPr>
            <a:normAutofit fontScale="92500" lnSpcReduction="10000"/>
          </a:bodyPr>
          <a:lstStyle/>
          <a:p>
            <a:pPr>
              <a:buNone/>
            </a:pPr>
            <a:endParaRPr lang="en-US" sz="2800" dirty="0">
              <a:solidFill>
                <a:schemeClr val="tx1"/>
              </a:solidFill>
              <a:latin typeface="Calibri" panose="020F0502020204030204" pitchFamily="34" charset="0"/>
              <a:cs typeface="Calibri" panose="020F0502020204030204" pitchFamily="34" charset="0"/>
            </a:endParaRPr>
          </a:p>
          <a:p>
            <a:pPr marL="624078" indent="-514350">
              <a:buAutoNum type="arabicPeriod"/>
            </a:pPr>
            <a:r>
              <a:rPr lang="en-US" sz="2800" dirty="0">
                <a:solidFill>
                  <a:schemeClr val="tx1"/>
                </a:solidFill>
                <a:latin typeface="Calibri" panose="020F0502020204030204" pitchFamily="34" charset="0"/>
                <a:cs typeface="Calibri" panose="020F0502020204030204" pitchFamily="34" charset="0"/>
              </a:rPr>
              <a:t>The skill needed to hire is not taught In school</a:t>
            </a:r>
          </a:p>
          <a:p>
            <a:pPr marL="624078" indent="-514350">
              <a:buAutoNum type="arabicPeriod"/>
            </a:pPr>
            <a:endParaRPr lang="en-US" sz="2800" dirty="0">
              <a:solidFill>
                <a:schemeClr val="tx1"/>
              </a:solidFill>
              <a:latin typeface="Calibri" panose="020F0502020204030204" pitchFamily="34" charset="0"/>
              <a:cs typeface="Calibri" panose="020F0502020204030204" pitchFamily="34" charset="0"/>
            </a:endParaRPr>
          </a:p>
          <a:p>
            <a:pPr marL="624078" indent="-514350">
              <a:buAutoNum type="arabicPeriod"/>
            </a:pPr>
            <a:r>
              <a:rPr lang="en-US" sz="2800" dirty="0">
                <a:solidFill>
                  <a:schemeClr val="tx1"/>
                </a:solidFill>
                <a:latin typeface="Calibri" panose="020F0502020204030204" pitchFamily="34" charset="0"/>
                <a:cs typeface="Calibri" panose="020F0502020204030204" pitchFamily="34" charset="0"/>
              </a:rPr>
              <a:t>But this skill is invaluable in business!!</a:t>
            </a:r>
          </a:p>
          <a:p>
            <a:pPr marL="624078" indent="-514350">
              <a:buAutoNum type="arabicPeriod"/>
            </a:pPr>
            <a:endParaRPr lang="en-US" sz="2800" dirty="0">
              <a:solidFill>
                <a:schemeClr val="tx1"/>
              </a:solidFill>
              <a:latin typeface="Calibri" panose="020F0502020204030204" pitchFamily="34" charset="0"/>
              <a:cs typeface="Calibri" panose="020F0502020204030204" pitchFamily="34" charset="0"/>
            </a:endParaRPr>
          </a:p>
          <a:p>
            <a:pPr marL="624078" indent="-514350">
              <a:buAutoNum type="arabicPeriod"/>
            </a:pPr>
            <a:r>
              <a:rPr lang="en-US" sz="2800" i="1" dirty="0">
                <a:solidFill>
                  <a:schemeClr val="tx1"/>
                </a:solidFill>
                <a:latin typeface="Calibri" panose="020F0502020204030204" pitchFamily="34" charset="0"/>
                <a:cs typeface="Calibri" panose="020F0502020204030204" pitchFamily="34" charset="0"/>
              </a:rPr>
              <a:t>“Business is a team sport.  The average small business owner loses because they do not have a team.”  Robert Kiyosaki</a:t>
            </a:r>
          </a:p>
        </p:txBody>
      </p:sp>
      <p:sp>
        <p:nvSpPr>
          <p:cNvPr id="4" name="Footer Placeholder 3">
            <a:extLst>
              <a:ext uri="{FF2B5EF4-FFF2-40B4-BE49-F238E27FC236}">
                <a16:creationId xmlns:a16="http://schemas.microsoft.com/office/drawing/2014/main" id="{E960D3D6-82F0-E5DE-EA37-FF4F3AD1B58B}"/>
              </a:ext>
            </a:extLst>
          </p:cNvPr>
          <p:cNvSpPr>
            <a:spLocks noGrp="1"/>
          </p:cNvSpPr>
          <p:nvPr>
            <p:ph type="ftr" sz="quarter" idx="11"/>
          </p:nvPr>
        </p:nvSpPr>
        <p:spPr/>
        <p:txBody>
          <a:bodyPr/>
          <a:lstStyle/>
          <a:p>
            <a:r>
              <a:rPr lang="en-US"/>
              <a:t>©The Marketing Animals 2023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36524"/>
            <a:ext cx="7886700" cy="1325563"/>
          </a:xfrm>
        </p:spPr>
        <p:txBody>
          <a:bodyPr>
            <a:normAutofit/>
          </a:bodyPr>
          <a:lstStyle/>
          <a:p>
            <a:r>
              <a:rPr lang="en-US" sz="3600" b="1" dirty="0"/>
              <a:t>Typical Hiring Mistakes and Costs</a:t>
            </a:r>
          </a:p>
        </p:txBody>
      </p:sp>
      <p:sp>
        <p:nvSpPr>
          <p:cNvPr id="2" name="Content Placeholder 1"/>
          <p:cNvSpPr>
            <a:spLocks noGrp="1"/>
          </p:cNvSpPr>
          <p:nvPr>
            <p:ph idx="1"/>
          </p:nvPr>
        </p:nvSpPr>
        <p:spPr>
          <a:xfrm>
            <a:off x="895350" y="990600"/>
            <a:ext cx="7620000" cy="5486400"/>
          </a:xfrm>
        </p:spPr>
        <p:txBody>
          <a:bodyPr>
            <a:noAutofit/>
          </a:bodyPr>
          <a:lstStyle/>
          <a:p>
            <a:pPr>
              <a:buNone/>
            </a:pPr>
            <a:r>
              <a:rPr lang="en-US" sz="1800" dirty="0">
                <a:solidFill>
                  <a:schemeClr val="tx1"/>
                </a:solidFill>
                <a:latin typeface="Calibri" panose="020F0502020204030204" pitchFamily="34" charset="0"/>
                <a:cs typeface="Calibri" panose="020F0502020204030204" pitchFamily="34" charset="0"/>
              </a:rPr>
              <a:t>Mistakes</a:t>
            </a:r>
          </a:p>
          <a:p>
            <a:pPr marL="457200" indent="-457200">
              <a:buFont typeface="+mj-lt"/>
              <a:buAutoNum type="arabicPeriod"/>
            </a:pPr>
            <a:r>
              <a:rPr lang="en-US" sz="1800" dirty="0">
                <a:solidFill>
                  <a:schemeClr val="tx1"/>
                </a:solidFill>
                <a:latin typeface="Calibri" panose="020F0502020204030204" pitchFamily="34" charset="0"/>
                <a:cs typeface="Calibri" panose="020F0502020204030204" pitchFamily="34" charset="0"/>
              </a:rPr>
              <a:t>Hiring in haste just to fill the spot (no background check, no skill test, no working interview or reference check done)</a:t>
            </a:r>
          </a:p>
          <a:p>
            <a:pPr marL="457200" indent="-457200">
              <a:buFont typeface="+mj-lt"/>
              <a:buAutoNum type="arabicPeriod"/>
            </a:pPr>
            <a:r>
              <a:rPr lang="en-US" sz="1800" dirty="0">
                <a:solidFill>
                  <a:schemeClr val="tx1"/>
                </a:solidFill>
                <a:latin typeface="Calibri" panose="020F0502020204030204" pitchFamily="34" charset="0"/>
                <a:cs typeface="Calibri" panose="020F0502020204030204" pitchFamily="34" charset="0"/>
              </a:rPr>
              <a:t>Hiring family and/or friends that are not qualified (On the job training will cost you THOUSANDS – COI - cost of inaction.)</a:t>
            </a:r>
          </a:p>
          <a:p>
            <a:pPr marL="457200" indent="-457200">
              <a:buFont typeface="+mj-lt"/>
              <a:buAutoNum type="arabicPeriod"/>
            </a:pPr>
            <a:r>
              <a:rPr lang="en-US" sz="1800" dirty="0">
                <a:solidFill>
                  <a:schemeClr val="tx1"/>
                </a:solidFill>
                <a:latin typeface="Calibri" panose="020F0502020204030204" pitchFamily="34" charset="0"/>
                <a:cs typeface="Calibri" panose="020F0502020204030204" pitchFamily="34" charset="0"/>
              </a:rPr>
              <a:t>Quick to hire and slow to fire (I feel bad, I really like them, or they really need this job)</a:t>
            </a:r>
          </a:p>
          <a:p>
            <a:pPr marL="457200" indent="-457200">
              <a:buFont typeface="+mj-lt"/>
              <a:buAutoNum type="arabicPeriod"/>
            </a:pPr>
            <a:r>
              <a:rPr lang="en-US" sz="1800" dirty="0">
                <a:solidFill>
                  <a:schemeClr val="tx1"/>
                </a:solidFill>
                <a:latin typeface="Calibri" panose="020F0502020204030204" pitchFamily="34" charset="0"/>
                <a:cs typeface="Calibri" panose="020F0502020204030204" pitchFamily="34" charset="0"/>
              </a:rPr>
              <a:t>Not defining the position (know what problem you want to solve)</a:t>
            </a:r>
          </a:p>
          <a:p>
            <a:pPr marL="457200" indent="-457200">
              <a:buFont typeface="+mj-lt"/>
              <a:buAutoNum type="arabicPeriod"/>
            </a:pPr>
            <a:r>
              <a:rPr lang="en-US" sz="1800" dirty="0">
                <a:solidFill>
                  <a:schemeClr val="tx1"/>
                </a:solidFill>
                <a:latin typeface="Calibri" panose="020F0502020204030204" pitchFamily="34" charset="0"/>
                <a:cs typeface="Calibri" panose="020F0502020204030204" pitchFamily="34" charset="0"/>
              </a:rPr>
              <a:t>Fear of hiring the wrong person (I hired wrong before)</a:t>
            </a:r>
          </a:p>
          <a:p>
            <a:pPr marL="457200" indent="-457200">
              <a:buFont typeface="+mj-lt"/>
              <a:buAutoNum type="arabicPeriod"/>
            </a:pPr>
            <a:r>
              <a:rPr lang="en-US" sz="1800" dirty="0">
                <a:solidFill>
                  <a:schemeClr val="tx1"/>
                </a:solidFill>
                <a:latin typeface="Calibri" panose="020F0502020204030204" pitchFamily="34" charset="0"/>
                <a:cs typeface="Calibri" panose="020F0502020204030204" pitchFamily="34" charset="0"/>
              </a:rPr>
              <a:t>No one does it like me (I’m the ONLY one </a:t>
            </a:r>
            <a:r>
              <a:rPr lang="en-US" sz="1800" dirty="0">
                <a:solidFill>
                  <a:schemeClr val="tx1"/>
                </a:solidFill>
                <a:latin typeface="Calibri" panose="020F0502020204030204" pitchFamily="34" charset="0"/>
                <a:cs typeface="Calibri" panose="020F0502020204030204" pitchFamily="34" charset="0"/>
                <a:sym typeface="Wingdings" pitchFamily="2" charset="2"/>
              </a:rPr>
              <a:t>)</a:t>
            </a:r>
            <a:endParaRPr lang="en-US" sz="1800" dirty="0">
              <a:solidFill>
                <a:schemeClr val="tx1"/>
              </a:solidFill>
              <a:latin typeface="Calibri" panose="020F0502020204030204" pitchFamily="34" charset="0"/>
              <a:cs typeface="Calibri" panose="020F0502020204030204" pitchFamily="34" charset="0"/>
            </a:endParaRPr>
          </a:p>
          <a:p>
            <a:pPr marL="457200" indent="-457200">
              <a:buFont typeface="+mj-lt"/>
              <a:buAutoNum type="arabicPeriod"/>
            </a:pPr>
            <a:r>
              <a:rPr lang="en-US" sz="1800" dirty="0">
                <a:solidFill>
                  <a:schemeClr val="tx1"/>
                </a:solidFill>
                <a:latin typeface="Calibri" panose="020F0502020204030204" pitchFamily="34" charset="0"/>
                <a:cs typeface="Calibri" panose="020F0502020204030204" pitchFamily="34" charset="0"/>
              </a:rPr>
              <a:t>No time taken to properly train a new employee (throwing them to the wolves without any training)</a:t>
            </a:r>
          </a:p>
          <a:p>
            <a:pPr marL="0" indent="0">
              <a:buNone/>
            </a:pPr>
            <a:r>
              <a:rPr lang="en-US" sz="1800" dirty="0">
                <a:solidFill>
                  <a:schemeClr val="tx1"/>
                </a:solidFill>
                <a:latin typeface="Calibri" panose="020F0502020204030204" pitchFamily="34" charset="0"/>
                <a:cs typeface="Calibri" panose="020F0502020204030204" pitchFamily="34" charset="0"/>
              </a:rPr>
              <a:t>Costs</a:t>
            </a:r>
          </a:p>
          <a:p>
            <a:pPr marL="457200" indent="-457200">
              <a:buFont typeface="+mj-lt"/>
              <a:buAutoNum type="arabicPeriod"/>
            </a:pPr>
            <a:r>
              <a:rPr lang="en-US" sz="1800" dirty="0">
                <a:solidFill>
                  <a:schemeClr val="tx1"/>
                </a:solidFill>
                <a:latin typeface="Calibri" panose="020F0502020204030204" pitchFamily="34" charset="0"/>
                <a:cs typeface="Calibri" panose="020F0502020204030204" pitchFamily="34" charset="0"/>
              </a:rPr>
              <a:t>Advertising costs (depending where you advertise)</a:t>
            </a:r>
          </a:p>
          <a:p>
            <a:pPr marL="457200" indent="-457200">
              <a:buFont typeface="+mj-lt"/>
              <a:buAutoNum type="arabicPeriod"/>
            </a:pPr>
            <a:r>
              <a:rPr lang="en-US" sz="1800" dirty="0">
                <a:solidFill>
                  <a:schemeClr val="tx1"/>
                </a:solidFill>
                <a:latin typeface="Calibri" panose="020F0502020204030204" pitchFamily="34" charset="0"/>
                <a:cs typeface="Calibri" panose="020F0502020204030204" pitchFamily="34" charset="0"/>
              </a:rPr>
              <a:t>Training time</a:t>
            </a:r>
          </a:p>
          <a:p>
            <a:pPr>
              <a:buNone/>
            </a:pPr>
            <a:endParaRPr lang="en-US" sz="1800" dirty="0">
              <a:solidFill>
                <a:schemeClr val="tx1"/>
              </a:solidFill>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C5C88976-E6B7-B69B-7B44-D3EB1A4FBF55}"/>
              </a:ext>
            </a:extLst>
          </p:cNvPr>
          <p:cNvSpPr>
            <a:spLocks noGrp="1"/>
          </p:cNvSpPr>
          <p:nvPr>
            <p:ph type="ftr" sz="quarter" idx="11"/>
          </p:nvPr>
        </p:nvSpPr>
        <p:spPr/>
        <p:txBody>
          <a:bodyPr/>
          <a:lstStyle/>
          <a:p>
            <a:r>
              <a:rPr lang="en-US"/>
              <a:t>©The Marketing Animals 2023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143000"/>
            <a:ext cx="7086600" cy="3170099"/>
          </a:xfrm>
          <a:prstGeom prst="rect">
            <a:avLst/>
          </a:prstGeom>
        </p:spPr>
        <p:txBody>
          <a:bodyPr wrap="square">
            <a:spAutoFit/>
          </a:bodyPr>
          <a:lstStyle/>
          <a:p>
            <a:pPr algn="ctr"/>
            <a:r>
              <a:rPr lang="en-US" sz="3600" b="1" dirty="0">
                <a:latin typeface="+mj-lt"/>
              </a:rPr>
              <a:t>THE DISC TEST IS A </a:t>
            </a:r>
            <a:r>
              <a:rPr lang="en-US" sz="3600" b="1" dirty="0">
                <a:solidFill>
                  <a:srgbClr val="FF0000"/>
                </a:solidFill>
                <a:latin typeface="+mj-lt"/>
              </a:rPr>
              <a:t>POWERFUL</a:t>
            </a:r>
            <a:r>
              <a:rPr lang="en-US" sz="3600" b="1" dirty="0">
                <a:latin typeface="+mj-lt"/>
              </a:rPr>
              <a:t> HIRING TOOL TO FIND A GREAT ASSISTANT</a:t>
            </a:r>
          </a:p>
          <a:p>
            <a:pPr algn="ctr"/>
            <a:endParaRPr lang="en-US" sz="3600" b="1" dirty="0">
              <a:latin typeface="+mj-lt"/>
            </a:endParaRPr>
          </a:p>
          <a:p>
            <a:pPr algn="ctr"/>
            <a:r>
              <a:rPr lang="en-US" sz="2800" b="1" dirty="0">
                <a:latin typeface="+mj-lt"/>
              </a:rPr>
              <a:t>Why? Because it helps you find the right person for the right position!!! </a:t>
            </a:r>
          </a:p>
        </p:txBody>
      </p:sp>
      <p:sp>
        <p:nvSpPr>
          <p:cNvPr id="3" name="Footer Placeholder 2">
            <a:extLst>
              <a:ext uri="{FF2B5EF4-FFF2-40B4-BE49-F238E27FC236}">
                <a16:creationId xmlns:a16="http://schemas.microsoft.com/office/drawing/2014/main" id="{8E0B7F1C-9268-90D8-FB7B-CA3A58461997}"/>
              </a:ext>
            </a:extLst>
          </p:cNvPr>
          <p:cNvSpPr>
            <a:spLocks noGrp="1"/>
          </p:cNvSpPr>
          <p:nvPr>
            <p:ph type="ftr" sz="quarter" idx="11"/>
          </p:nvPr>
        </p:nvSpPr>
        <p:spPr/>
        <p:txBody>
          <a:bodyPr/>
          <a:lstStyle/>
          <a:p>
            <a:r>
              <a:rPr lang="en-US"/>
              <a:t>©The Marketing Animals 2023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latin typeface="+mn-lt"/>
              </a:rPr>
              <a:t>Using the DISC TEST to Hire</a:t>
            </a:r>
          </a:p>
        </p:txBody>
      </p:sp>
      <p:sp>
        <p:nvSpPr>
          <p:cNvPr id="2" name="Content Placeholder 1"/>
          <p:cNvSpPr>
            <a:spLocks noGrp="1"/>
          </p:cNvSpPr>
          <p:nvPr>
            <p:ph idx="1"/>
          </p:nvPr>
        </p:nvSpPr>
        <p:spPr/>
        <p:txBody>
          <a:bodyPr>
            <a:normAutofit fontScale="92500" lnSpcReduction="20000"/>
          </a:bodyPr>
          <a:lstStyle/>
          <a:p>
            <a:pPr marL="624078" indent="-514350">
              <a:buNone/>
            </a:pPr>
            <a:endParaRPr lang="en-US" dirty="0">
              <a:solidFill>
                <a:schemeClr val="tx1"/>
              </a:solidFill>
            </a:endParaRPr>
          </a:p>
          <a:p>
            <a:pPr marL="624078" indent="-514350">
              <a:buNone/>
            </a:pPr>
            <a:r>
              <a:rPr lang="en-US" sz="2800" dirty="0">
                <a:solidFill>
                  <a:schemeClr val="tx1"/>
                </a:solidFill>
              </a:rPr>
              <a:t>1.   Its best if you take the test first.</a:t>
            </a:r>
            <a:endParaRPr lang="en-US" sz="2800" b="1" dirty="0">
              <a:solidFill>
                <a:schemeClr val="tx1"/>
              </a:solidFill>
            </a:endParaRPr>
          </a:p>
          <a:p>
            <a:pPr marL="624078" indent="-514350">
              <a:buAutoNum type="arabicPeriod"/>
            </a:pPr>
            <a:endParaRPr lang="en-US" sz="2800" dirty="0">
              <a:solidFill>
                <a:schemeClr val="tx1"/>
              </a:solidFill>
            </a:endParaRPr>
          </a:p>
          <a:p>
            <a:pPr marL="0" lvl="0" indent="0" fontAlgn="base">
              <a:spcBef>
                <a:spcPct val="0"/>
              </a:spcBef>
              <a:spcAft>
                <a:spcPct val="0"/>
              </a:spcAft>
              <a:buClrTx/>
              <a:buSzTx/>
              <a:buNone/>
            </a:pPr>
            <a:r>
              <a:rPr lang="en-US" sz="2800" b="1" dirty="0">
                <a:solidFill>
                  <a:schemeClr val="tx1"/>
                </a:solidFill>
                <a:ea typeface="Calibri" pitchFamily="34" charset="0"/>
                <a:cs typeface="Times New Roman" pitchFamily="18" charset="0"/>
              </a:rPr>
              <a:t>  </a:t>
            </a:r>
            <a:r>
              <a:rPr lang="en-US" sz="2800" dirty="0">
                <a:solidFill>
                  <a:schemeClr val="tx1"/>
                </a:solidFill>
                <a:ea typeface="Calibri" pitchFamily="34" charset="0"/>
                <a:cs typeface="Times New Roman" pitchFamily="18" charset="0"/>
              </a:rPr>
              <a:t>2.   Here is a website that you can take the </a:t>
            </a:r>
          </a:p>
          <a:p>
            <a:pPr marL="0" lvl="0" indent="0" fontAlgn="base">
              <a:spcBef>
                <a:spcPct val="0"/>
              </a:spcBef>
              <a:spcAft>
                <a:spcPct val="0"/>
              </a:spcAft>
              <a:buClrTx/>
              <a:buSzTx/>
              <a:buNone/>
            </a:pPr>
            <a:r>
              <a:rPr lang="en-US" sz="2800" dirty="0">
                <a:solidFill>
                  <a:schemeClr val="tx1"/>
                </a:solidFill>
                <a:ea typeface="Calibri" pitchFamily="34" charset="0"/>
                <a:cs typeface="Times New Roman" pitchFamily="18" charset="0"/>
              </a:rPr>
              <a:t>        DISC TEST for FREE</a:t>
            </a:r>
          </a:p>
          <a:p>
            <a:pPr marL="0" lvl="0" indent="0" fontAlgn="base">
              <a:spcBef>
                <a:spcPct val="0"/>
              </a:spcBef>
              <a:spcAft>
                <a:spcPct val="0"/>
              </a:spcAft>
              <a:buClrTx/>
              <a:buSzTx/>
              <a:buNone/>
            </a:pPr>
            <a:endParaRPr lang="en-US" sz="2800" dirty="0">
              <a:solidFill>
                <a:schemeClr val="tx1"/>
              </a:solidFill>
              <a:cs typeface="Times New Roman" pitchFamily="18" charset="0"/>
            </a:endParaRPr>
          </a:p>
          <a:p>
            <a:pPr marL="0" lvl="0" indent="0" fontAlgn="base">
              <a:spcBef>
                <a:spcPct val="0"/>
              </a:spcBef>
              <a:spcAft>
                <a:spcPct val="0"/>
              </a:spcAft>
              <a:buClrTx/>
              <a:buSzTx/>
              <a:buNone/>
            </a:pPr>
            <a:r>
              <a:rPr lang="en-US" sz="2800" dirty="0">
                <a:solidFill>
                  <a:schemeClr val="tx1"/>
                </a:solidFill>
                <a:cs typeface="Times New Roman" pitchFamily="18" charset="0"/>
              </a:rPr>
              <a:t>	</a:t>
            </a:r>
            <a:r>
              <a:rPr lang="en-US" sz="2800" dirty="0">
                <a:solidFill>
                  <a:schemeClr val="tx1"/>
                </a:solidFill>
                <a:cs typeface="Times New Roman" pitchFamily="18" charset="0"/>
                <a:hlinkClick r:id="rId3">
                  <a:extLst>
                    <a:ext uri="{A12FA001-AC4F-418D-AE19-62706E023703}">
                      <ahyp:hlinkClr xmlns:ahyp="http://schemas.microsoft.com/office/drawing/2018/hyperlinkcolor" val="tx"/>
                    </a:ext>
                  </a:extLst>
                </a:hlinkClick>
              </a:rPr>
              <a:t>www.DISCProfileLink.com</a:t>
            </a:r>
            <a:endParaRPr lang="en-US" sz="2800" dirty="0">
              <a:solidFill>
                <a:schemeClr val="tx1"/>
              </a:solidFill>
              <a:cs typeface="Times New Roman" pitchFamily="18" charset="0"/>
            </a:endParaRPr>
          </a:p>
          <a:p>
            <a:pPr marL="0" lvl="0" indent="0" fontAlgn="base">
              <a:spcBef>
                <a:spcPct val="0"/>
              </a:spcBef>
              <a:spcAft>
                <a:spcPct val="0"/>
              </a:spcAft>
              <a:buClrTx/>
              <a:buSzTx/>
              <a:buNone/>
            </a:pPr>
            <a:endParaRPr lang="en-US" sz="2800" dirty="0">
              <a:solidFill>
                <a:schemeClr val="tx1"/>
              </a:solidFill>
              <a:cs typeface="Arial" pitchFamily="34" charset="0"/>
            </a:endParaRPr>
          </a:p>
          <a:p>
            <a:pPr marL="0" lvl="0" indent="0" eaLnBrk="0" fontAlgn="base" hangingPunct="0">
              <a:spcBef>
                <a:spcPct val="0"/>
              </a:spcBef>
              <a:spcAft>
                <a:spcPct val="0"/>
              </a:spcAft>
              <a:buClrTx/>
              <a:buSzTx/>
              <a:buNone/>
            </a:pPr>
            <a:r>
              <a:rPr lang="en-US" sz="2800" dirty="0">
                <a:solidFill>
                  <a:schemeClr val="tx1"/>
                </a:solidFill>
                <a:cs typeface="Arial" pitchFamily="34" charset="0"/>
              </a:rPr>
              <a:t>  3.   No profile – no hire</a:t>
            </a:r>
          </a:p>
          <a:p>
            <a:pPr marL="624078" indent="-514350" algn="ctr">
              <a:buAutoNum type="arabicPeriod"/>
            </a:pPr>
            <a:endParaRPr lang="en-US" dirty="0">
              <a:solidFill>
                <a:schemeClr val="tx1"/>
              </a:solidFill>
            </a:endParaRPr>
          </a:p>
        </p:txBody>
      </p:sp>
      <p:sp>
        <p:nvSpPr>
          <p:cNvPr id="4" name="Footer Placeholder 3">
            <a:extLst>
              <a:ext uri="{FF2B5EF4-FFF2-40B4-BE49-F238E27FC236}">
                <a16:creationId xmlns:a16="http://schemas.microsoft.com/office/drawing/2014/main" id="{17C5DC6E-A5FE-6A5D-CEED-2A1BBFC31AE5}"/>
              </a:ext>
            </a:extLst>
          </p:cNvPr>
          <p:cNvSpPr>
            <a:spLocks noGrp="1"/>
          </p:cNvSpPr>
          <p:nvPr>
            <p:ph type="ftr" sz="quarter" idx="11"/>
          </p:nvPr>
        </p:nvSpPr>
        <p:spPr/>
        <p:txBody>
          <a:bodyPr/>
          <a:lstStyle/>
          <a:p>
            <a:r>
              <a:rPr lang="en-US"/>
              <a:t>©The Marketing Animals 2023</a:t>
            </a:r>
          </a:p>
        </p:txBody>
      </p:sp>
    </p:spTree>
    <p:extLst>
      <p:ext uri="{BB962C8B-B14F-4D97-AF65-F5344CB8AC3E}">
        <p14:creationId xmlns:p14="http://schemas.microsoft.com/office/powerpoint/2010/main" val="3808952196"/>
      </p:ext>
    </p:extLst>
  </p:cSld>
  <p:clrMapOvr>
    <a:masterClrMapping/>
  </p:clrMapOvr>
</p:sld>
</file>

<file path=ppt/theme/theme1.xml><?xml version="1.0" encoding="utf-8"?>
<a:theme xmlns:a="http://schemas.openxmlformats.org/drawingml/2006/main" name="Orange Arial">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range Arial" id="{6D5FCB95-92D2-FE48-BFD3-9FBF00CF7CD0}" vid="{00228FEF-23AE-2E4D-B918-CE3E20E140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Orange Arial</Template>
  <TotalTime>1400</TotalTime>
  <Words>1881</Words>
  <Application>Microsoft Macintosh PowerPoint</Application>
  <PresentationFormat>On-screen Show (4:3)</PresentationFormat>
  <Paragraphs>266</Paragraphs>
  <Slides>34</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Gill Sans MT</vt:lpstr>
      <vt:lpstr>Impact</vt:lpstr>
      <vt:lpstr>Orange Arial</vt:lpstr>
      <vt:lpstr>How to Hire Your “A” Team (Using the DISC Profile to Help You) </vt:lpstr>
      <vt:lpstr>Looking for Unicorns</vt:lpstr>
      <vt:lpstr>PowerPoint Presentation</vt:lpstr>
      <vt:lpstr>Which Employee Costs You Most?</vt:lpstr>
      <vt:lpstr>PowerPoint Presentation</vt:lpstr>
      <vt:lpstr>Hiring Someone Is Not A Typical Skill We Have Learned</vt:lpstr>
      <vt:lpstr>Typical Hiring Mistakes and Costs</vt:lpstr>
      <vt:lpstr>PowerPoint Presentation</vt:lpstr>
      <vt:lpstr>Using the DISC TEST to Hire</vt:lpstr>
      <vt:lpstr> Why bother??? What’s the value???</vt:lpstr>
      <vt:lpstr>What is a DISC Test?</vt:lpstr>
      <vt:lpstr>PowerPoint Presentation</vt:lpstr>
      <vt:lpstr>Disc Profile</vt:lpstr>
      <vt:lpstr>Sales Person/Real Estate Agent</vt:lpstr>
      <vt:lpstr>Assistant</vt:lpstr>
      <vt:lpstr> Working with an assistant with  a “D” Style:   </vt:lpstr>
      <vt:lpstr>PowerPoint Presentation</vt:lpstr>
      <vt:lpstr>PowerPoint Presentation</vt:lpstr>
      <vt:lpstr>PowerPoint Presentation</vt:lpstr>
      <vt:lpstr>Values</vt:lpstr>
      <vt:lpstr>What does it mean?</vt:lpstr>
      <vt:lpstr>Aesthetic (A great stager!!)</vt:lpstr>
      <vt:lpstr>Economic (A Salesperson)</vt:lpstr>
      <vt:lpstr>Individualistic (Works well by themself)</vt:lpstr>
      <vt:lpstr>Political (Leader - Another salesperson marker)</vt:lpstr>
      <vt:lpstr>Altruistic (Loves teaching/helping)</vt:lpstr>
      <vt:lpstr>Regulatory (Great assistant)</vt:lpstr>
      <vt:lpstr>Theoretical (Loves to Learn)</vt:lpstr>
      <vt:lpstr>Values (This would be a salesperson values) </vt:lpstr>
      <vt:lpstr>Attributes</vt:lpstr>
      <vt:lpstr>Next STEP -  Clarifying the Job           Description and Tasks</vt:lpstr>
      <vt:lpstr>PowerPoint Presentation</vt:lpstr>
      <vt:lpstr>PowerPoint Presentation</vt:lpstr>
      <vt:lpstr>THE DISC TEST IS A POWERFUL TOOL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DISC Test to Help You Hire A Great Team</dc:title>
  <dc:subject/>
  <dc:creator>Tammy Schneider</dc:creator>
  <cp:keywords/>
  <dc:description/>
  <cp:lastModifiedBy>Tammy Schneider</cp:lastModifiedBy>
  <cp:revision>51</cp:revision>
  <dcterms:created xsi:type="dcterms:W3CDTF">2013-05-28T13:23:48Z</dcterms:created>
  <dcterms:modified xsi:type="dcterms:W3CDTF">2023-11-21T21:10:07Z</dcterms:modified>
  <cp:category/>
</cp:coreProperties>
</file>