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57" r:id="rId4"/>
    <p:sldId id="261" r:id="rId5"/>
    <p:sldId id="260" r:id="rId6"/>
    <p:sldId id="262" r:id="rId7"/>
    <p:sldId id="259" r:id="rId8"/>
    <p:sldId id="264" r:id="rId9"/>
    <p:sldId id="265" r:id="rId10"/>
    <p:sldId id="266" r:id="rId11"/>
    <p:sldId id="267" r:id="rId12"/>
    <p:sldId id="268" r:id="rId13"/>
    <p:sldId id="269" r:id="rId14"/>
    <p:sldId id="258" r:id="rId15"/>
    <p:sldId id="279" r:id="rId16"/>
    <p:sldId id="280" r:id="rId17"/>
    <p:sldId id="281" r:id="rId18"/>
    <p:sldId id="282" r:id="rId19"/>
    <p:sldId id="285" r:id="rId20"/>
    <p:sldId id="284" r:id="rId21"/>
    <p:sldId id="286" r:id="rId22"/>
    <p:sldId id="270" r:id="rId23"/>
    <p:sldId id="277" r:id="rId24"/>
    <p:sldId id="276" r:id="rId25"/>
    <p:sldId id="271" r:id="rId26"/>
    <p:sldId id="272" r:id="rId27"/>
    <p:sldId id="278" r:id="rId28"/>
    <p:sldId id="290" r:id="rId29"/>
    <p:sldId id="291" r:id="rId30"/>
    <p:sldId id="273" r:id="rId31"/>
    <p:sldId id="274" r:id="rId32"/>
    <p:sldId id="287" r:id="rId33"/>
    <p:sldId id="289" r:id="rId34"/>
    <p:sldId id="288"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4C35-680B-B844-9118-4091795E52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2F1D53-CA86-DD4D-820B-D361696238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7A1B82-E7C1-8A46-B192-E06167806160}"/>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5" name="Footer Placeholder 4">
            <a:extLst>
              <a:ext uri="{FF2B5EF4-FFF2-40B4-BE49-F238E27FC236}">
                <a16:creationId xmlns:a16="http://schemas.microsoft.com/office/drawing/2014/main" id="{FBFE1E3F-4FD7-2E47-A729-408FF5F5E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68DCA-3917-1A48-9482-769D95748804}"/>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1354463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23EF-E346-7140-A4F6-32225DC409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3F73BF-7F7E-8441-9CDB-3F936B2C10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4A343-987B-D444-A199-72B248D8A97E}"/>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5" name="Footer Placeholder 4">
            <a:extLst>
              <a:ext uri="{FF2B5EF4-FFF2-40B4-BE49-F238E27FC236}">
                <a16:creationId xmlns:a16="http://schemas.microsoft.com/office/drawing/2014/main" id="{232CF763-AF97-3243-81AD-3A07C1C53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61165-066F-D74A-8898-6C9B54E99E49}"/>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140350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88F5E-01B7-2144-ACF2-4B8A3D29EA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2E130C-5849-424A-86CB-D374889A48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7B2C8-DCA6-764B-8917-8A7E537D1E1F}"/>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5" name="Footer Placeholder 4">
            <a:extLst>
              <a:ext uri="{FF2B5EF4-FFF2-40B4-BE49-F238E27FC236}">
                <a16:creationId xmlns:a16="http://schemas.microsoft.com/office/drawing/2014/main" id="{9F1A0B8B-8848-8646-8C79-16B68EF95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B84B0-B36E-DB4C-ABEB-FC6B9E5F58E4}"/>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1547739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89A8-C1E8-BA4E-8E4D-533725C9B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CC6DC-D88F-D747-8646-09591EEED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C9E0F-5E41-144F-AF63-D81EAA2646C7}"/>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5" name="Footer Placeholder 4">
            <a:extLst>
              <a:ext uri="{FF2B5EF4-FFF2-40B4-BE49-F238E27FC236}">
                <a16:creationId xmlns:a16="http://schemas.microsoft.com/office/drawing/2014/main" id="{8CC57B91-4749-7344-AFAC-65E7DF40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8A720-B734-2D4B-BE7D-9E9F5D611945}"/>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199170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5FC6A-023C-2C42-96BB-1C60D62BA4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0F7F2-0A05-D84B-B94F-C4AF018F5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B70C7-3534-894E-BAB8-71C7F2DE5174}"/>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5" name="Footer Placeholder 4">
            <a:extLst>
              <a:ext uri="{FF2B5EF4-FFF2-40B4-BE49-F238E27FC236}">
                <a16:creationId xmlns:a16="http://schemas.microsoft.com/office/drawing/2014/main" id="{FC84DE8E-EBEC-3A40-8D36-A8B1FFCAE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ABB97-201C-3F4B-AFB3-DA5D0FCC77EB}"/>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427231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43F2F-8ADD-3F4B-8862-710EF0A55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C71EF-2CA8-FB47-9A79-62E5D96848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7137BF-10DB-CF48-A20A-E58D18D9AD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5A6FDD-F30C-8741-9C22-940DBF4BCA72}"/>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6" name="Footer Placeholder 5">
            <a:extLst>
              <a:ext uri="{FF2B5EF4-FFF2-40B4-BE49-F238E27FC236}">
                <a16:creationId xmlns:a16="http://schemas.microsoft.com/office/drawing/2014/main" id="{BB01A71B-8DAE-BD49-9EA6-6E1466AEA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6BE2D-B46F-914C-9C10-22092FEDA9CA}"/>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149328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E3E4C-58B5-9045-96AC-8CB9FEC06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75946C-435D-9F42-BFE1-7175F72C9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508E8-2A15-7C43-83CE-5E72C7416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0794B-0BB9-C349-AAD1-39923E533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87951C-0C4C-864B-9EC8-6023C875AD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DEAB6B-9D13-A64A-ACB0-221A3E43AB68}"/>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8" name="Footer Placeholder 7">
            <a:extLst>
              <a:ext uri="{FF2B5EF4-FFF2-40B4-BE49-F238E27FC236}">
                <a16:creationId xmlns:a16="http://schemas.microsoft.com/office/drawing/2014/main" id="{0B838B96-47A5-A04B-93E4-21EC07634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946C78-83DA-284A-BE4E-F4DB6E975632}"/>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210493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9162-1A94-B04E-A0B7-7645B724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BE15DE-8038-3042-8717-68F2D47294ED}"/>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4" name="Footer Placeholder 3">
            <a:extLst>
              <a:ext uri="{FF2B5EF4-FFF2-40B4-BE49-F238E27FC236}">
                <a16:creationId xmlns:a16="http://schemas.microsoft.com/office/drawing/2014/main" id="{C7D77DD0-BB6F-6B46-9CDE-3D44FB81D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080F4C-FFFD-CC4F-A668-AEBBECC29B43}"/>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266984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D400FF-E4C4-1E4A-9D26-B7914EDD45B8}"/>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3" name="Footer Placeholder 2">
            <a:extLst>
              <a:ext uri="{FF2B5EF4-FFF2-40B4-BE49-F238E27FC236}">
                <a16:creationId xmlns:a16="http://schemas.microsoft.com/office/drawing/2014/main" id="{64F1051A-3890-BE46-9889-6F11F90CF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392172-13C0-B247-82E1-8DFA5BC05FEC}"/>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400328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62B-1F62-AC44-BE91-C88F684CB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ECF01-8CFA-EC4A-BE99-0ED9ED0B34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B20D06-C4EC-F644-847A-73B7F9D4C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88665-0784-944D-A9DC-39497EB0AE34}"/>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6" name="Footer Placeholder 5">
            <a:extLst>
              <a:ext uri="{FF2B5EF4-FFF2-40B4-BE49-F238E27FC236}">
                <a16:creationId xmlns:a16="http://schemas.microsoft.com/office/drawing/2014/main" id="{DDD46DE1-60F6-824D-A2AA-C60761E2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5493A-B336-4143-A0C8-B77086B24FA9}"/>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368082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9784-33B0-9248-A2A3-1818AB74B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077DB-A477-4949-B9E8-C896A483D7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482C9-FC22-9840-8A34-B8F4699BB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7B69BA-232D-3D43-ADAF-853233DE0A32}"/>
              </a:ext>
            </a:extLst>
          </p:cNvPr>
          <p:cNvSpPr>
            <a:spLocks noGrp="1"/>
          </p:cNvSpPr>
          <p:nvPr>
            <p:ph type="dt" sz="half" idx="10"/>
          </p:nvPr>
        </p:nvSpPr>
        <p:spPr/>
        <p:txBody>
          <a:bodyPr/>
          <a:lstStyle/>
          <a:p>
            <a:fld id="{D7941043-2480-BE41-8B72-88A2E422415D}" type="datetimeFigureOut">
              <a:rPr lang="en-US" smtClean="0"/>
              <a:t>8/10/20</a:t>
            </a:fld>
            <a:endParaRPr lang="en-US"/>
          </a:p>
        </p:txBody>
      </p:sp>
      <p:sp>
        <p:nvSpPr>
          <p:cNvPr id="6" name="Footer Placeholder 5">
            <a:extLst>
              <a:ext uri="{FF2B5EF4-FFF2-40B4-BE49-F238E27FC236}">
                <a16:creationId xmlns:a16="http://schemas.microsoft.com/office/drawing/2014/main" id="{99C3362A-38D9-604B-A0FF-697C72DE7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7B399-47DA-E74F-BB3C-24A9FDE56591}"/>
              </a:ext>
            </a:extLst>
          </p:cNvPr>
          <p:cNvSpPr>
            <a:spLocks noGrp="1"/>
          </p:cNvSpPr>
          <p:nvPr>
            <p:ph type="sldNum" sz="quarter" idx="12"/>
          </p:nvPr>
        </p:nvSpPr>
        <p:spPr/>
        <p:txBody>
          <a:bodyPr/>
          <a:lstStyle/>
          <a:p>
            <a:fld id="{58284E96-893A-F240-A19A-79E7D765B928}" type="slidenum">
              <a:rPr lang="en-US" smtClean="0"/>
              <a:t>‹#›</a:t>
            </a:fld>
            <a:endParaRPr lang="en-US"/>
          </a:p>
        </p:txBody>
      </p:sp>
    </p:spTree>
    <p:extLst>
      <p:ext uri="{BB962C8B-B14F-4D97-AF65-F5344CB8AC3E}">
        <p14:creationId xmlns:p14="http://schemas.microsoft.com/office/powerpoint/2010/main" val="91506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9E2AA-233B-5248-9440-4C5E11C34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65772-2111-1047-BEEA-B9FFEE48F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F8F76-E43A-2E4F-AE33-EE8C7A12C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41043-2480-BE41-8B72-88A2E422415D}" type="datetimeFigureOut">
              <a:rPr lang="en-US" smtClean="0"/>
              <a:t>8/10/20</a:t>
            </a:fld>
            <a:endParaRPr lang="en-US"/>
          </a:p>
        </p:txBody>
      </p:sp>
      <p:sp>
        <p:nvSpPr>
          <p:cNvPr id="5" name="Footer Placeholder 4">
            <a:extLst>
              <a:ext uri="{FF2B5EF4-FFF2-40B4-BE49-F238E27FC236}">
                <a16:creationId xmlns:a16="http://schemas.microsoft.com/office/drawing/2014/main" id="{CDC4CDC2-9006-3247-9761-3BB2ACFEDC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4AD44F-733E-104D-B803-EC62768997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84E96-893A-F240-A19A-79E7D765B928}" type="slidenum">
              <a:rPr lang="en-US" smtClean="0"/>
              <a:t>‹#›</a:t>
            </a:fld>
            <a:endParaRPr lang="en-US"/>
          </a:p>
        </p:txBody>
      </p:sp>
    </p:spTree>
    <p:extLst>
      <p:ext uri="{BB962C8B-B14F-4D97-AF65-F5344CB8AC3E}">
        <p14:creationId xmlns:p14="http://schemas.microsoft.com/office/powerpoint/2010/main" val="3982922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onvertcsv.com/json-to-csv.htm" TargetMode="External"/><Relationship Id="rId2" Type="http://schemas.openxmlformats.org/officeDocument/2006/relationships/hyperlink" Target="https://www.contactmapping.com/blog/2019/8/12/how-to-export-your-facebook-friends-list-to-google-contac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scott@mybusinesse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E5DD0C-9531-42C3-A457-B3F0894C8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6F40F0D0-E785-4362-B9C4-83ED2837A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2355786"/>
            <a:ext cx="734166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8A4E750-3BD6-464D-AC32-A616054C52FD}"/>
              </a:ext>
            </a:extLst>
          </p:cNvPr>
          <p:cNvSpPr>
            <a:spLocks noGrp="1"/>
          </p:cNvSpPr>
          <p:nvPr>
            <p:ph type="ctrTitle"/>
          </p:nvPr>
        </p:nvSpPr>
        <p:spPr>
          <a:xfrm>
            <a:off x="4720689" y="2520377"/>
            <a:ext cx="5822343" cy="2439683"/>
          </a:xfrm>
        </p:spPr>
        <p:txBody>
          <a:bodyPr>
            <a:normAutofit/>
          </a:bodyPr>
          <a:lstStyle/>
          <a:p>
            <a:pPr algn="l"/>
            <a:r>
              <a:rPr lang="en-US" sz="5400" dirty="0">
                <a:solidFill>
                  <a:srgbClr val="FFFFFF"/>
                </a:solidFill>
              </a:rPr>
              <a:t>Referrals From Your Facebook Friends</a:t>
            </a:r>
          </a:p>
        </p:txBody>
      </p:sp>
      <p:sp>
        <p:nvSpPr>
          <p:cNvPr id="12" name="Freeform 5">
            <a:extLst>
              <a:ext uri="{FF2B5EF4-FFF2-40B4-BE49-F238E27FC236}">
                <a16:creationId xmlns:a16="http://schemas.microsoft.com/office/drawing/2014/main" id="{297B51BE-333F-42D4-8F2F-4E7CA138F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344B2ABE-82D9-424A-849D-CCB8FC74F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3EF6160F-98B4-49C3-89C6-321A9694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AA5A36BB-CF5B-994F-BB1C-9F328D0A1DA9}"/>
              </a:ext>
            </a:extLst>
          </p:cNvPr>
          <p:cNvPicPr>
            <a:picLocks noChangeAspect="1"/>
          </p:cNvPicPr>
          <p:nvPr/>
        </p:nvPicPr>
        <p:blipFill rotWithShape="1">
          <a:blip r:embed="rId2"/>
          <a:srcRect l="8584" r="7587" b="3"/>
          <a:stretch/>
        </p:blipFill>
        <p:spPr>
          <a:xfrm>
            <a:off x="1120047" y="1120046"/>
            <a:ext cx="2942082" cy="3509504"/>
          </a:xfrm>
          <a:prstGeom prst="rect">
            <a:avLst/>
          </a:prstGeom>
        </p:spPr>
      </p:pic>
      <p:pic>
        <p:nvPicPr>
          <p:cNvPr id="4" name="Picture 3">
            <a:extLst>
              <a:ext uri="{FF2B5EF4-FFF2-40B4-BE49-F238E27FC236}">
                <a16:creationId xmlns:a16="http://schemas.microsoft.com/office/drawing/2014/main" id="{B96777EF-5FC8-4F4C-832F-AF6425972E95}"/>
              </a:ext>
            </a:extLst>
          </p:cNvPr>
          <p:cNvPicPr>
            <a:picLocks noChangeAspect="1"/>
          </p:cNvPicPr>
          <p:nvPr/>
        </p:nvPicPr>
        <p:blipFill>
          <a:blip r:embed="rId3"/>
          <a:stretch>
            <a:fillRect/>
          </a:stretch>
        </p:blipFill>
        <p:spPr>
          <a:xfrm>
            <a:off x="9343697" y="183127"/>
            <a:ext cx="2406869" cy="2406869"/>
          </a:xfrm>
          <a:prstGeom prst="rect">
            <a:avLst/>
          </a:prstGeom>
        </p:spPr>
      </p:pic>
      <p:sp>
        <p:nvSpPr>
          <p:cNvPr id="6" name="TextBox 5">
            <a:extLst>
              <a:ext uri="{FF2B5EF4-FFF2-40B4-BE49-F238E27FC236}">
                <a16:creationId xmlns:a16="http://schemas.microsoft.com/office/drawing/2014/main" id="{7A1BAF0D-A4E2-D944-B6E0-E5E35003D60D}"/>
              </a:ext>
            </a:extLst>
          </p:cNvPr>
          <p:cNvSpPr txBox="1"/>
          <p:nvPr/>
        </p:nvSpPr>
        <p:spPr>
          <a:xfrm>
            <a:off x="1051338" y="4629550"/>
            <a:ext cx="2599441" cy="1077218"/>
          </a:xfrm>
          <a:prstGeom prst="rect">
            <a:avLst/>
          </a:prstGeom>
          <a:noFill/>
        </p:spPr>
        <p:txBody>
          <a:bodyPr wrap="square" rtlCol="0">
            <a:spAutoFit/>
          </a:bodyPr>
          <a:lstStyle/>
          <a:p>
            <a:pPr algn="ctr"/>
            <a:r>
              <a:rPr lang="en-US" sz="3200" dirty="0"/>
              <a:t>Brad Brondt		</a:t>
            </a:r>
          </a:p>
        </p:txBody>
      </p:sp>
      <p:sp>
        <p:nvSpPr>
          <p:cNvPr id="7" name="Rectangle 6">
            <a:extLst>
              <a:ext uri="{FF2B5EF4-FFF2-40B4-BE49-F238E27FC236}">
                <a16:creationId xmlns:a16="http://schemas.microsoft.com/office/drawing/2014/main" id="{AB2386DC-8D69-784D-B4BC-FCE535B89DBE}"/>
              </a:ext>
            </a:extLst>
          </p:cNvPr>
          <p:cNvSpPr/>
          <p:nvPr/>
        </p:nvSpPr>
        <p:spPr>
          <a:xfrm>
            <a:off x="9255576" y="2589996"/>
            <a:ext cx="2744470" cy="584775"/>
          </a:xfrm>
          <a:prstGeom prst="rect">
            <a:avLst/>
          </a:prstGeom>
        </p:spPr>
        <p:txBody>
          <a:bodyPr wrap="none">
            <a:spAutoFit/>
          </a:bodyPr>
          <a:lstStyle/>
          <a:p>
            <a:pPr algn="ctr"/>
            <a:r>
              <a:rPr lang="en-US" sz="3200" dirty="0"/>
              <a:t>Scott Hudspeth</a:t>
            </a:r>
          </a:p>
        </p:txBody>
      </p:sp>
    </p:spTree>
    <p:extLst>
      <p:ext uri="{BB962C8B-B14F-4D97-AF65-F5344CB8AC3E}">
        <p14:creationId xmlns:p14="http://schemas.microsoft.com/office/powerpoint/2010/main" val="2962530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BCD2F5-FA41-E44C-8099-116F5EAA190F}"/>
              </a:ext>
            </a:extLst>
          </p:cNvPr>
          <p:cNvPicPr>
            <a:picLocks noChangeAspect="1"/>
          </p:cNvPicPr>
          <p:nvPr/>
        </p:nvPicPr>
        <p:blipFill>
          <a:blip r:embed="rId2"/>
          <a:stretch>
            <a:fillRect/>
          </a:stretch>
        </p:blipFill>
        <p:spPr>
          <a:xfrm>
            <a:off x="1760535" y="0"/>
            <a:ext cx="8670929" cy="6858000"/>
          </a:xfrm>
          <a:prstGeom prst="rect">
            <a:avLst/>
          </a:prstGeom>
        </p:spPr>
      </p:pic>
      <p:pic>
        <p:nvPicPr>
          <p:cNvPr id="6" name="Picture 5">
            <a:extLst>
              <a:ext uri="{FF2B5EF4-FFF2-40B4-BE49-F238E27FC236}">
                <a16:creationId xmlns:a16="http://schemas.microsoft.com/office/drawing/2014/main" id="{DB06DEB5-CE4C-8546-8ED4-996A5EA54C88}"/>
              </a:ext>
            </a:extLst>
          </p:cNvPr>
          <p:cNvPicPr>
            <a:picLocks noChangeAspect="1"/>
          </p:cNvPicPr>
          <p:nvPr/>
        </p:nvPicPr>
        <p:blipFill>
          <a:blip r:embed="rId3"/>
          <a:stretch>
            <a:fillRect/>
          </a:stretch>
        </p:blipFill>
        <p:spPr>
          <a:xfrm rot="7384785">
            <a:off x="10415463" y="2628791"/>
            <a:ext cx="1264932" cy="1264932"/>
          </a:xfrm>
          <a:prstGeom prst="rect">
            <a:avLst/>
          </a:prstGeom>
        </p:spPr>
      </p:pic>
      <p:sp>
        <p:nvSpPr>
          <p:cNvPr id="10" name="Rectangle 9">
            <a:extLst>
              <a:ext uri="{FF2B5EF4-FFF2-40B4-BE49-F238E27FC236}">
                <a16:creationId xmlns:a16="http://schemas.microsoft.com/office/drawing/2014/main" id="{F3D5C4E6-4448-5544-A049-6CC8EDCDD9C1}"/>
              </a:ext>
            </a:extLst>
          </p:cNvPr>
          <p:cNvSpPr/>
          <p:nvPr/>
        </p:nvSpPr>
        <p:spPr>
          <a:xfrm>
            <a:off x="10017037" y="3767080"/>
            <a:ext cx="2061783" cy="369332"/>
          </a:xfrm>
          <a:prstGeom prst="rect">
            <a:avLst/>
          </a:prstGeom>
        </p:spPr>
        <p:txBody>
          <a:bodyPr wrap="none">
            <a:spAutoFit/>
          </a:bodyPr>
          <a:lstStyle/>
          <a:p>
            <a:pPr algn="ctr"/>
            <a:r>
              <a:rPr lang="en-US" dirty="0">
                <a:solidFill>
                  <a:srgbClr val="FF0000"/>
                </a:solidFill>
              </a:rPr>
              <a:t>Click “Deselect All”  </a:t>
            </a:r>
          </a:p>
        </p:txBody>
      </p:sp>
    </p:spTree>
    <p:extLst>
      <p:ext uri="{BB962C8B-B14F-4D97-AF65-F5344CB8AC3E}">
        <p14:creationId xmlns:p14="http://schemas.microsoft.com/office/powerpoint/2010/main" val="4100334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3ACEF-AC83-784B-AD61-F385DB594E56}"/>
              </a:ext>
            </a:extLst>
          </p:cNvPr>
          <p:cNvPicPr>
            <a:picLocks noChangeAspect="1"/>
          </p:cNvPicPr>
          <p:nvPr/>
        </p:nvPicPr>
        <p:blipFill>
          <a:blip r:embed="rId2"/>
          <a:stretch>
            <a:fillRect/>
          </a:stretch>
        </p:blipFill>
        <p:spPr>
          <a:xfrm>
            <a:off x="1541199" y="0"/>
            <a:ext cx="9109601" cy="6858000"/>
          </a:xfrm>
          <a:prstGeom prst="rect">
            <a:avLst/>
          </a:prstGeom>
        </p:spPr>
      </p:pic>
      <p:pic>
        <p:nvPicPr>
          <p:cNvPr id="6" name="Picture 5">
            <a:extLst>
              <a:ext uri="{FF2B5EF4-FFF2-40B4-BE49-F238E27FC236}">
                <a16:creationId xmlns:a16="http://schemas.microsoft.com/office/drawing/2014/main" id="{54542066-0104-734A-A2A9-173C8A975B6D}"/>
              </a:ext>
            </a:extLst>
          </p:cNvPr>
          <p:cNvPicPr>
            <a:picLocks noChangeAspect="1"/>
          </p:cNvPicPr>
          <p:nvPr/>
        </p:nvPicPr>
        <p:blipFill>
          <a:blip r:embed="rId3"/>
          <a:stretch>
            <a:fillRect/>
          </a:stretch>
        </p:blipFill>
        <p:spPr>
          <a:xfrm rot="7384785">
            <a:off x="10357796" y="1652607"/>
            <a:ext cx="1264932" cy="1264932"/>
          </a:xfrm>
          <a:prstGeom prst="rect">
            <a:avLst/>
          </a:prstGeom>
        </p:spPr>
      </p:pic>
      <p:pic>
        <p:nvPicPr>
          <p:cNvPr id="7" name="Picture 6">
            <a:extLst>
              <a:ext uri="{FF2B5EF4-FFF2-40B4-BE49-F238E27FC236}">
                <a16:creationId xmlns:a16="http://schemas.microsoft.com/office/drawing/2014/main" id="{DCA46C29-55AE-2646-B101-795F24539D17}"/>
              </a:ext>
            </a:extLst>
          </p:cNvPr>
          <p:cNvPicPr>
            <a:picLocks noChangeAspect="1"/>
          </p:cNvPicPr>
          <p:nvPr/>
        </p:nvPicPr>
        <p:blipFill>
          <a:blip r:embed="rId3"/>
          <a:stretch>
            <a:fillRect/>
          </a:stretch>
        </p:blipFill>
        <p:spPr>
          <a:xfrm rot="7384785">
            <a:off x="10357796" y="5549104"/>
            <a:ext cx="1264932" cy="1264932"/>
          </a:xfrm>
          <a:prstGeom prst="rect">
            <a:avLst/>
          </a:prstGeom>
        </p:spPr>
      </p:pic>
      <p:pic>
        <p:nvPicPr>
          <p:cNvPr id="9" name="Picture 8">
            <a:extLst>
              <a:ext uri="{FF2B5EF4-FFF2-40B4-BE49-F238E27FC236}">
                <a16:creationId xmlns:a16="http://schemas.microsoft.com/office/drawing/2014/main" id="{DCC6DD0C-2BAD-0B4C-A4F1-342998300F0C}"/>
              </a:ext>
            </a:extLst>
          </p:cNvPr>
          <p:cNvPicPr>
            <a:picLocks noChangeAspect="1"/>
          </p:cNvPicPr>
          <p:nvPr/>
        </p:nvPicPr>
        <p:blipFill>
          <a:blip r:embed="rId3"/>
          <a:stretch>
            <a:fillRect/>
          </a:stretch>
        </p:blipFill>
        <p:spPr>
          <a:xfrm rot="5400000">
            <a:off x="5195689" y="977104"/>
            <a:ext cx="1264932" cy="1264932"/>
          </a:xfrm>
          <a:prstGeom prst="rect">
            <a:avLst/>
          </a:prstGeom>
        </p:spPr>
      </p:pic>
      <p:sp>
        <p:nvSpPr>
          <p:cNvPr id="10" name="TextBox 9">
            <a:extLst>
              <a:ext uri="{FF2B5EF4-FFF2-40B4-BE49-F238E27FC236}">
                <a16:creationId xmlns:a16="http://schemas.microsoft.com/office/drawing/2014/main" id="{85D2ED69-AB0A-094F-8361-65EC2225F551}"/>
              </a:ext>
            </a:extLst>
          </p:cNvPr>
          <p:cNvSpPr txBox="1"/>
          <p:nvPr/>
        </p:nvSpPr>
        <p:spPr>
          <a:xfrm>
            <a:off x="5728137" y="1787401"/>
            <a:ext cx="2238704" cy="369332"/>
          </a:xfrm>
          <a:prstGeom prst="rect">
            <a:avLst/>
          </a:prstGeom>
          <a:noFill/>
        </p:spPr>
        <p:txBody>
          <a:bodyPr wrap="square" rtlCol="0">
            <a:spAutoFit/>
          </a:bodyPr>
          <a:lstStyle/>
          <a:p>
            <a:pPr algn="ctr"/>
            <a:r>
              <a:rPr lang="en-US" dirty="0">
                <a:solidFill>
                  <a:srgbClr val="FF0000"/>
                </a:solidFill>
              </a:rPr>
              <a:t>1</a:t>
            </a:r>
            <a:r>
              <a:rPr lang="en-US" baseline="30000" dirty="0">
                <a:solidFill>
                  <a:srgbClr val="FF0000"/>
                </a:solidFill>
              </a:rPr>
              <a:t>st</a:t>
            </a:r>
            <a:r>
              <a:rPr lang="en-US" dirty="0">
                <a:solidFill>
                  <a:srgbClr val="FF0000"/>
                </a:solidFill>
              </a:rPr>
              <a:t> “Change to JSON” </a:t>
            </a:r>
          </a:p>
        </p:txBody>
      </p:sp>
      <p:sp>
        <p:nvSpPr>
          <p:cNvPr id="11" name="Rectangle 10">
            <a:extLst>
              <a:ext uri="{FF2B5EF4-FFF2-40B4-BE49-F238E27FC236}">
                <a16:creationId xmlns:a16="http://schemas.microsoft.com/office/drawing/2014/main" id="{17A5CAAA-A423-724D-A559-93DAE0844EBC}"/>
              </a:ext>
            </a:extLst>
          </p:cNvPr>
          <p:cNvSpPr/>
          <p:nvPr/>
        </p:nvSpPr>
        <p:spPr>
          <a:xfrm>
            <a:off x="9520535" y="5448082"/>
            <a:ext cx="2596866" cy="369332"/>
          </a:xfrm>
          <a:prstGeom prst="rect">
            <a:avLst/>
          </a:prstGeom>
        </p:spPr>
        <p:txBody>
          <a:bodyPr wrap="none">
            <a:spAutoFit/>
          </a:bodyPr>
          <a:lstStyle/>
          <a:p>
            <a:pPr algn="ctr"/>
            <a:r>
              <a:rPr lang="en-US" dirty="0">
                <a:solidFill>
                  <a:srgbClr val="FF0000"/>
                </a:solidFill>
              </a:rPr>
              <a:t>2nd “Check Friends box”  </a:t>
            </a:r>
          </a:p>
        </p:txBody>
      </p:sp>
      <p:sp>
        <p:nvSpPr>
          <p:cNvPr id="12" name="Rectangle 11">
            <a:extLst>
              <a:ext uri="{FF2B5EF4-FFF2-40B4-BE49-F238E27FC236}">
                <a16:creationId xmlns:a16="http://schemas.microsoft.com/office/drawing/2014/main" id="{9307EFA4-DC07-6940-8891-8D239FE63944}"/>
              </a:ext>
            </a:extLst>
          </p:cNvPr>
          <p:cNvSpPr/>
          <p:nvPr/>
        </p:nvSpPr>
        <p:spPr>
          <a:xfrm>
            <a:off x="10029353" y="1609570"/>
            <a:ext cx="1686552" cy="369332"/>
          </a:xfrm>
          <a:prstGeom prst="rect">
            <a:avLst/>
          </a:prstGeom>
        </p:spPr>
        <p:txBody>
          <a:bodyPr wrap="none">
            <a:spAutoFit/>
          </a:bodyPr>
          <a:lstStyle/>
          <a:p>
            <a:pPr algn="ctr"/>
            <a:r>
              <a:rPr lang="en-US" dirty="0">
                <a:solidFill>
                  <a:srgbClr val="FF0000"/>
                </a:solidFill>
              </a:rPr>
              <a:t>3</a:t>
            </a:r>
            <a:r>
              <a:rPr lang="en-US" baseline="30000" dirty="0">
                <a:solidFill>
                  <a:srgbClr val="FF0000"/>
                </a:solidFill>
              </a:rPr>
              <a:t>rd</a:t>
            </a:r>
            <a:r>
              <a:rPr lang="en-US" dirty="0">
                <a:solidFill>
                  <a:srgbClr val="FF0000"/>
                </a:solidFill>
              </a:rPr>
              <a:t> “Create file” </a:t>
            </a:r>
          </a:p>
        </p:txBody>
      </p:sp>
    </p:spTree>
    <p:extLst>
      <p:ext uri="{BB962C8B-B14F-4D97-AF65-F5344CB8AC3E}">
        <p14:creationId xmlns:p14="http://schemas.microsoft.com/office/powerpoint/2010/main" val="310003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4CA0C-AA60-C648-A3CA-45B4ACEE57B6}"/>
              </a:ext>
            </a:extLst>
          </p:cNvPr>
          <p:cNvPicPr>
            <a:picLocks noChangeAspect="1"/>
          </p:cNvPicPr>
          <p:nvPr/>
        </p:nvPicPr>
        <p:blipFill>
          <a:blip r:embed="rId2"/>
          <a:stretch>
            <a:fillRect/>
          </a:stretch>
        </p:blipFill>
        <p:spPr>
          <a:xfrm>
            <a:off x="1282028" y="0"/>
            <a:ext cx="9627944" cy="6858000"/>
          </a:xfrm>
          <a:prstGeom prst="rect">
            <a:avLst/>
          </a:prstGeom>
        </p:spPr>
      </p:pic>
      <p:pic>
        <p:nvPicPr>
          <p:cNvPr id="5" name="Picture 4">
            <a:extLst>
              <a:ext uri="{FF2B5EF4-FFF2-40B4-BE49-F238E27FC236}">
                <a16:creationId xmlns:a16="http://schemas.microsoft.com/office/drawing/2014/main" id="{A5B7BE6A-4770-C542-826B-89C105D709EE}"/>
              </a:ext>
            </a:extLst>
          </p:cNvPr>
          <p:cNvPicPr>
            <a:picLocks noChangeAspect="1"/>
          </p:cNvPicPr>
          <p:nvPr/>
        </p:nvPicPr>
        <p:blipFill>
          <a:blip r:embed="rId3"/>
          <a:stretch>
            <a:fillRect/>
          </a:stretch>
        </p:blipFill>
        <p:spPr>
          <a:xfrm rot="7708624">
            <a:off x="10116868" y="1681439"/>
            <a:ext cx="1264932" cy="1264932"/>
          </a:xfrm>
          <a:prstGeom prst="rect">
            <a:avLst/>
          </a:prstGeom>
        </p:spPr>
      </p:pic>
    </p:spTree>
    <p:extLst>
      <p:ext uri="{BB962C8B-B14F-4D97-AF65-F5344CB8AC3E}">
        <p14:creationId xmlns:p14="http://schemas.microsoft.com/office/powerpoint/2010/main" val="64723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F732D2-3880-F74F-8B04-CF4C81AFB1A3}"/>
              </a:ext>
            </a:extLst>
          </p:cNvPr>
          <p:cNvPicPr>
            <a:picLocks noChangeAspect="1"/>
          </p:cNvPicPr>
          <p:nvPr/>
        </p:nvPicPr>
        <p:blipFill>
          <a:blip r:embed="rId2"/>
          <a:stretch>
            <a:fillRect/>
          </a:stretch>
        </p:blipFill>
        <p:spPr>
          <a:xfrm>
            <a:off x="185350" y="284747"/>
            <a:ext cx="11887201" cy="6288505"/>
          </a:xfrm>
          <a:prstGeom prst="rect">
            <a:avLst/>
          </a:prstGeom>
        </p:spPr>
      </p:pic>
      <p:pic>
        <p:nvPicPr>
          <p:cNvPr id="5" name="Picture 4">
            <a:extLst>
              <a:ext uri="{FF2B5EF4-FFF2-40B4-BE49-F238E27FC236}">
                <a16:creationId xmlns:a16="http://schemas.microsoft.com/office/drawing/2014/main" id="{5379193D-D08A-EA4E-921F-F4789AB429BA}"/>
              </a:ext>
            </a:extLst>
          </p:cNvPr>
          <p:cNvPicPr>
            <a:picLocks noChangeAspect="1"/>
          </p:cNvPicPr>
          <p:nvPr/>
        </p:nvPicPr>
        <p:blipFill>
          <a:blip r:embed="rId3"/>
          <a:stretch>
            <a:fillRect/>
          </a:stretch>
        </p:blipFill>
        <p:spPr>
          <a:xfrm rot="7708624">
            <a:off x="11559533" y="5336881"/>
            <a:ext cx="1264932" cy="1264932"/>
          </a:xfrm>
          <a:prstGeom prst="rect">
            <a:avLst/>
          </a:prstGeom>
        </p:spPr>
      </p:pic>
    </p:spTree>
    <p:extLst>
      <p:ext uri="{BB962C8B-B14F-4D97-AF65-F5344CB8AC3E}">
        <p14:creationId xmlns:p14="http://schemas.microsoft.com/office/powerpoint/2010/main" val="2513207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6A8E-FCC5-9B4B-BBFD-0E522373F4C3}"/>
              </a:ext>
            </a:extLst>
          </p:cNvPr>
          <p:cNvSpPr>
            <a:spLocks noGrp="1"/>
          </p:cNvSpPr>
          <p:nvPr>
            <p:ph type="title"/>
          </p:nvPr>
        </p:nvSpPr>
        <p:spPr/>
        <p:txBody>
          <a:bodyPr/>
          <a:lstStyle/>
          <a:p>
            <a:pPr algn="ctr"/>
            <a:r>
              <a:rPr lang="en-US" cap="all" dirty="0"/>
              <a:t>HOW TO EXPORT YOUR FACEBOOK FRIENDS From JSON to CSV Then to Excel</a:t>
            </a:r>
            <a:endParaRPr lang="en-US" dirty="0"/>
          </a:p>
        </p:txBody>
      </p:sp>
      <p:sp>
        <p:nvSpPr>
          <p:cNvPr id="3" name="Content Placeholder 2">
            <a:extLst>
              <a:ext uri="{FF2B5EF4-FFF2-40B4-BE49-F238E27FC236}">
                <a16:creationId xmlns:a16="http://schemas.microsoft.com/office/drawing/2014/main" id="{118071A0-3857-FD48-AE9C-3A26358C55B7}"/>
              </a:ext>
            </a:extLst>
          </p:cNvPr>
          <p:cNvSpPr>
            <a:spLocks noGrp="1"/>
          </p:cNvSpPr>
          <p:nvPr>
            <p:ph idx="1"/>
          </p:nvPr>
        </p:nvSpPr>
        <p:spPr/>
        <p:txBody>
          <a:bodyPr/>
          <a:lstStyle/>
          <a:p>
            <a:endParaRPr lang="en-US" dirty="0">
              <a:hlinkClick r:id="rId2"/>
            </a:endParaRPr>
          </a:p>
          <a:p>
            <a:r>
              <a:rPr lang="en-US" dirty="0"/>
              <a:t>Step by step</a:t>
            </a:r>
            <a:endParaRPr lang="en-US" dirty="0">
              <a:hlinkClick r:id="rId2"/>
            </a:endParaRPr>
          </a:p>
          <a:p>
            <a:r>
              <a:rPr lang="en-US" dirty="0">
                <a:hlinkClick r:id="rId2"/>
              </a:rPr>
              <a:t>https://www.contactmapping.com/blog/2019/8/12/how-to-export-your-facebook-friends-list-to-google-contacts</a:t>
            </a:r>
            <a:endParaRPr lang="en-US" dirty="0"/>
          </a:p>
          <a:p>
            <a:endParaRPr lang="en-US" dirty="0"/>
          </a:p>
          <a:p>
            <a:r>
              <a:rPr lang="en-US" dirty="0"/>
              <a:t>Site you need to covert JSON to CSV</a:t>
            </a:r>
          </a:p>
          <a:p>
            <a:r>
              <a:rPr lang="en-US" dirty="0">
                <a:hlinkClick r:id="rId3"/>
              </a:rPr>
              <a:t>http://www.convertcsv.com/json-to-csv.htm</a:t>
            </a:r>
            <a:endParaRPr lang="en-US" dirty="0"/>
          </a:p>
        </p:txBody>
      </p:sp>
    </p:spTree>
    <p:extLst>
      <p:ext uri="{BB962C8B-B14F-4D97-AF65-F5344CB8AC3E}">
        <p14:creationId xmlns:p14="http://schemas.microsoft.com/office/powerpoint/2010/main" val="266138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8E43F-9D41-7948-822D-E65FFB3003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53F7B5-7764-C144-B70A-DCE5E81FFBC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8953C1-6C6A-ED44-AFA5-262061D13365}"/>
              </a:ext>
            </a:extLst>
          </p:cNvPr>
          <p:cNvPicPr>
            <a:picLocks noChangeAspect="1"/>
          </p:cNvPicPr>
          <p:nvPr/>
        </p:nvPicPr>
        <p:blipFill>
          <a:blip r:embed="rId2"/>
          <a:stretch>
            <a:fillRect/>
          </a:stretch>
        </p:blipFill>
        <p:spPr>
          <a:xfrm>
            <a:off x="520104" y="0"/>
            <a:ext cx="11151792" cy="6858000"/>
          </a:xfrm>
          <a:prstGeom prst="rect">
            <a:avLst/>
          </a:prstGeom>
        </p:spPr>
      </p:pic>
      <p:pic>
        <p:nvPicPr>
          <p:cNvPr id="5" name="Picture 4">
            <a:extLst>
              <a:ext uri="{FF2B5EF4-FFF2-40B4-BE49-F238E27FC236}">
                <a16:creationId xmlns:a16="http://schemas.microsoft.com/office/drawing/2014/main" id="{ECE7109C-CE63-814E-AD70-2CD88F310AF3}"/>
              </a:ext>
            </a:extLst>
          </p:cNvPr>
          <p:cNvPicPr>
            <a:picLocks noChangeAspect="1"/>
          </p:cNvPicPr>
          <p:nvPr/>
        </p:nvPicPr>
        <p:blipFill>
          <a:blip r:embed="rId3"/>
          <a:stretch>
            <a:fillRect/>
          </a:stretch>
        </p:blipFill>
        <p:spPr>
          <a:xfrm rot="7708624">
            <a:off x="11806670" y="-493210"/>
            <a:ext cx="1264932" cy="1264932"/>
          </a:xfrm>
          <a:prstGeom prst="rect">
            <a:avLst/>
          </a:prstGeom>
        </p:spPr>
      </p:pic>
      <p:pic>
        <p:nvPicPr>
          <p:cNvPr id="6" name="Picture 5">
            <a:extLst>
              <a:ext uri="{FF2B5EF4-FFF2-40B4-BE49-F238E27FC236}">
                <a16:creationId xmlns:a16="http://schemas.microsoft.com/office/drawing/2014/main" id="{21C81C97-D824-BE41-A5E7-B61F380CECFC}"/>
              </a:ext>
            </a:extLst>
          </p:cNvPr>
          <p:cNvPicPr>
            <a:picLocks noChangeAspect="1"/>
          </p:cNvPicPr>
          <p:nvPr/>
        </p:nvPicPr>
        <p:blipFill>
          <a:blip r:embed="rId3"/>
          <a:stretch>
            <a:fillRect/>
          </a:stretch>
        </p:blipFill>
        <p:spPr>
          <a:xfrm rot="7708624">
            <a:off x="10309826" y="1807617"/>
            <a:ext cx="1264932" cy="1264932"/>
          </a:xfrm>
          <a:prstGeom prst="rect">
            <a:avLst/>
          </a:prstGeom>
        </p:spPr>
      </p:pic>
    </p:spTree>
    <p:extLst>
      <p:ext uri="{BB962C8B-B14F-4D97-AF65-F5344CB8AC3E}">
        <p14:creationId xmlns:p14="http://schemas.microsoft.com/office/powerpoint/2010/main" val="3926900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727B4-7E41-9B4F-9885-F74B0745AA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9FC024-1A13-1A41-B3D3-3E052E52AC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8E05C8-DA07-2545-863D-811FDB32BA4F}"/>
              </a:ext>
            </a:extLst>
          </p:cNvPr>
          <p:cNvPicPr>
            <a:picLocks noChangeAspect="1"/>
          </p:cNvPicPr>
          <p:nvPr/>
        </p:nvPicPr>
        <p:blipFill>
          <a:blip r:embed="rId2"/>
          <a:stretch>
            <a:fillRect/>
          </a:stretch>
        </p:blipFill>
        <p:spPr>
          <a:xfrm>
            <a:off x="150350" y="0"/>
            <a:ext cx="11891300" cy="6858000"/>
          </a:xfrm>
          <a:prstGeom prst="rect">
            <a:avLst/>
          </a:prstGeom>
        </p:spPr>
      </p:pic>
      <p:pic>
        <p:nvPicPr>
          <p:cNvPr id="5" name="Picture 4">
            <a:extLst>
              <a:ext uri="{FF2B5EF4-FFF2-40B4-BE49-F238E27FC236}">
                <a16:creationId xmlns:a16="http://schemas.microsoft.com/office/drawing/2014/main" id="{B313EA7B-2B07-3244-8EBC-8F046A1C6A25}"/>
              </a:ext>
            </a:extLst>
          </p:cNvPr>
          <p:cNvPicPr>
            <a:picLocks noChangeAspect="1"/>
          </p:cNvPicPr>
          <p:nvPr/>
        </p:nvPicPr>
        <p:blipFill>
          <a:blip r:embed="rId3"/>
          <a:stretch>
            <a:fillRect/>
          </a:stretch>
        </p:blipFill>
        <p:spPr>
          <a:xfrm rot="7708624">
            <a:off x="9832683" y="732579"/>
            <a:ext cx="1264932" cy="1264932"/>
          </a:xfrm>
          <a:prstGeom prst="rect">
            <a:avLst/>
          </a:prstGeom>
        </p:spPr>
      </p:pic>
    </p:spTree>
    <p:extLst>
      <p:ext uri="{BB962C8B-B14F-4D97-AF65-F5344CB8AC3E}">
        <p14:creationId xmlns:p14="http://schemas.microsoft.com/office/powerpoint/2010/main" val="941888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9A80-0242-0843-B526-546823448E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3679C0-219E-9745-ABE6-CABCF24BA9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76103B7-13F9-7D4E-9DA9-90E23763EB22}"/>
              </a:ext>
            </a:extLst>
          </p:cNvPr>
          <p:cNvPicPr>
            <a:picLocks noChangeAspect="1"/>
          </p:cNvPicPr>
          <p:nvPr/>
        </p:nvPicPr>
        <p:blipFill>
          <a:blip r:embed="rId2"/>
          <a:stretch>
            <a:fillRect/>
          </a:stretch>
        </p:blipFill>
        <p:spPr>
          <a:xfrm>
            <a:off x="0" y="146994"/>
            <a:ext cx="12192000" cy="6564012"/>
          </a:xfrm>
          <a:prstGeom prst="rect">
            <a:avLst/>
          </a:prstGeom>
        </p:spPr>
      </p:pic>
      <p:pic>
        <p:nvPicPr>
          <p:cNvPr id="5" name="Picture 4">
            <a:extLst>
              <a:ext uri="{FF2B5EF4-FFF2-40B4-BE49-F238E27FC236}">
                <a16:creationId xmlns:a16="http://schemas.microsoft.com/office/drawing/2014/main" id="{701821B5-069C-974D-BC13-18FD9962BDD0}"/>
              </a:ext>
            </a:extLst>
          </p:cNvPr>
          <p:cNvPicPr>
            <a:picLocks noChangeAspect="1"/>
          </p:cNvPicPr>
          <p:nvPr/>
        </p:nvPicPr>
        <p:blipFill>
          <a:blip r:embed="rId3"/>
          <a:stretch>
            <a:fillRect/>
          </a:stretch>
        </p:blipFill>
        <p:spPr>
          <a:xfrm rot="7708624">
            <a:off x="4037364" y="2165005"/>
            <a:ext cx="1264932" cy="1264932"/>
          </a:xfrm>
          <a:prstGeom prst="rect">
            <a:avLst/>
          </a:prstGeom>
        </p:spPr>
      </p:pic>
    </p:spTree>
    <p:extLst>
      <p:ext uri="{BB962C8B-B14F-4D97-AF65-F5344CB8AC3E}">
        <p14:creationId xmlns:p14="http://schemas.microsoft.com/office/powerpoint/2010/main" val="53313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4F9-6434-254F-8848-1CA35F8F12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37EF52-3015-B049-9F91-7F268A5657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53FD2DF-8A0C-214B-8D89-E00C48E8C0D3}"/>
              </a:ext>
            </a:extLst>
          </p:cNvPr>
          <p:cNvPicPr>
            <a:picLocks noChangeAspect="1"/>
          </p:cNvPicPr>
          <p:nvPr/>
        </p:nvPicPr>
        <p:blipFill>
          <a:blip r:embed="rId2"/>
          <a:stretch>
            <a:fillRect/>
          </a:stretch>
        </p:blipFill>
        <p:spPr>
          <a:xfrm>
            <a:off x="0" y="217919"/>
            <a:ext cx="12192000" cy="6422161"/>
          </a:xfrm>
          <a:prstGeom prst="rect">
            <a:avLst/>
          </a:prstGeom>
        </p:spPr>
      </p:pic>
      <p:pic>
        <p:nvPicPr>
          <p:cNvPr id="5" name="Picture 4">
            <a:extLst>
              <a:ext uri="{FF2B5EF4-FFF2-40B4-BE49-F238E27FC236}">
                <a16:creationId xmlns:a16="http://schemas.microsoft.com/office/drawing/2014/main" id="{A98AEAB4-8988-A845-BABE-C38E10E62128}"/>
              </a:ext>
            </a:extLst>
          </p:cNvPr>
          <p:cNvPicPr>
            <a:picLocks noChangeAspect="1"/>
          </p:cNvPicPr>
          <p:nvPr/>
        </p:nvPicPr>
        <p:blipFill>
          <a:blip r:embed="rId3"/>
          <a:stretch>
            <a:fillRect/>
          </a:stretch>
        </p:blipFill>
        <p:spPr>
          <a:xfrm rot="18891593">
            <a:off x="9499050" y="2796533"/>
            <a:ext cx="1264932" cy="1264932"/>
          </a:xfrm>
          <a:prstGeom prst="rect">
            <a:avLst/>
          </a:prstGeom>
        </p:spPr>
      </p:pic>
    </p:spTree>
    <p:extLst>
      <p:ext uri="{BB962C8B-B14F-4D97-AF65-F5344CB8AC3E}">
        <p14:creationId xmlns:p14="http://schemas.microsoft.com/office/powerpoint/2010/main" val="2568579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BCD2F5-FA41-E44C-8099-116F5EAA190F}"/>
              </a:ext>
            </a:extLst>
          </p:cNvPr>
          <p:cNvPicPr>
            <a:picLocks noChangeAspect="1"/>
          </p:cNvPicPr>
          <p:nvPr/>
        </p:nvPicPr>
        <p:blipFill>
          <a:blip r:embed="rId2"/>
          <a:stretch>
            <a:fillRect/>
          </a:stretch>
        </p:blipFill>
        <p:spPr>
          <a:xfrm>
            <a:off x="1760535" y="0"/>
            <a:ext cx="8670929" cy="6858000"/>
          </a:xfrm>
          <a:prstGeom prst="rect">
            <a:avLst/>
          </a:prstGeom>
        </p:spPr>
      </p:pic>
      <p:pic>
        <p:nvPicPr>
          <p:cNvPr id="6" name="Picture 5">
            <a:extLst>
              <a:ext uri="{FF2B5EF4-FFF2-40B4-BE49-F238E27FC236}">
                <a16:creationId xmlns:a16="http://schemas.microsoft.com/office/drawing/2014/main" id="{DB06DEB5-CE4C-8546-8ED4-996A5EA54C88}"/>
              </a:ext>
            </a:extLst>
          </p:cNvPr>
          <p:cNvPicPr>
            <a:picLocks noChangeAspect="1"/>
          </p:cNvPicPr>
          <p:nvPr/>
        </p:nvPicPr>
        <p:blipFill>
          <a:blip r:embed="rId3"/>
          <a:stretch>
            <a:fillRect/>
          </a:stretch>
        </p:blipFill>
        <p:spPr>
          <a:xfrm rot="7384785">
            <a:off x="10415463" y="2628791"/>
            <a:ext cx="1264932" cy="1264932"/>
          </a:xfrm>
          <a:prstGeom prst="rect">
            <a:avLst/>
          </a:prstGeom>
        </p:spPr>
      </p:pic>
      <p:sp>
        <p:nvSpPr>
          <p:cNvPr id="10" name="Rectangle 9">
            <a:extLst>
              <a:ext uri="{FF2B5EF4-FFF2-40B4-BE49-F238E27FC236}">
                <a16:creationId xmlns:a16="http://schemas.microsoft.com/office/drawing/2014/main" id="{F3D5C4E6-4448-5544-A049-6CC8EDCDD9C1}"/>
              </a:ext>
            </a:extLst>
          </p:cNvPr>
          <p:cNvSpPr/>
          <p:nvPr/>
        </p:nvSpPr>
        <p:spPr>
          <a:xfrm>
            <a:off x="10017037" y="3767080"/>
            <a:ext cx="2061783" cy="369332"/>
          </a:xfrm>
          <a:prstGeom prst="rect">
            <a:avLst/>
          </a:prstGeom>
        </p:spPr>
        <p:txBody>
          <a:bodyPr wrap="none">
            <a:spAutoFit/>
          </a:bodyPr>
          <a:lstStyle/>
          <a:p>
            <a:pPr algn="ctr"/>
            <a:r>
              <a:rPr lang="en-US" dirty="0">
                <a:solidFill>
                  <a:srgbClr val="FF0000"/>
                </a:solidFill>
              </a:rPr>
              <a:t>Click “Deselect All”  </a:t>
            </a:r>
          </a:p>
        </p:txBody>
      </p:sp>
    </p:spTree>
    <p:extLst>
      <p:ext uri="{BB962C8B-B14F-4D97-AF65-F5344CB8AC3E}">
        <p14:creationId xmlns:p14="http://schemas.microsoft.com/office/powerpoint/2010/main" val="4144851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933DF-3C6B-124A-AC4F-B787F1FA5D9D}"/>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The Top 3 Thing For Massive Success!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A1CEA8-2507-264B-98D9-9D659A1C0559}"/>
              </a:ext>
            </a:extLst>
          </p:cNvPr>
          <p:cNvSpPr>
            <a:spLocks noGrp="1"/>
          </p:cNvSpPr>
          <p:nvPr>
            <p:ph idx="1"/>
          </p:nvPr>
        </p:nvSpPr>
        <p:spPr>
          <a:xfrm>
            <a:off x="4447308" y="591344"/>
            <a:ext cx="6906491" cy="5585619"/>
          </a:xfrm>
        </p:spPr>
        <p:txBody>
          <a:bodyPr anchor="ctr">
            <a:normAutofit/>
          </a:bodyPr>
          <a:lstStyle/>
          <a:p>
            <a:r>
              <a:rPr lang="en-US" dirty="0"/>
              <a:t>Have as many conversations as possible every day!  “13 per day = 1 referral”</a:t>
            </a:r>
          </a:p>
          <a:p>
            <a:pPr marL="0" indent="0">
              <a:buNone/>
            </a:pPr>
            <a:r>
              <a:rPr lang="en-US" dirty="0"/>
              <a:t>  </a:t>
            </a:r>
          </a:p>
          <a:p>
            <a:r>
              <a:rPr lang="en-US" dirty="0"/>
              <a:t>Remind everyone that knows, likes and trust you, what you do for a living as often as possible using different platforms</a:t>
            </a:r>
          </a:p>
          <a:p>
            <a:pPr lvl="1"/>
            <a:r>
              <a:rPr lang="en-US" dirty="0"/>
              <a:t>Today our focus is Facebook</a:t>
            </a:r>
          </a:p>
          <a:p>
            <a:pPr marL="457200" lvl="1" indent="0">
              <a:buNone/>
            </a:pPr>
            <a:endParaRPr lang="en-US" dirty="0"/>
          </a:p>
          <a:p>
            <a:r>
              <a:rPr lang="en-US" dirty="0"/>
              <a:t>Never ever waste a conversation and Always, Always, Always ask for business/referrals… </a:t>
            </a:r>
          </a:p>
          <a:p>
            <a:endParaRPr lang="en-US" dirty="0"/>
          </a:p>
          <a:p>
            <a:endParaRPr lang="en-US" dirty="0"/>
          </a:p>
        </p:txBody>
      </p:sp>
    </p:spTree>
    <p:extLst>
      <p:ext uri="{BB962C8B-B14F-4D97-AF65-F5344CB8AC3E}">
        <p14:creationId xmlns:p14="http://schemas.microsoft.com/office/powerpoint/2010/main" val="1300670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3ACEF-AC83-784B-AD61-F385DB594E56}"/>
              </a:ext>
            </a:extLst>
          </p:cNvPr>
          <p:cNvPicPr>
            <a:picLocks noChangeAspect="1"/>
          </p:cNvPicPr>
          <p:nvPr/>
        </p:nvPicPr>
        <p:blipFill>
          <a:blip r:embed="rId2"/>
          <a:stretch>
            <a:fillRect/>
          </a:stretch>
        </p:blipFill>
        <p:spPr>
          <a:xfrm>
            <a:off x="1541199" y="0"/>
            <a:ext cx="9109601" cy="6858000"/>
          </a:xfrm>
          <a:prstGeom prst="rect">
            <a:avLst/>
          </a:prstGeom>
        </p:spPr>
      </p:pic>
      <p:pic>
        <p:nvPicPr>
          <p:cNvPr id="6" name="Picture 5">
            <a:extLst>
              <a:ext uri="{FF2B5EF4-FFF2-40B4-BE49-F238E27FC236}">
                <a16:creationId xmlns:a16="http://schemas.microsoft.com/office/drawing/2014/main" id="{54542066-0104-734A-A2A9-173C8A975B6D}"/>
              </a:ext>
            </a:extLst>
          </p:cNvPr>
          <p:cNvPicPr>
            <a:picLocks noChangeAspect="1"/>
          </p:cNvPicPr>
          <p:nvPr/>
        </p:nvPicPr>
        <p:blipFill>
          <a:blip r:embed="rId3"/>
          <a:stretch>
            <a:fillRect/>
          </a:stretch>
        </p:blipFill>
        <p:spPr>
          <a:xfrm rot="7384785">
            <a:off x="10357796" y="1652607"/>
            <a:ext cx="1264932" cy="1264932"/>
          </a:xfrm>
          <a:prstGeom prst="rect">
            <a:avLst/>
          </a:prstGeom>
        </p:spPr>
      </p:pic>
      <p:pic>
        <p:nvPicPr>
          <p:cNvPr id="7" name="Picture 6">
            <a:extLst>
              <a:ext uri="{FF2B5EF4-FFF2-40B4-BE49-F238E27FC236}">
                <a16:creationId xmlns:a16="http://schemas.microsoft.com/office/drawing/2014/main" id="{DCA46C29-55AE-2646-B101-795F24539D17}"/>
              </a:ext>
            </a:extLst>
          </p:cNvPr>
          <p:cNvPicPr>
            <a:picLocks noChangeAspect="1"/>
          </p:cNvPicPr>
          <p:nvPr/>
        </p:nvPicPr>
        <p:blipFill>
          <a:blip r:embed="rId3"/>
          <a:stretch>
            <a:fillRect/>
          </a:stretch>
        </p:blipFill>
        <p:spPr>
          <a:xfrm rot="7384785">
            <a:off x="10357796" y="5549104"/>
            <a:ext cx="1264932" cy="1264932"/>
          </a:xfrm>
          <a:prstGeom prst="rect">
            <a:avLst/>
          </a:prstGeom>
        </p:spPr>
      </p:pic>
      <p:pic>
        <p:nvPicPr>
          <p:cNvPr id="9" name="Picture 8">
            <a:extLst>
              <a:ext uri="{FF2B5EF4-FFF2-40B4-BE49-F238E27FC236}">
                <a16:creationId xmlns:a16="http://schemas.microsoft.com/office/drawing/2014/main" id="{DCC6DD0C-2BAD-0B4C-A4F1-342998300F0C}"/>
              </a:ext>
            </a:extLst>
          </p:cNvPr>
          <p:cNvPicPr>
            <a:picLocks noChangeAspect="1"/>
          </p:cNvPicPr>
          <p:nvPr/>
        </p:nvPicPr>
        <p:blipFill>
          <a:blip r:embed="rId3"/>
          <a:stretch>
            <a:fillRect/>
          </a:stretch>
        </p:blipFill>
        <p:spPr>
          <a:xfrm rot="5400000">
            <a:off x="5195689" y="977104"/>
            <a:ext cx="1264932" cy="1264932"/>
          </a:xfrm>
          <a:prstGeom prst="rect">
            <a:avLst/>
          </a:prstGeom>
        </p:spPr>
      </p:pic>
      <p:sp>
        <p:nvSpPr>
          <p:cNvPr id="10" name="TextBox 9">
            <a:extLst>
              <a:ext uri="{FF2B5EF4-FFF2-40B4-BE49-F238E27FC236}">
                <a16:creationId xmlns:a16="http://schemas.microsoft.com/office/drawing/2014/main" id="{85D2ED69-AB0A-094F-8361-65EC2225F551}"/>
              </a:ext>
            </a:extLst>
          </p:cNvPr>
          <p:cNvSpPr txBox="1"/>
          <p:nvPr/>
        </p:nvSpPr>
        <p:spPr>
          <a:xfrm>
            <a:off x="5728137" y="1787401"/>
            <a:ext cx="2238704" cy="369332"/>
          </a:xfrm>
          <a:prstGeom prst="rect">
            <a:avLst/>
          </a:prstGeom>
          <a:noFill/>
        </p:spPr>
        <p:txBody>
          <a:bodyPr wrap="square" rtlCol="0">
            <a:spAutoFit/>
          </a:bodyPr>
          <a:lstStyle/>
          <a:p>
            <a:pPr algn="ctr"/>
            <a:r>
              <a:rPr lang="en-US" dirty="0">
                <a:solidFill>
                  <a:srgbClr val="FF0000"/>
                </a:solidFill>
              </a:rPr>
              <a:t>1</a:t>
            </a:r>
            <a:r>
              <a:rPr lang="en-US" baseline="30000" dirty="0">
                <a:solidFill>
                  <a:srgbClr val="FF0000"/>
                </a:solidFill>
              </a:rPr>
              <a:t>st</a:t>
            </a:r>
            <a:r>
              <a:rPr lang="en-US" dirty="0">
                <a:solidFill>
                  <a:srgbClr val="FF0000"/>
                </a:solidFill>
              </a:rPr>
              <a:t> “Change to JSON” </a:t>
            </a:r>
          </a:p>
        </p:txBody>
      </p:sp>
      <p:sp>
        <p:nvSpPr>
          <p:cNvPr id="11" name="Rectangle 10">
            <a:extLst>
              <a:ext uri="{FF2B5EF4-FFF2-40B4-BE49-F238E27FC236}">
                <a16:creationId xmlns:a16="http://schemas.microsoft.com/office/drawing/2014/main" id="{17A5CAAA-A423-724D-A559-93DAE0844EBC}"/>
              </a:ext>
            </a:extLst>
          </p:cNvPr>
          <p:cNvSpPr/>
          <p:nvPr/>
        </p:nvSpPr>
        <p:spPr>
          <a:xfrm>
            <a:off x="9520535" y="5448082"/>
            <a:ext cx="2596866" cy="369332"/>
          </a:xfrm>
          <a:prstGeom prst="rect">
            <a:avLst/>
          </a:prstGeom>
        </p:spPr>
        <p:txBody>
          <a:bodyPr wrap="none">
            <a:spAutoFit/>
          </a:bodyPr>
          <a:lstStyle/>
          <a:p>
            <a:pPr algn="ctr"/>
            <a:r>
              <a:rPr lang="en-US" dirty="0">
                <a:solidFill>
                  <a:srgbClr val="FF0000"/>
                </a:solidFill>
              </a:rPr>
              <a:t>2nd “Check Friends box”  </a:t>
            </a:r>
          </a:p>
        </p:txBody>
      </p:sp>
      <p:sp>
        <p:nvSpPr>
          <p:cNvPr id="12" name="Rectangle 11">
            <a:extLst>
              <a:ext uri="{FF2B5EF4-FFF2-40B4-BE49-F238E27FC236}">
                <a16:creationId xmlns:a16="http://schemas.microsoft.com/office/drawing/2014/main" id="{9307EFA4-DC07-6940-8891-8D239FE63944}"/>
              </a:ext>
            </a:extLst>
          </p:cNvPr>
          <p:cNvSpPr/>
          <p:nvPr/>
        </p:nvSpPr>
        <p:spPr>
          <a:xfrm>
            <a:off x="10029353" y="1609570"/>
            <a:ext cx="1686552" cy="369332"/>
          </a:xfrm>
          <a:prstGeom prst="rect">
            <a:avLst/>
          </a:prstGeom>
        </p:spPr>
        <p:txBody>
          <a:bodyPr wrap="none">
            <a:spAutoFit/>
          </a:bodyPr>
          <a:lstStyle/>
          <a:p>
            <a:pPr algn="ctr"/>
            <a:r>
              <a:rPr lang="en-US" dirty="0">
                <a:solidFill>
                  <a:srgbClr val="FF0000"/>
                </a:solidFill>
              </a:rPr>
              <a:t>3</a:t>
            </a:r>
            <a:r>
              <a:rPr lang="en-US" baseline="30000" dirty="0">
                <a:solidFill>
                  <a:srgbClr val="FF0000"/>
                </a:solidFill>
              </a:rPr>
              <a:t>rd</a:t>
            </a:r>
            <a:r>
              <a:rPr lang="en-US" dirty="0">
                <a:solidFill>
                  <a:srgbClr val="FF0000"/>
                </a:solidFill>
              </a:rPr>
              <a:t> “Create file” </a:t>
            </a:r>
          </a:p>
        </p:txBody>
      </p:sp>
    </p:spTree>
    <p:extLst>
      <p:ext uri="{BB962C8B-B14F-4D97-AF65-F5344CB8AC3E}">
        <p14:creationId xmlns:p14="http://schemas.microsoft.com/office/powerpoint/2010/main" val="3627439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4CA0C-AA60-C648-A3CA-45B4ACEE57B6}"/>
              </a:ext>
            </a:extLst>
          </p:cNvPr>
          <p:cNvPicPr>
            <a:picLocks noChangeAspect="1"/>
          </p:cNvPicPr>
          <p:nvPr/>
        </p:nvPicPr>
        <p:blipFill>
          <a:blip r:embed="rId2"/>
          <a:stretch>
            <a:fillRect/>
          </a:stretch>
        </p:blipFill>
        <p:spPr>
          <a:xfrm>
            <a:off x="1282028" y="0"/>
            <a:ext cx="9627944" cy="6858000"/>
          </a:xfrm>
          <a:prstGeom prst="rect">
            <a:avLst/>
          </a:prstGeom>
        </p:spPr>
      </p:pic>
      <p:pic>
        <p:nvPicPr>
          <p:cNvPr id="5" name="Picture 4">
            <a:extLst>
              <a:ext uri="{FF2B5EF4-FFF2-40B4-BE49-F238E27FC236}">
                <a16:creationId xmlns:a16="http://schemas.microsoft.com/office/drawing/2014/main" id="{A5B7BE6A-4770-C542-826B-89C105D709EE}"/>
              </a:ext>
            </a:extLst>
          </p:cNvPr>
          <p:cNvPicPr>
            <a:picLocks noChangeAspect="1"/>
          </p:cNvPicPr>
          <p:nvPr/>
        </p:nvPicPr>
        <p:blipFill>
          <a:blip r:embed="rId3"/>
          <a:stretch>
            <a:fillRect/>
          </a:stretch>
        </p:blipFill>
        <p:spPr>
          <a:xfrm rot="7708624">
            <a:off x="10116868" y="1681439"/>
            <a:ext cx="1264932" cy="1264932"/>
          </a:xfrm>
          <a:prstGeom prst="rect">
            <a:avLst/>
          </a:prstGeom>
        </p:spPr>
      </p:pic>
    </p:spTree>
    <p:extLst>
      <p:ext uri="{BB962C8B-B14F-4D97-AF65-F5344CB8AC3E}">
        <p14:creationId xmlns:p14="http://schemas.microsoft.com/office/powerpoint/2010/main" val="1385941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D315-0193-C846-A132-417BA7109B6C}"/>
              </a:ext>
            </a:extLst>
          </p:cNvPr>
          <p:cNvSpPr>
            <a:spLocks noGrp="1"/>
          </p:cNvSpPr>
          <p:nvPr>
            <p:ph type="title"/>
          </p:nvPr>
        </p:nvSpPr>
        <p:spPr/>
        <p:txBody>
          <a:bodyPr/>
          <a:lstStyle/>
          <a:p>
            <a:r>
              <a:rPr lang="en-US" dirty="0"/>
              <a:t>Script	</a:t>
            </a:r>
          </a:p>
        </p:txBody>
      </p:sp>
      <p:sp>
        <p:nvSpPr>
          <p:cNvPr id="3" name="Content Placeholder 2">
            <a:extLst>
              <a:ext uri="{FF2B5EF4-FFF2-40B4-BE49-F238E27FC236}">
                <a16:creationId xmlns:a16="http://schemas.microsoft.com/office/drawing/2014/main" id="{7DC3EFD6-43A5-A74B-B2CC-29F11B31FF31}"/>
              </a:ext>
            </a:extLst>
          </p:cNvPr>
          <p:cNvSpPr>
            <a:spLocks noGrp="1"/>
          </p:cNvSpPr>
          <p:nvPr>
            <p:ph idx="1"/>
          </p:nvPr>
        </p:nvSpPr>
        <p:spPr/>
        <p:txBody>
          <a:bodyPr/>
          <a:lstStyle/>
          <a:p>
            <a:r>
              <a:rPr lang="en-US" dirty="0"/>
              <a:t>Hey "First Name", was thinking about you and hope that you and your family are safe, healthy and enjoying this time together during these crazy times?  I'm sure you know that rates are the lowest they have been ever which causes a feeding frenzy in the housing market and I wanted to see if open to a conversation about your short and long term goals when it comes to your current home or future home plans. </a:t>
            </a:r>
            <a:br>
              <a:rPr lang="en-US" dirty="0"/>
            </a:br>
            <a:r>
              <a:rPr lang="en-US" dirty="0"/>
              <a:t>You have 5 minutes to talk in the next couple days?  Would love to share what a couple of my other clients are doing to benefit from these crazy times?</a:t>
            </a:r>
          </a:p>
        </p:txBody>
      </p:sp>
    </p:spTree>
    <p:extLst>
      <p:ext uri="{BB962C8B-B14F-4D97-AF65-F5344CB8AC3E}">
        <p14:creationId xmlns:p14="http://schemas.microsoft.com/office/powerpoint/2010/main" val="3397760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1B66-4AD1-7A46-9FA3-8CD0DDFBB25B}"/>
              </a:ext>
            </a:extLst>
          </p:cNvPr>
          <p:cNvSpPr>
            <a:spLocks noGrp="1"/>
          </p:cNvSpPr>
          <p:nvPr>
            <p:ph type="title"/>
          </p:nvPr>
        </p:nvSpPr>
        <p:spPr/>
        <p:txBody>
          <a:bodyPr/>
          <a:lstStyle/>
          <a:p>
            <a:pPr algn="ctr"/>
            <a:r>
              <a:rPr lang="en-US" dirty="0"/>
              <a:t>Another Option</a:t>
            </a:r>
          </a:p>
        </p:txBody>
      </p:sp>
      <p:sp>
        <p:nvSpPr>
          <p:cNvPr id="3" name="Content Placeholder 2">
            <a:extLst>
              <a:ext uri="{FF2B5EF4-FFF2-40B4-BE49-F238E27FC236}">
                <a16:creationId xmlns:a16="http://schemas.microsoft.com/office/drawing/2014/main" id="{1BBEBD9D-BE4D-244A-BD7A-8B79364ED2A7}"/>
              </a:ext>
            </a:extLst>
          </p:cNvPr>
          <p:cNvSpPr>
            <a:spLocks noGrp="1"/>
          </p:cNvSpPr>
          <p:nvPr>
            <p:ph idx="1"/>
          </p:nvPr>
        </p:nvSpPr>
        <p:spPr/>
        <p:txBody>
          <a:bodyPr/>
          <a:lstStyle/>
          <a:p>
            <a:r>
              <a:rPr lang="en-US" dirty="0"/>
              <a:t>Hey "First Name", was thinking about you and hope that you and your family are safe, healthy and enjoying this time together during these crazy times?   Was wondering If you have 5 minutes to talk about your short &amp; long-term housing goals.  There are a lot of changes in the marketplace and wanted to let you know what's going so you can take advantage of what's happening! </a:t>
            </a:r>
            <a:br>
              <a:rPr lang="en-US" dirty="0"/>
            </a:br>
            <a:r>
              <a:rPr lang="en-US" dirty="0"/>
              <a:t>You have 5 minutes to talk in the next couple days?  </a:t>
            </a:r>
          </a:p>
        </p:txBody>
      </p:sp>
    </p:spTree>
    <p:extLst>
      <p:ext uri="{BB962C8B-B14F-4D97-AF65-F5344CB8AC3E}">
        <p14:creationId xmlns:p14="http://schemas.microsoft.com/office/powerpoint/2010/main" val="768866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4EAE-B79C-7D49-9DDC-7DD954E98E83}"/>
              </a:ext>
            </a:extLst>
          </p:cNvPr>
          <p:cNvSpPr>
            <a:spLocks noGrp="1"/>
          </p:cNvSpPr>
          <p:nvPr>
            <p:ph type="title"/>
          </p:nvPr>
        </p:nvSpPr>
        <p:spPr/>
        <p:txBody>
          <a:bodyPr/>
          <a:lstStyle/>
          <a:p>
            <a:pPr algn="ctr"/>
            <a:r>
              <a:rPr lang="en-US" dirty="0"/>
              <a:t>Conversation Topics</a:t>
            </a:r>
          </a:p>
        </p:txBody>
      </p:sp>
      <p:sp>
        <p:nvSpPr>
          <p:cNvPr id="3" name="Content Placeholder 2">
            <a:extLst>
              <a:ext uri="{FF2B5EF4-FFF2-40B4-BE49-F238E27FC236}">
                <a16:creationId xmlns:a16="http://schemas.microsoft.com/office/drawing/2014/main" id="{9C010001-F9AB-C541-9817-3862C76DA9C4}"/>
              </a:ext>
            </a:extLst>
          </p:cNvPr>
          <p:cNvSpPr>
            <a:spLocks noGrp="1"/>
          </p:cNvSpPr>
          <p:nvPr>
            <p:ph idx="1"/>
          </p:nvPr>
        </p:nvSpPr>
        <p:spPr/>
        <p:txBody>
          <a:bodyPr/>
          <a:lstStyle/>
          <a:p>
            <a:r>
              <a:rPr lang="en-US" dirty="0"/>
              <a:t>Foreclosures</a:t>
            </a:r>
          </a:p>
          <a:p>
            <a:r>
              <a:rPr lang="en-US" dirty="0"/>
              <a:t>Moving Up</a:t>
            </a:r>
          </a:p>
          <a:p>
            <a:r>
              <a:rPr lang="en-US" dirty="0"/>
              <a:t>Moving Down</a:t>
            </a:r>
          </a:p>
          <a:p>
            <a:r>
              <a:rPr lang="en-US" dirty="0"/>
              <a:t>Moving to different states</a:t>
            </a:r>
          </a:p>
          <a:p>
            <a:r>
              <a:rPr lang="en-US" dirty="0"/>
              <a:t>Moving the city to the country</a:t>
            </a:r>
          </a:p>
          <a:p>
            <a:r>
              <a:rPr lang="en-US" dirty="0"/>
              <a:t>Refinancing and pulling cash for their first rental / another rental</a:t>
            </a:r>
          </a:p>
          <a:p>
            <a:r>
              <a:rPr lang="en-US" dirty="0"/>
              <a:t>Refinancing and pulling some cash for a 2</a:t>
            </a:r>
            <a:r>
              <a:rPr lang="en-US" baseline="30000" dirty="0"/>
              <a:t>nd</a:t>
            </a:r>
            <a:r>
              <a:rPr lang="en-US" dirty="0"/>
              <a:t> home / lake home</a:t>
            </a:r>
          </a:p>
          <a:p>
            <a:endParaRPr lang="en-US" dirty="0"/>
          </a:p>
        </p:txBody>
      </p:sp>
    </p:spTree>
    <p:extLst>
      <p:ext uri="{BB962C8B-B14F-4D97-AF65-F5344CB8AC3E}">
        <p14:creationId xmlns:p14="http://schemas.microsoft.com/office/powerpoint/2010/main" val="1790111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013C-C8F1-D642-A894-6D1FF5FD5676}"/>
              </a:ext>
            </a:extLst>
          </p:cNvPr>
          <p:cNvSpPr>
            <a:spLocks noGrp="1"/>
          </p:cNvSpPr>
          <p:nvPr>
            <p:ph type="title"/>
          </p:nvPr>
        </p:nvSpPr>
        <p:spPr/>
        <p:txBody>
          <a:bodyPr/>
          <a:lstStyle/>
          <a:p>
            <a:r>
              <a:rPr lang="en-US" dirty="0"/>
              <a:t>When You Talk To Them</a:t>
            </a:r>
          </a:p>
        </p:txBody>
      </p:sp>
      <p:sp>
        <p:nvSpPr>
          <p:cNvPr id="3" name="Content Placeholder 2">
            <a:extLst>
              <a:ext uri="{FF2B5EF4-FFF2-40B4-BE49-F238E27FC236}">
                <a16:creationId xmlns:a16="http://schemas.microsoft.com/office/drawing/2014/main" id="{973F651E-12BB-0441-8121-6E870FE3DFE0}"/>
              </a:ext>
            </a:extLst>
          </p:cNvPr>
          <p:cNvSpPr>
            <a:spLocks noGrp="1"/>
          </p:cNvSpPr>
          <p:nvPr>
            <p:ph idx="1"/>
          </p:nvPr>
        </p:nvSpPr>
        <p:spPr/>
        <p:txBody>
          <a:bodyPr>
            <a:normAutofit fontScale="70000" lnSpcReduction="20000"/>
          </a:bodyPr>
          <a:lstStyle/>
          <a:p>
            <a:pPr lvl="0"/>
            <a:r>
              <a:rPr lang="en-US" dirty="0"/>
              <a:t>FROG them first and see how they are doing during this craziness.  Most are over it and ready to get back to some sort of normalcy in their lives</a:t>
            </a:r>
          </a:p>
          <a:p>
            <a:pPr lvl="0"/>
            <a:r>
              <a:rPr lang="en-US" dirty="0">
                <a:solidFill>
                  <a:srgbClr val="FF0000"/>
                </a:solidFill>
              </a:rPr>
              <a:t>FROG</a:t>
            </a:r>
            <a:r>
              <a:rPr lang="en-US" dirty="0"/>
              <a:t> means</a:t>
            </a:r>
          </a:p>
          <a:p>
            <a:pPr lvl="1"/>
            <a:r>
              <a:rPr lang="en-US" dirty="0">
                <a:solidFill>
                  <a:srgbClr val="FF0000"/>
                </a:solidFill>
              </a:rPr>
              <a:t>F</a:t>
            </a:r>
            <a:r>
              <a:rPr lang="en-US" dirty="0"/>
              <a:t>amily</a:t>
            </a:r>
          </a:p>
          <a:p>
            <a:pPr lvl="2"/>
            <a:r>
              <a:rPr lang="en-US" dirty="0"/>
              <a:t>How’s the family doing?  </a:t>
            </a:r>
          </a:p>
          <a:p>
            <a:pPr lvl="2"/>
            <a:r>
              <a:rPr lang="en-US" dirty="0"/>
              <a:t>How the kids holding up?</a:t>
            </a:r>
          </a:p>
          <a:p>
            <a:pPr lvl="2"/>
            <a:r>
              <a:rPr lang="en-US" dirty="0"/>
              <a:t>How’s home school going? </a:t>
            </a:r>
          </a:p>
          <a:p>
            <a:pPr lvl="2"/>
            <a:r>
              <a:rPr lang="en-US" dirty="0"/>
              <a:t>Sending your kids back to school?  </a:t>
            </a:r>
          </a:p>
          <a:p>
            <a:pPr lvl="1"/>
            <a:r>
              <a:rPr lang="en-US" dirty="0">
                <a:solidFill>
                  <a:srgbClr val="FF0000"/>
                </a:solidFill>
              </a:rPr>
              <a:t>R</a:t>
            </a:r>
            <a:r>
              <a:rPr lang="en-US" dirty="0"/>
              <a:t>ecreation</a:t>
            </a:r>
          </a:p>
          <a:p>
            <a:pPr lvl="2"/>
            <a:r>
              <a:rPr lang="en-US" dirty="0"/>
              <a:t>Playing any new card or dice games during this lockdown?</a:t>
            </a:r>
          </a:p>
          <a:p>
            <a:pPr lvl="2"/>
            <a:r>
              <a:rPr lang="en-US" dirty="0"/>
              <a:t>What new things have you and the family been doing together</a:t>
            </a:r>
          </a:p>
          <a:p>
            <a:pPr lvl="2"/>
            <a:r>
              <a:rPr lang="en-US" dirty="0"/>
              <a:t>Explore any new recipes I need to know about?   </a:t>
            </a:r>
          </a:p>
          <a:p>
            <a:pPr lvl="1"/>
            <a:r>
              <a:rPr lang="en-US" dirty="0">
                <a:solidFill>
                  <a:srgbClr val="FF0000"/>
                </a:solidFill>
              </a:rPr>
              <a:t>O</a:t>
            </a:r>
            <a:r>
              <a:rPr lang="en-US" dirty="0"/>
              <a:t>ccupation</a:t>
            </a:r>
          </a:p>
          <a:p>
            <a:pPr lvl="2"/>
            <a:r>
              <a:rPr lang="en-US" dirty="0"/>
              <a:t>Everything ok at work?  </a:t>
            </a:r>
          </a:p>
          <a:p>
            <a:pPr lvl="1"/>
            <a:r>
              <a:rPr lang="en-US" dirty="0">
                <a:solidFill>
                  <a:srgbClr val="FF0000"/>
                </a:solidFill>
              </a:rPr>
              <a:t>G</a:t>
            </a:r>
            <a:r>
              <a:rPr lang="en-US" dirty="0"/>
              <a:t>oals</a:t>
            </a:r>
          </a:p>
          <a:p>
            <a:pPr lvl="2"/>
            <a:r>
              <a:rPr lang="en-US" dirty="0"/>
              <a:t>What’s the first thing you and your family want or travel to once this is over? </a:t>
            </a:r>
          </a:p>
          <a:p>
            <a:r>
              <a:rPr lang="en-US" dirty="0"/>
              <a:t>Be upbeat and positive don’t be negative nelly </a:t>
            </a:r>
          </a:p>
        </p:txBody>
      </p:sp>
    </p:spTree>
    <p:extLst>
      <p:ext uri="{BB962C8B-B14F-4D97-AF65-F5344CB8AC3E}">
        <p14:creationId xmlns:p14="http://schemas.microsoft.com/office/powerpoint/2010/main" val="2654961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26AC-E5F7-9944-95F2-2581BF0FC97C}"/>
              </a:ext>
            </a:extLst>
          </p:cNvPr>
          <p:cNvSpPr>
            <a:spLocks noGrp="1"/>
          </p:cNvSpPr>
          <p:nvPr>
            <p:ph type="title"/>
          </p:nvPr>
        </p:nvSpPr>
        <p:spPr/>
        <p:txBody>
          <a:bodyPr/>
          <a:lstStyle/>
          <a:p>
            <a:pPr algn="ctr"/>
            <a:r>
              <a:rPr lang="en-US" dirty="0"/>
              <a:t>Never Waste A Call, Always Ask!</a:t>
            </a:r>
          </a:p>
        </p:txBody>
      </p:sp>
      <p:sp>
        <p:nvSpPr>
          <p:cNvPr id="3" name="Content Placeholder 2">
            <a:extLst>
              <a:ext uri="{FF2B5EF4-FFF2-40B4-BE49-F238E27FC236}">
                <a16:creationId xmlns:a16="http://schemas.microsoft.com/office/drawing/2014/main" id="{2893D7D4-8A1B-B54D-9EBC-1F9052DB5913}"/>
              </a:ext>
            </a:extLst>
          </p:cNvPr>
          <p:cNvSpPr>
            <a:spLocks noGrp="1"/>
          </p:cNvSpPr>
          <p:nvPr>
            <p:ph idx="1"/>
          </p:nvPr>
        </p:nvSpPr>
        <p:spPr/>
        <p:txBody>
          <a:bodyPr>
            <a:normAutofit fontScale="92500" lnSpcReduction="10000"/>
          </a:bodyPr>
          <a:lstStyle/>
          <a:p>
            <a:pPr lvl="0"/>
            <a:r>
              <a:rPr lang="en-US" dirty="0"/>
              <a:t>Always Always Always ASK THE QUESTIONS</a:t>
            </a:r>
          </a:p>
          <a:p>
            <a:pPr lvl="0"/>
            <a:r>
              <a:rPr lang="en-US" dirty="0"/>
              <a:t>ALWAYS ALWAYS ASK FOR REFERRALS! </a:t>
            </a:r>
          </a:p>
          <a:p>
            <a:pPr lvl="0"/>
            <a:r>
              <a:rPr lang="en-US" dirty="0"/>
              <a:t>Wanted to see if open to talking about buying or selling a home?</a:t>
            </a:r>
          </a:p>
          <a:p>
            <a:pPr lvl="1"/>
            <a:r>
              <a:rPr lang="en-US" dirty="0"/>
              <a:t>Rental property</a:t>
            </a:r>
          </a:p>
          <a:p>
            <a:pPr lvl="1"/>
            <a:r>
              <a:rPr lang="en-US" dirty="0"/>
              <a:t>2</a:t>
            </a:r>
            <a:r>
              <a:rPr lang="en-US" baseline="30000" dirty="0"/>
              <a:t>nd</a:t>
            </a:r>
            <a:r>
              <a:rPr lang="en-US" dirty="0"/>
              <a:t> home</a:t>
            </a:r>
          </a:p>
          <a:p>
            <a:pPr lvl="1"/>
            <a:r>
              <a:rPr lang="en-US" dirty="0"/>
              <a:t>Foreclosures are going to be showing up very soon</a:t>
            </a:r>
          </a:p>
          <a:p>
            <a:pPr lvl="1"/>
            <a:endParaRPr lang="en-US" dirty="0"/>
          </a:p>
          <a:p>
            <a:r>
              <a:rPr lang="en-US" dirty="0"/>
              <a:t>Using Facebook Friends </a:t>
            </a:r>
          </a:p>
          <a:p>
            <a:pPr lvl="1"/>
            <a:r>
              <a:rPr lang="en-US" dirty="0"/>
              <a:t>I see we have several mutual friends on Facebook.  But there is a lot of friends you have that I don’t know, would you mind if I reach out to them and use your name?  Better yet, why don’t you give me 10 that you care about the most, I would have for them to miss out this amazing opportunity happening right now…  </a:t>
            </a:r>
          </a:p>
          <a:p>
            <a:pPr lvl="1"/>
            <a:endParaRPr lang="en-US" dirty="0"/>
          </a:p>
        </p:txBody>
      </p:sp>
    </p:spTree>
    <p:extLst>
      <p:ext uri="{BB962C8B-B14F-4D97-AF65-F5344CB8AC3E}">
        <p14:creationId xmlns:p14="http://schemas.microsoft.com/office/powerpoint/2010/main" val="3177160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B119-023A-114F-ADC4-7F537F1F9332}"/>
              </a:ext>
            </a:extLst>
          </p:cNvPr>
          <p:cNvSpPr>
            <a:spLocks noGrp="1"/>
          </p:cNvSpPr>
          <p:nvPr>
            <p:ph type="title"/>
          </p:nvPr>
        </p:nvSpPr>
        <p:spPr/>
        <p:txBody>
          <a:bodyPr/>
          <a:lstStyle/>
          <a:p>
            <a:pPr algn="ctr"/>
            <a:r>
              <a:rPr lang="en-US" dirty="0"/>
              <a:t>Facebook, Lets Get Some Referrals!</a:t>
            </a:r>
          </a:p>
        </p:txBody>
      </p:sp>
      <p:sp>
        <p:nvSpPr>
          <p:cNvPr id="3" name="Content Placeholder 2">
            <a:extLst>
              <a:ext uri="{FF2B5EF4-FFF2-40B4-BE49-F238E27FC236}">
                <a16:creationId xmlns:a16="http://schemas.microsoft.com/office/drawing/2014/main" id="{ABFEC820-0D41-D14B-BD2A-EC2CDD0DD525}"/>
              </a:ext>
            </a:extLst>
          </p:cNvPr>
          <p:cNvSpPr>
            <a:spLocks noGrp="1"/>
          </p:cNvSpPr>
          <p:nvPr>
            <p:ph idx="1"/>
          </p:nvPr>
        </p:nvSpPr>
        <p:spPr/>
        <p:txBody>
          <a:bodyPr/>
          <a:lstStyle/>
          <a:p>
            <a:r>
              <a:rPr lang="en-US" dirty="0"/>
              <a:t>Using Facebook Friends </a:t>
            </a:r>
          </a:p>
          <a:p>
            <a:pPr lvl="1"/>
            <a:r>
              <a:rPr lang="en-US" dirty="0"/>
              <a:t>I see we have several mutual friends on Facebook, but you also have a lot of friends that I don’t know, way too many for me to help out.  </a:t>
            </a:r>
          </a:p>
          <a:p>
            <a:pPr lvl="1"/>
            <a:endParaRPr lang="en-US" dirty="0"/>
          </a:p>
          <a:p>
            <a:pPr lvl="1"/>
            <a:r>
              <a:rPr lang="en-US" dirty="0"/>
              <a:t>Who are the 9-10 you care about the most that I can reach out to, I would hate for them to miss out on this amazing opportunity.  </a:t>
            </a:r>
          </a:p>
          <a:p>
            <a:pPr lvl="1"/>
            <a:endParaRPr lang="en-US" dirty="0"/>
          </a:p>
          <a:p>
            <a:pPr lvl="1"/>
            <a:r>
              <a:rPr lang="en-US" dirty="0"/>
              <a:t>Brad Brondt – Video method that will get even more responses. </a:t>
            </a:r>
          </a:p>
          <a:p>
            <a:pPr lvl="1"/>
            <a:endParaRPr lang="en-US" dirty="0"/>
          </a:p>
          <a:p>
            <a:pPr lvl="1"/>
            <a:endParaRPr lang="en-US" dirty="0"/>
          </a:p>
          <a:p>
            <a:endParaRPr lang="en-US" dirty="0"/>
          </a:p>
        </p:txBody>
      </p:sp>
    </p:spTree>
    <p:extLst>
      <p:ext uri="{BB962C8B-B14F-4D97-AF65-F5344CB8AC3E}">
        <p14:creationId xmlns:p14="http://schemas.microsoft.com/office/powerpoint/2010/main" val="1788815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DF99D-B700-F845-A1F4-AE043A1682E9}"/>
              </a:ext>
            </a:extLst>
          </p:cNvPr>
          <p:cNvPicPr>
            <a:picLocks noChangeAspect="1"/>
          </p:cNvPicPr>
          <p:nvPr/>
        </p:nvPicPr>
        <p:blipFill>
          <a:blip r:embed="rId2"/>
          <a:stretch>
            <a:fillRect/>
          </a:stretch>
        </p:blipFill>
        <p:spPr>
          <a:xfrm>
            <a:off x="1928973" y="1690688"/>
            <a:ext cx="8754183" cy="6858000"/>
          </a:xfrm>
          <a:prstGeom prst="rect">
            <a:avLst/>
          </a:prstGeom>
        </p:spPr>
      </p:pic>
      <p:sp>
        <p:nvSpPr>
          <p:cNvPr id="2" name="Title 1">
            <a:extLst>
              <a:ext uri="{FF2B5EF4-FFF2-40B4-BE49-F238E27FC236}">
                <a16:creationId xmlns:a16="http://schemas.microsoft.com/office/drawing/2014/main" id="{67DF3172-970E-B44A-B5CD-9F08D3934EA7}"/>
              </a:ext>
            </a:extLst>
          </p:cNvPr>
          <p:cNvSpPr>
            <a:spLocks noGrp="1"/>
          </p:cNvSpPr>
          <p:nvPr>
            <p:ph type="title"/>
          </p:nvPr>
        </p:nvSpPr>
        <p:spPr/>
        <p:txBody>
          <a:bodyPr/>
          <a:lstStyle/>
          <a:p>
            <a:pPr algn="ctr"/>
            <a:r>
              <a:rPr lang="en-US" dirty="0"/>
              <a:t>For Video</a:t>
            </a:r>
          </a:p>
        </p:txBody>
      </p:sp>
      <p:sp>
        <p:nvSpPr>
          <p:cNvPr id="3" name="Content Placeholder 2">
            <a:extLst>
              <a:ext uri="{FF2B5EF4-FFF2-40B4-BE49-F238E27FC236}">
                <a16:creationId xmlns:a16="http://schemas.microsoft.com/office/drawing/2014/main" id="{8EBFDCB1-B67C-A647-BCA4-47E47224375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D1D86DB-D4DE-FE41-8048-CE07AADD82D9}"/>
              </a:ext>
            </a:extLst>
          </p:cNvPr>
          <p:cNvPicPr>
            <a:picLocks noChangeAspect="1"/>
          </p:cNvPicPr>
          <p:nvPr/>
        </p:nvPicPr>
        <p:blipFill>
          <a:blip r:embed="rId3"/>
          <a:stretch>
            <a:fillRect/>
          </a:stretch>
        </p:blipFill>
        <p:spPr>
          <a:xfrm rot="11609710">
            <a:off x="8506947" y="5296214"/>
            <a:ext cx="1264932" cy="1264932"/>
          </a:xfrm>
          <a:prstGeom prst="rect">
            <a:avLst/>
          </a:prstGeom>
        </p:spPr>
      </p:pic>
      <p:sp>
        <p:nvSpPr>
          <p:cNvPr id="8" name="TextBox 7">
            <a:extLst>
              <a:ext uri="{FF2B5EF4-FFF2-40B4-BE49-F238E27FC236}">
                <a16:creationId xmlns:a16="http://schemas.microsoft.com/office/drawing/2014/main" id="{E2F904ED-F02A-644B-86EE-A5AEFE82EE76}"/>
              </a:ext>
            </a:extLst>
          </p:cNvPr>
          <p:cNvSpPr txBox="1"/>
          <p:nvPr/>
        </p:nvSpPr>
        <p:spPr>
          <a:xfrm>
            <a:off x="9474736" y="5336234"/>
            <a:ext cx="3087484" cy="830997"/>
          </a:xfrm>
          <a:prstGeom prst="rect">
            <a:avLst/>
          </a:prstGeom>
          <a:noFill/>
        </p:spPr>
        <p:txBody>
          <a:bodyPr wrap="square" rtlCol="0">
            <a:spAutoFit/>
          </a:bodyPr>
          <a:lstStyle/>
          <a:p>
            <a:r>
              <a:rPr lang="en-US" sz="2400" dirty="0">
                <a:solidFill>
                  <a:srgbClr val="FF0000"/>
                </a:solidFill>
              </a:rPr>
              <a:t>1. Click on Friends Profile</a:t>
            </a:r>
          </a:p>
        </p:txBody>
      </p:sp>
      <p:pic>
        <p:nvPicPr>
          <p:cNvPr id="9" name="Picture 8">
            <a:extLst>
              <a:ext uri="{FF2B5EF4-FFF2-40B4-BE49-F238E27FC236}">
                <a16:creationId xmlns:a16="http://schemas.microsoft.com/office/drawing/2014/main" id="{BACCB098-2817-144B-AE95-C297E5117CE1}"/>
              </a:ext>
            </a:extLst>
          </p:cNvPr>
          <p:cNvPicPr>
            <a:picLocks noChangeAspect="1"/>
          </p:cNvPicPr>
          <p:nvPr/>
        </p:nvPicPr>
        <p:blipFill>
          <a:blip r:embed="rId3"/>
          <a:stretch>
            <a:fillRect/>
          </a:stretch>
        </p:blipFill>
        <p:spPr>
          <a:xfrm rot="16948869">
            <a:off x="3700429" y="4857759"/>
            <a:ext cx="1264932" cy="1264932"/>
          </a:xfrm>
          <a:prstGeom prst="rect">
            <a:avLst/>
          </a:prstGeom>
        </p:spPr>
      </p:pic>
      <p:sp>
        <p:nvSpPr>
          <p:cNvPr id="10" name="Rectangle 9">
            <a:extLst>
              <a:ext uri="{FF2B5EF4-FFF2-40B4-BE49-F238E27FC236}">
                <a16:creationId xmlns:a16="http://schemas.microsoft.com/office/drawing/2014/main" id="{E09F8AB9-DE7F-3947-8C95-F6DC0E7C91C2}"/>
              </a:ext>
            </a:extLst>
          </p:cNvPr>
          <p:cNvSpPr/>
          <p:nvPr/>
        </p:nvSpPr>
        <p:spPr>
          <a:xfrm>
            <a:off x="39129" y="6262042"/>
            <a:ext cx="3955570" cy="461665"/>
          </a:xfrm>
          <a:prstGeom prst="rect">
            <a:avLst/>
          </a:prstGeom>
        </p:spPr>
        <p:txBody>
          <a:bodyPr wrap="none">
            <a:spAutoFit/>
          </a:bodyPr>
          <a:lstStyle/>
          <a:p>
            <a:r>
              <a:rPr lang="en-US" sz="2400" dirty="0">
                <a:solidFill>
                  <a:srgbClr val="FF0000"/>
                </a:solidFill>
              </a:rPr>
              <a:t>2. Click on Open In Messenger</a:t>
            </a:r>
          </a:p>
        </p:txBody>
      </p:sp>
    </p:spTree>
    <p:extLst>
      <p:ext uri="{BB962C8B-B14F-4D97-AF65-F5344CB8AC3E}">
        <p14:creationId xmlns:p14="http://schemas.microsoft.com/office/powerpoint/2010/main" val="223909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81D5AD-C979-C148-A50F-DA7C759C90FC}"/>
              </a:ext>
            </a:extLst>
          </p:cNvPr>
          <p:cNvPicPr>
            <a:picLocks noChangeAspect="1"/>
          </p:cNvPicPr>
          <p:nvPr/>
        </p:nvPicPr>
        <p:blipFill>
          <a:blip r:embed="rId2"/>
          <a:stretch>
            <a:fillRect/>
          </a:stretch>
        </p:blipFill>
        <p:spPr>
          <a:xfrm>
            <a:off x="2709229" y="0"/>
            <a:ext cx="6773542" cy="6858000"/>
          </a:xfrm>
          <a:prstGeom prst="rect">
            <a:avLst/>
          </a:prstGeom>
        </p:spPr>
      </p:pic>
      <p:pic>
        <p:nvPicPr>
          <p:cNvPr id="5" name="Picture 4">
            <a:extLst>
              <a:ext uri="{FF2B5EF4-FFF2-40B4-BE49-F238E27FC236}">
                <a16:creationId xmlns:a16="http://schemas.microsoft.com/office/drawing/2014/main" id="{618956B0-C06B-DB4D-BAC2-3FF186A6FF5D}"/>
              </a:ext>
            </a:extLst>
          </p:cNvPr>
          <p:cNvPicPr>
            <a:picLocks noChangeAspect="1"/>
          </p:cNvPicPr>
          <p:nvPr/>
        </p:nvPicPr>
        <p:blipFill>
          <a:blip r:embed="rId3"/>
          <a:stretch>
            <a:fillRect/>
          </a:stretch>
        </p:blipFill>
        <p:spPr>
          <a:xfrm rot="18903772">
            <a:off x="1376026" y="6031650"/>
            <a:ext cx="1264932" cy="1264932"/>
          </a:xfrm>
          <a:prstGeom prst="rect">
            <a:avLst/>
          </a:prstGeom>
        </p:spPr>
      </p:pic>
      <p:pic>
        <p:nvPicPr>
          <p:cNvPr id="6" name="Picture 5">
            <a:extLst>
              <a:ext uri="{FF2B5EF4-FFF2-40B4-BE49-F238E27FC236}">
                <a16:creationId xmlns:a16="http://schemas.microsoft.com/office/drawing/2014/main" id="{889BAECD-423B-4546-AB49-F85033A6DF56}"/>
              </a:ext>
            </a:extLst>
          </p:cNvPr>
          <p:cNvPicPr>
            <a:picLocks noChangeAspect="1"/>
          </p:cNvPicPr>
          <p:nvPr/>
        </p:nvPicPr>
        <p:blipFill>
          <a:blip r:embed="rId3"/>
          <a:stretch>
            <a:fillRect/>
          </a:stretch>
        </p:blipFill>
        <p:spPr>
          <a:xfrm rot="3059439">
            <a:off x="2810742" y="4970852"/>
            <a:ext cx="1264932" cy="1264932"/>
          </a:xfrm>
          <a:prstGeom prst="rect">
            <a:avLst/>
          </a:prstGeom>
        </p:spPr>
      </p:pic>
    </p:spTree>
    <p:extLst>
      <p:ext uri="{BB962C8B-B14F-4D97-AF65-F5344CB8AC3E}">
        <p14:creationId xmlns:p14="http://schemas.microsoft.com/office/powerpoint/2010/main" val="196509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ACA7F2-45F1-3147-ADAD-964A02D16AC4}"/>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First Things First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4543CD-F9AD-1E42-89F5-1CF2E697DE9F}"/>
              </a:ext>
            </a:extLst>
          </p:cNvPr>
          <p:cNvSpPr>
            <a:spLocks noGrp="1"/>
          </p:cNvSpPr>
          <p:nvPr>
            <p:ph idx="1"/>
          </p:nvPr>
        </p:nvSpPr>
        <p:spPr>
          <a:xfrm>
            <a:off x="4447308" y="591344"/>
            <a:ext cx="6906491" cy="5585619"/>
          </a:xfrm>
        </p:spPr>
        <p:txBody>
          <a:bodyPr anchor="ctr">
            <a:normAutofit/>
          </a:bodyPr>
          <a:lstStyle/>
          <a:p>
            <a:r>
              <a:rPr lang="en-US" dirty="0"/>
              <a:t>Are you friends on Facebook with</a:t>
            </a:r>
          </a:p>
          <a:p>
            <a:pPr lvl="1"/>
            <a:r>
              <a:rPr lang="en-US" dirty="0"/>
              <a:t>Past clients</a:t>
            </a:r>
          </a:p>
          <a:p>
            <a:pPr lvl="1"/>
            <a:r>
              <a:rPr lang="en-US" dirty="0"/>
              <a:t>Current clients</a:t>
            </a:r>
          </a:p>
          <a:p>
            <a:pPr lvl="1"/>
            <a:r>
              <a:rPr lang="en-US" dirty="0"/>
              <a:t>Family</a:t>
            </a:r>
          </a:p>
          <a:p>
            <a:pPr lvl="1"/>
            <a:r>
              <a:rPr lang="en-US" dirty="0"/>
              <a:t>Friends</a:t>
            </a:r>
          </a:p>
          <a:p>
            <a:pPr lvl="1"/>
            <a:r>
              <a:rPr lang="en-US" dirty="0"/>
              <a:t>Local business owners you frequent</a:t>
            </a:r>
          </a:p>
          <a:p>
            <a:pPr lvl="1"/>
            <a:r>
              <a:rPr lang="en-US" dirty="0"/>
              <a:t>CPA’s </a:t>
            </a:r>
          </a:p>
          <a:p>
            <a:pPr lvl="1"/>
            <a:r>
              <a:rPr lang="en-US" dirty="0"/>
              <a:t>Financial planners</a:t>
            </a:r>
          </a:p>
          <a:p>
            <a:pPr lvl="1"/>
            <a:r>
              <a:rPr lang="en-US" dirty="0"/>
              <a:t>Past school mates </a:t>
            </a:r>
          </a:p>
          <a:p>
            <a:pPr lvl="1"/>
            <a:r>
              <a:rPr lang="en-US" dirty="0"/>
              <a:t>Everyone and anyone in your local area that is a homeowner</a:t>
            </a:r>
          </a:p>
        </p:txBody>
      </p:sp>
    </p:spTree>
    <p:extLst>
      <p:ext uri="{BB962C8B-B14F-4D97-AF65-F5344CB8AC3E}">
        <p14:creationId xmlns:p14="http://schemas.microsoft.com/office/powerpoint/2010/main" val="2598817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618D3-9A71-D641-8873-232409A05E00}"/>
              </a:ext>
            </a:extLst>
          </p:cNvPr>
          <p:cNvPicPr>
            <a:picLocks noChangeAspect="1"/>
          </p:cNvPicPr>
          <p:nvPr/>
        </p:nvPicPr>
        <p:blipFill>
          <a:blip r:embed="rId2"/>
          <a:stretch>
            <a:fillRect/>
          </a:stretch>
        </p:blipFill>
        <p:spPr>
          <a:xfrm>
            <a:off x="1366192" y="0"/>
            <a:ext cx="9459615" cy="6858000"/>
          </a:xfrm>
          <a:prstGeom prst="rect">
            <a:avLst/>
          </a:prstGeom>
        </p:spPr>
      </p:pic>
      <p:pic>
        <p:nvPicPr>
          <p:cNvPr id="5" name="Picture 4">
            <a:extLst>
              <a:ext uri="{FF2B5EF4-FFF2-40B4-BE49-F238E27FC236}">
                <a16:creationId xmlns:a16="http://schemas.microsoft.com/office/drawing/2014/main" id="{DC8B2429-3FF2-B24A-8CB7-C64ADA12EA4B}"/>
              </a:ext>
            </a:extLst>
          </p:cNvPr>
          <p:cNvPicPr>
            <a:picLocks noChangeAspect="1"/>
          </p:cNvPicPr>
          <p:nvPr/>
        </p:nvPicPr>
        <p:blipFill>
          <a:blip r:embed="rId3"/>
          <a:stretch>
            <a:fillRect/>
          </a:stretch>
        </p:blipFill>
        <p:spPr>
          <a:xfrm>
            <a:off x="2492750" y="3920020"/>
            <a:ext cx="1264932" cy="1264932"/>
          </a:xfrm>
          <a:prstGeom prst="rect">
            <a:avLst/>
          </a:prstGeom>
        </p:spPr>
      </p:pic>
      <p:pic>
        <p:nvPicPr>
          <p:cNvPr id="6" name="Picture 5">
            <a:extLst>
              <a:ext uri="{FF2B5EF4-FFF2-40B4-BE49-F238E27FC236}">
                <a16:creationId xmlns:a16="http://schemas.microsoft.com/office/drawing/2014/main" id="{ACA9E6E0-A8E2-254A-859F-3393F14BDAFC}"/>
              </a:ext>
            </a:extLst>
          </p:cNvPr>
          <p:cNvPicPr>
            <a:picLocks noChangeAspect="1"/>
          </p:cNvPicPr>
          <p:nvPr/>
        </p:nvPicPr>
        <p:blipFill>
          <a:blip r:embed="rId3"/>
          <a:stretch>
            <a:fillRect/>
          </a:stretch>
        </p:blipFill>
        <p:spPr>
          <a:xfrm rot="16948869">
            <a:off x="8536857" y="329724"/>
            <a:ext cx="1264932" cy="1264932"/>
          </a:xfrm>
          <a:prstGeom prst="rect">
            <a:avLst/>
          </a:prstGeom>
        </p:spPr>
      </p:pic>
      <p:sp>
        <p:nvSpPr>
          <p:cNvPr id="7" name="Rectangle 6">
            <a:extLst>
              <a:ext uri="{FF2B5EF4-FFF2-40B4-BE49-F238E27FC236}">
                <a16:creationId xmlns:a16="http://schemas.microsoft.com/office/drawing/2014/main" id="{34EA1D87-19B8-0B4B-9303-5E471D046B9F}"/>
              </a:ext>
            </a:extLst>
          </p:cNvPr>
          <p:cNvSpPr/>
          <p:nvPr/>
        </p:nvSpPr>
        <p:spPr>
          <a:xfrm>
            <a:off x="8839391" y="1363583"/>
            <a:ext cx="3055003" cy="707886"/>
          </a:xfrm>
          <a:prstGeom prst="rect">
            <a:avLst/>
          </a:prstGeom>
          <a:solidFill>
            <a:srgbClr val="FF0000"/>
          </a:solidFill>
        </p:spPr>
        <p:txBody>
          <a:bodyPr wrap="none">
            <a:spAutoFit/>
          </a:bodyPr>
          <a:lstStyle/>
          <a:p>
            <a:pPr algn="ctr"/>
            <a:r>
              <a:rPr lang="en-US" sz="4000" dirty="0">
                <a:solidFill>
                  <a:schemeClr val="bg1"/>
                </a:solidFill>
              </a:rPr>
              <a:t>1</a:t>
            </a:r>
            <a:r>
              <a:rPr lang="en-US" sz="4000" baseline="30000" dirty="0">
                <a:solidFill>
                  <a:schemeClr val="bg1"/>
                </a:solidFill>
              </a:rPr>
              <a:t>st</a:t>
            </a:r>
            <a:r>
              <a:rPr lang="en-US" sz="4000" dirty="0">
                <a:solidFill>
                  <a:schemeClr val="bg1"/>
                </a:solidFill>
              </a:rPr>
              <a:t> Click name</a:t>
            </a:r>
          </a:p>
        </p:txBody>
      </p:sp>
      <p:sp>
        <p:nvSpPr>
          <p:cNvPr id="8" name="Rectangle 7">
            <a:extLst>
              <a:ext uri="{FF2B5EF4-FFF2-40B4-BE49-F238E27FC236}">
                <a16:creationId xmlns:a16="http://schemas.microsoft.com/office/drawing/2014/main" id="{7F71FAC4-7721-2244-8B60-B3FA1F23EFD5}"/>
              </a:ext>
            </a:extLst>
          </p:cNvPr>
          <p:cNvSpPr/>
          <p:nvPr/>
        </p:nvSpPr>
        <p:spPr>
          <a:xfrm>
            <a:off x="602271" y="3212134"/>
            <a:ext cx="3438763" cy="707886"/>
          </a:xfrm>
          <a:prstGeom prst="rect">
            <a:avLst/>
          </a:prstGeom>
          <a:solidFill>
            <a:srgbClr val="FF0000"/>
          </a:solidFill>
        </p:spPr>
        <p:txBody>
          <a:bodyPr wrap="none">
            <a:spAutoFit/>
          </a:bodyPr>
          <a:lstStyle/>
          <a:p>
            <a:pPr algn="ctr"/>
            <a:r>
              <a:rPr lang="en-US" sz="4000" dirty="0">
                <a:solidFill>
                  <a:schemeClr val="bg1"/>
                </a:solidFill>
              </a:rPr>
              <a:t>2</a:t>
            </a:r>
            <a:r>
              <a:rPr lang="en-US" sz="4000" baseline="30000" dirty="0">
                <a:solidFill>
                  <a:schemeClr val="bg1"/>
                </a:solidFill>
              </a:rPr>
              <a:t>nd</a:t>
            </a:r>
            <a:r>
              <a:rPr lang="en-US" sz="4000" dirty="0">
                <a:solidFill>
                  <a:schemeClr val="bg1"/>
                </a:solidFill>
              </a:rPr>
              <a:t> Click friends</a:t>
            </a:r>
          </a:p>
        </p:txBody>
      </p:sp>
    </p:spTree>
    <p:extLst>
      <p:ext uri="{BB962C8B-B14F-4D97-AF65-F5344CB8AC3E}">
        <p14:creationId xmlns:p14="http://schemas.microsoft.com/office/powerpoint/2010/main" val="61070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C9848-152D-074B-AF30-87267FC55DE0}"/>
              </a:ext>
            </a:extLst>
          </p:cNvPr>
          <p:cNvPicPr>
            <a:picLocks noChangeAspect="1"/>
          </p:cNvPicPr>
          <p:nvPr/>
        </p:nvPicPr>
        <p:blipFill>
          <a:blip r:embed="rId2"/>
          <a:stretch>
            <a:fillRect/>
          </a:stretch>
        </p:blipFill>
        <p:spPr>
          <a:xfrm>
            <a:off x="1905755" y="32263"/>
            <a:ext cx="8751194" cy="6858000"/>
          </a:xfrm>
          <a:prstGeom prst="rect">
            <a:avLst/>
          </a:prstGeom>
        </p:spPr>
      </p:pic>
      <p:pic>
        <p:nvPicPr>
          <p:cNvPr id="7" name="Picture 6">
            <a:extLst>
              <a:ext uri="{FF2B5EF4-FFF2-40B4-BE49-F238E27FC236}">
                <a16:creationId xmlns:a16="http://schemas.microsoft.com/office/drawing/2014/main" id="{8E5EAE53-297B-3347-BE1D-A4F9D7ACACA2}"/>
              </a:ext>
            </a:extLst>
          </p:cNvPr>
          <p:cNvPicPr>
            <a:picLocks noChangeAspect="1"/>
          </p:cNvPicPr>
          <p:nvPr/>
        </p:nvPicPr>
        <p:blipFill>
          <a:blip r:embed="rId3"/>
          <a:stretch>
            <a:fillRect/>
          </a:stretch>
        </p:blipFill>
        <p:spPr>
          <a:xfrm rot="10624564">
            <a:off x="3765496" y="4102907"/>
            <a:ext cx="1264932" cy="1264932"/>
          </a:xfrm>
          <a:prstGeom prst="rect">
            <a:avLst/>
          </a:prstGeom>
        </p:spPr>
      </p:pic>
      <p:pic>
        <p:nvPicPr>
          <p:cNvPr id="8" name="Picture 7">
            <a:extLst>
              <a:ext uri="{FF2B5EF4-FFF2-40B4-BE49-F238E27FC236}">
                <a16:creationId xmlns:a16="http://schemas.microsoft.com/office/drawing/2014/main" id="{3864C5EC-030D-CF48-87FC-A78658991406}"/>
              </a:ext>
            </a:extLst>
          </p:cNvPr>
          <p:cNvPicPr>
            <a:picLocks noChangeAspect="1"/>
          </p:cNvPicPr>
          <p:nvPr/>
        </p:nvPicPr>
        <p:blipFill>
          <a:blip r:embed="rId3"/>
          <a:stretch>
            <a:fillRect/>
          </a:stretch>
        </p:blipFill>
        <p:spPr>
          <a:xfrm rot="4860129">
            <a:off x="3272605" y="1940203"/>
            <a:ext cx="1264932" cy="1264932"/>
          </a:xfrm>
          <a:prstGeom prst="rect">
            <a:avLst/>
          </a:prstGeom>
        </p:spPr>
      </p:pic>
      <p:sp>
        <p:nvSpPr>
          <p:cNvPr id="9" name="TextBox 8">
            <a:extLst>
              <a:ext uri="{FF2B5EF4-FFF2-40B4-BE49-F238E27FC236}">
                <a16:creationId xmlns:a16="http://schemas.microsoft.com/office/drawing/2014/main" id="{2C44E5FF-0624-6B43-B261-1046BCB71455}"/>
              </a:ext>
            </a:extLst>
          </p:cNvPr>
          <p:cNvSpPr txBox="1"/>
          <p:nvPr/>
        </p:nvSpPr>
        <p:spPr>
          <a:xfrm>
            <a:off x="3049774" y="5321915"/>
            <a:ext cx="3406347" cy="369332"/>
          </a:xfrm>
          <a:prstGeom prst="rect">
            <a:avLst/>
          </a:prstGeom>
          <a:solidFill>
            <a:srgbClr val="FF0000"/>
          </a:solidFill>
        </p:spPr>
        <p:txBody>
          <a:bodyPr wrap="square" rtlCol="0">
            <a:spAutoFit/>
          </a:bodyPr>
          <a:lstStyle/>
          <a:p>
            <a:r>
              <a:rPr lang="en-US" dirty="0">
                <a:solidFill>
                  <a:schemeClr val="bg1"/>
                </a:solidFill>
              </a:rPr>
              <a:t>1. Hold your mouse over name</a:t>
            </a:r>
          </a:p>
        </p:txBody>
      </p:sp>
      <p:sp>
        <p:nvSpPr>
          <p:cNvPr id="10" name="Rectangle 9">
            <a:extLst>
              <a:ext uri="{FF2B5EF4-FFF2-40B4-BE49-F238E27FC236}">
                <a16:creationId xmlns:a16="http://schemas.microsoft.com/office/drawing/2014/main" id="{183412D3-B07B-D145-8888-93596DCFC6BF}"/>
              </a:ext>
            </a:extLst>
          </p:cNvPr>
          <p:cNvSpPr/>
          <p:nvPr/>
        </p:nvSpPr>
        <p:spPr>
          <a:xfrm>
            <a:off x="4498197" y="1676490"/>
            <a:ext cx="3065134" cy="369332"/>
          </a:xfrm>
          <a:prstGeom prst="rect">
            <a:avLst/>
          </a:prstGeom>
          <a:solidFill>
            <a:srgbClr val="FF0000"/>
          </a:solidFill>
        </p:spPr>
        <p:txBody>
          <a:bodyPr wrap="none">
            <a:spAutoFit/>
          </a:bodyPr>
          <a:lstStyle/>
          <a:p>
            <a:r>
              <a:rPr lang="en-US" dirty="0">
                <a:solidFill>
                  <a:schemeClr val="bg1"/>
                </a:solidFill>
              </a:rPr>
              <a:t>2. Click Messenger to send DM</a:t>
            </a:r>
          </a:p>
        </p:txBody>
      </p:sp>
    </p:spTree>
    <p:extLst>
      <p:ext uri="{BB962C8B-B14F-4D97-AF65-F5344CB8AC3E}">
        <p14:creationId xmlns:p14="http://schemas.microsoft.com/office/powerpoint/2010/main" val="3856304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B1A9-D52F-8E4A-BA91-FF2D0B5984DB}"/>
              </a:ext>
            </a:extLst>
          </p:cNvPr>
          <p:cNvSpPr>
            <a:spLocks noGrp="1"/>
          </p:cNvSpPr>
          <p:nvPr>
            <p:ph type="title"/>
          </p:nvPr>
        </p:nvSpPr>
        <p:spPr/>
        <p:txBody>
          <a:bodyPr/>
          <a:lstStyle/>
          <a:p>
            <a:pPr algn="ctr"/>
            <a:r>
              <a:rPr lang="en-US" dirty="0"/>
              <a:t>If They Say Yes!  </a:t>
            </a:r>
            <a:br>
              <a:rPr lang="en-US" dirty="0"/>
            </a:br>
            <a:r>
              <a:rPr lang="en-US" dirty="0"/>
              <a:t>Call Them Immediately From Facebook </a:t>
            </a:r>
          </a:p>
        </p:txBody>
      </p:sp>
      <p:pic>
        <p:nvPicPr>
          <p:cNvPr id="4" name="Picture 3">
            <a:extLst>
              <a:ext uri="{FF2B5EF4-FFF2-40B4-BE49-F238E27FC236}">
                <a16:creationId xmlns:a16="http://schemas.microsoft.com/office/drawing/2014/main" id="{AEEFC155-6B27-B74D-985A-38A74F31C8B0}"/>
              </a:ext>
            </a:extLst>
          </p:cNvPr>
          <p:cNvPicPr>
            <a:picLocks noChangeAspect="1"/>
          </p:cNvPicPr>
          <p:nvPr/>
        </p:nvPicPr>
        <p:blipFill>
          <a:blip r:embed="rId2"/>
          <a:stretch>
            <a:fillRect/>
          </a:stretch>
        </p:blipFill>
        <p:spPr>
          <a:xfrm>
            <a:off x="1615022" y="2298356"/>
            <a:ext cx="8961956" cy="6858000"/>
          </a:xfrm>
          <a:prstGeom prst="rect">
            <a:avLst/>
          </a:prstGeom>
        </p:spPr>
      </p:pic>
      <p:pic>
        <p:nvPicPr>
          <p:cNvPr id="5" name="Picture 4">
            <a:extLst>
              <a:ext uri="{FF2B5EF4-FFF2-40B4-BE49-F238E27FC236}">
                <a16:creationId xmlns:a16="http://schemas.microsoft.com/office/drawing/2014/main" id="{E1EC4682-E90A-5644-963D-003E49A7DC68}"/>
              </a:ext>
            </a:extLst>
          </p:cNvPr>
          <p:cNvPicPr>
            <a:picLocks noChangeAspect="1"/>
          </p:cNvPicPr>
          <p:nvPr/>
        </p:nvPicPr>
        <p:blipFill>
          <a:blip r:embed="rId3"/>
          <a:stretch>
            <a:fillRect/>
          </a:stretch>
        </p:blipFill>
        <p:spPr>
          <a:xfrm rot="4844543">
            <a:off x="4840532" y="4473608"/>
            <a:ext cx="1264932" cy="1264932"/>
          </a:xfrm>
          <a:prstGeom prst="rect">
            <a:avLst/>
          </a:prstGeom>
        </p:spPr>
      </p:pic>
    </p:spTree>
    <p:extLst>
      <p:ext uri="{BB962C8B-B14F-4D97-AF65-F5344CB8AC3E}">
        <p14:creationId xmlns:p14="http://schemas.microsoft.com/office/powerpoint/2010/main" val="470727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72AD2-0A7D-3C47-BB4A-C4E9D7E1EA3E}"/>
              </a:ext>
            </a:extLst>
          </p:cNvPr>
          <p:cNvPicPr>
            <a:picLocks noChangeAspect="1"/>
          </p:cNvPicPr>
          <p:nvPr/>
        </p:nvPicPr>
        <p:blipFill>
          <a:blip r:embed="rId2"/>
          <a:stretch>
            <a:fillRect/>
          </a:stretch>
        </p:blipFill>
        <p:spPr>
          <a:xfrm>
            <a:off x="1617862" y="0"/>
            <a:ext cx="8956275" cy="6858000"/>
          </a:xfrm>
          <a:prstGeom prst="rect">
            <a:avLst/>
          </a:prstGeom>
        </p:spPr>
      </p:pic>
      <p:pic>
        <p:nvPicPr>
          <p:cNvPr id="5" name="Picture 4">
            <a:extLst>
              <a:ext uri="{FF2B5EF4-FFF2-40B4-BE49-F238E27FC236}">
                <a16:creationId xmlns:a16="http://schemas.microsoft.com/office/drawing/2014/main" id="{547B996C-721B-E847-988D-1F8610BC4357}"/>
              </a:ext>
            </a:extLst>
          </p:cNvPr>
          <p:cNvPicPr>
            <a:picLocks noChangeAspect="1"/>
          </p:cNvPicPr>
          <p:nvPr/>
        </p:nvPicPr>
        <p:blipFill>
          <a:blip r:embed="rId3"/>
          <a:stretch>
            <a:fillRect/>
          </a:stretch>
        </p:blipFill>
        <p:spPr>
          <a:xfrm rot="4844543">
            <a:off x="2888166" y="4152333"/>
            <a:ext cx="1264932" cy="1264932"/>
          </a:xfrm>
          <a:prstGeom prst="rect">
            <a:avLst/>
          </a:prstGeom>
        </p:spPr>
      </p:pic>
    </p:spTree>
    <p:extLst>
      <p:ext uri="{BB962C8B-B14F-4D97-AF65-F5344CB8AC3E}">
        <p14:creationId xmlns:p14="http://schemas.microsoft.com/office/powerpoint/2010/main" val="2645601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CDD7-7CF9-C54E-B4B6-688330772A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43FB7E-4F5E-3840-B57C-6040779DC90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9CF8AA1-8D64-6C4C-B61C-8B1C5510B49A}"/>
              </a:ext>
            </a:extLst>
          </p:cNvPr>
          <p:cNvPicPr>
            <a:picLocks noChangeAspect="1"/>
          </p:cNvPicPr>
          <p:nvPr/>
        </p:nvPicPr>
        <p:blipFill>
          <a:blip r:embed="rId2"/>
          <a:stretch>
            <a:fillRect/>
          </a:stretch>
        </p:blipFill>
        <p:spPr>
          <a:xfrm>
            <a:off x="1036270" y="0"/>
            <a:ext cx="10119459" cy="6858000"/>
          </a:xfrm>
          <a:prstGeom prst="rect">
            <a:avLst/>
          </a:prstGeom>
        </p:spPr>
      </p:pic>
    </p:spTree>
    <p:extLst>
      <p:ext uri="{BB962C8B-B14F-4D97-AF65-F5344CB8AC3E}">
        <p14:creationId xmlns:p14="http://schemas.microsoft.com/office/powerpoint/2010/main" val="2586358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CA08-CFA1-1D45-A434-3A42619E40A9}"/>
              </a:ext>
            </a:extLst>
          </p:cNvPr>
          <p:cNvSpPr>
            <a:spLocks noGrp="1"/>
          </p:cNvSpPr>
          <p:nvPr>
            <p:ph type="title"/>
          </p:nvPr>
        </p:nvSpPr>
        <p:spPr/>
        <p:txBody>
          <a:bodyPr/>
          <a:lstStyle/>
          <a:p>
            <a:pPr algn="ctr"/>
            <a:r>
              <a:rPr lang="en-US" dirty="0"/>
              <a:t>Friendly Reminder</a:t>
            </a:r>
          </a:p>
        </p:txBody>
      </p:sp>
      <p:sp>
        <p:nvSpPr>
          <p:cNvPr id="3" name="Content Placeholder 2">
            <a:extLst>
              <a:ext uri="{FF2B5EF4-FFF2-40B4-BE49-F238E27FC236}">
                <a16:creationId xmlns:a16="http://schemas.microsoft.com/office/drawing/2014/main" id="{62D16BDB-57CB-5C4D-9B1A-C03AE0FA0A38}"/>
              </a:ext>
            </a:extLst>
          </p:cNvPr>
          <p:cNvSpPr>
            <a:spLocks noGrp="1"/>
          </p:cNvSpPr>
          <p:nvPr>
            <p:ph idx="1"/>
          </p:nvPr>
        </p:nvSpPr>
        <p:spPr/>
        <p:txBody>
          <a:bodyPr/>
          <a:lstStyle/>
          <a:p>
            <a:r>
              <a:rPr lang="en-US" dirty="0"/>
              <a:t>Do this every day, 5 days a week until done</a:t>
            </a:r>
          </a:p>
          <a:p>
            <a:r>
              <a:rPr lang="en-US" dirty="0"/>
              <a:t>And then start over again! </a:t>
            </a:r>
          </a:p>
          <a:p>
            <a:r>
              <a:rPr lang="en-US" dirty="0"/>
              <a:t>Max 30 people per day or possible face “Facebook Jail” </a:t>
            </a:r>
          </a:p>
          <a:p>
            <a:r>
              <a:rPr lang="en-US" dirty="0"/>
              <a:t>Have your alerts on so that you see the responses</a:t>
            </a:r>
          </a:p>
          <a:p>
            <a:r>
              <a:rPr lang="en-US" dirty="0"/>
              <a:t>Don’t send 30 messages and then go play tennis for 3 hours</a:t>
            </a:r>
          </a:p>
          <a:p>
            <a:r>
              <a:rPr lang="en-US" dirty="0"/>
              <a:t>If you get a favorable response after any message address that message and have a conversation over the phone</a:t>
            </a:r>
          </a:p>
          <a:p>
            <a:r>
              <a:rPr lang="en-US" dirty="0"/>
              <a:t>Don’t go back and forth on DM, get their number and have a conversation. </a:t>
            </a:r>
            <a:r>
              <a:rPr lang="en-US" dirty="0">
                <a:sym typeface="Wingdings" pitchFamily="2" charset="2"/>
              </a:rPr>
              <a:t> </a:t>
            </a:r>
            <a:endParaRPr lang="en-US" dirty="0"/>
          </a:p>
        </p:txBody>
      </p:sp>
    </p:spTree>
    <p:extLst>
      <p:ext uri="{BB962C8B-B14F-4D97-AF65-F5344CB8AC3E}">
        <p14:creationId xmlns:p14="http://schemas.microsoft.com/office/powerpoint/2010/main" val="1515904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E083-F302-0F4B-854E-098C9CEE134B}"/>
              </a:ext>
            </a:extLst>
          </p:cNvPr>
          <p:cNvSpPr>
            <a:spLocks noGrp="1"/>
          </p:cNvSpPr>
          <p:nvPr>
            <p:ph type="title"/>
          </p:nvPr>
        </p:nvSpPr>
        <p:spPr>
          <a:xfrm>
            <a:off x="4965430" y="629268"/>
            <a:ext cx="6586491" cy="1286160"/>
          </a:xfrm>
        </p:spPr>
        <p:txBody>
          <a:bodyPr anchor="b">
            <a:normAutofit/>
          </a:bodyPr>
          <a:lstStyle/>
          <a:p>
            <a:r>
              <a:rPr lang="en-US" dirty="0"/>
              <a:t>Does Your Profile	</a:t>
            </a:r>
            <a:endParaRPr lang="en-US"/>
          </a:p>
        </p:txBody>
      </p:sp>
      <p:sp>
        <p:nvSpPr>
          <p:cNvPr id="3" name="Content Placeholder 2">
            <a:extLst>
              <a:ext uri="{FF2B5EF4-FFF2-40B4-BE49-F238E27FC236}">
                <a16:creationId xmlns:a16="http://schemas.microsoft.com/office/drawing/2014/main" id="{69BEAC23-5513-D74C-8ABB-1367AD8A697F}"/>
              </a:ext>
            </a:extLst>
          </p:cNvPr>
          <p:cNvSpPr>
            <a:spLocks noGrp="1"/>
          </p:cNvSpPr>
          <p:nvPr>
            <p:ph idx="1"/>
          </p:nvPr>
        </p:nvSpPr>
        <p:spPr>
          <a:xfrm>
            <a:off x="4965431" y="2438400"/>
            <a:ext cx="6586489" cy="3785419"/>
          </a:xfrm>
        </p:spPr>
        <p:txBody>
          <a:bodyPr>
            <a:normAutofit/>
          </a:bodyPr>
          <a:lstStyle/>
          <a:p>
            <a:r>
              <a:rPr lang="en-US" sz="2000" dirty="0"/>
              <a:t>Show that you are a Real Estate agent</a:t>
            </a:r>
          </a:p>
          <a:p>
            <a:r>
              <a:rPr lang="en-US" sz="2000" dirty="0"/>
              <a:t>Show your contact info, Mobile and Email</a:t>
            </a:r>
          </a:p>
          <a:p>
            <a:pPr lvl="1"/>
            <a:r>
              <a:rPr lang="en-US" sz="2000" dirty="0"/>
              <a:t>Text/Call 269-555-1212</a:t>
            </a:r>
          </a:p>
          <a:p>
            <a:pPr lvl="1"/>
            <a:r>
              <a:rPr lang="en-US" sz="2000" dirty="0"/>
              <a:t>Email me at </a:t>
            </a:r>
            <a:r>
              <a:rPr lang="en-US" sz="2000" dirty="0">
                <a:hlinkClick r:id="rId2"/>
              </a:rPr>
              <a:t>scott@mybusinessemail.com</a:t>
            </a:r>
            <a:r>
              <a:rPr lang="en-US" sz="2000" dirty="0"/>
              <a:t> </a:t>
            </a:r>
          </a:p>
          <a:p>
            <a:r>
              <a:rPr lang="en-US" sz="2000" dirty="0"/>
              <a:t>Do you have a decent looking header? </a:t>
            </a:r>
          </a:p>
          <a:p>
            <a:pPr lvl="1"/>
            <a:r>
              <a:rPr lang="en-US" sz="2000" dirty="0"/>
              <a:t>Fiverr.com is a great place to get one </a:t>
            </a:r>
          </a:p>
          <a:p>
            <a:r>
              <a:rPr lang="en-US" sz="2000" dirty="0"/>
              <a:t>Do you have a current pic of yourself</a:t>
            </a:r>
          </a:p>
          <a:p>
            <a:endParaRPr lang="en-US" sz="2000" dirty="0"/>
          </a:p>
        </p:txBody>
      </p:sp>
      <p:pic>
        <p:nvPicPr>
          <p:cNvPr id="5" name="Picture 4">
            <a:extLst>
              <a:ext uri="{FF2B5EF4-FFF2-40B4-BE49-F238E27FC236}">
                <a16:creationId xmlns:a16="http://schemas.microsoft.com/office/drawing/2014/main" id="{5E92CDB3-ACCA-400F-9708-FE322A0B0F78}"/>
              </a:ext>
            </a:extLst>
          </p:cNvPr>
          <p:cNvPicPr>
            <a:picLocks noChangeAspect="1"/>
          </p:cNvPicPr>
          <p:nvPr/>
        </p:nvPicPr>
        <p:blipFill rotWithShape="1">
          <a:blip r:embed="rId3"/>
          <a:srcRect l="54882" r="-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8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76D60E-2683-C749-BC7A-3D30D8CFEA5D}"/>
              </a:ext>
            </a:extLst>
          </p:cNvPr>
          <p:cNvSpPr>
            <a:spLocks noGrp="1"/>
          </p:cNvSpPr>
          <p:nvPr>
            <p:ph type="title"/>
          </p:nvPr>
        </p:nvSpPr>
        <p:spPr>
          <a:xfrm>
            <a:off x="686834" y="1153572"/>
            <a:ext cx="3200400" cy="4461163"/>
          </a:xfrm>
        </p:spPr>
        <p:txBody>
          <a:bodyPr>
            <a:normAutofit/>
          </a:bodyPr>
          <a:lstStyle/>
          <a:p>
            <a:r>
              <a:rPr lang="en-US">
                <a:solidFill>
                  <a:srgbClr val="FFFFFF"/>
                </a:solidFill>
              </a:rPr>
              <a:t>First Task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65F029-19C2-E64D-95A1-B397061DA992}"/>
              </a:ext>
            </a:extLst>
          </p:cNvPr>
          <p:cNvSpPr>
            <a:spLocks noGrp="1"/>
          </p:cNvSpPr>
          <p:nvPr>
            <p:ph idx="1"/>
          </p:nvPr>
        </p:nvSpPr>
        <p:spPr>
          <a:xfrm>
            <a:off x="4447308" y="591344"/>
            <a:ext cx="6906491" cy="5585619"/>
          </a:xfrm>
        </p:spPr>
        <p:txBody>
          <a:bodyPr anchor="ctr">
            <a:normAutofit lnSpcReduction="10000"/>
          </a:bodyPr>
          <a:lstStyle/>
          <a:p>
            <a:r>
              <a:rPr lang="en-US" dirty="0"/>
              <a:t>Make it a daily priority to friend everyone </a:t>
            </a:r>
            <a:br>
              <a:rPr lang="en-US" dirty="0"/>
            </a:br>
            <a:r>
              <a:rPr lang="en-US" dirty="0"/>
              <a:t>30 per day!</a:t>
            </a:r>
          </a:p>
          <a:p>
            <a:pPr marL="0" indent="0">
              <a:buNone/>
            </a:pPr>
            <a:endParaRPr lang="en-US" dirty="0"/>
          </a:p>
          <a:p>
            <a:r>
              <a:rPr lang="en-US" dirty="0"/>
              <a:t>If anyone friends you, accept them until 5:00 pm, no later. </a:t>
            </a:r>
          </a:p>
          <a:p>
            <a:pPr lvl="1"/>
            <a:r>
              <a:rPr lang="en-US" dirty="0"/>
              <a:t>Focus on friending and excepting 30 a day.  </a:t>
            </a:r>
            <a:r>
              <a:rPr lang="en-US" dirty="0">
                <a:solidFill>
                  <a:srgbClr val="FF0000"/>
                </a:solidFill>
              </a:rPr>
              <a:t>Don’t go over 30.   </a:t>
            </a:r>
          </a:p>
          <a:p>
            <a:pPr lvl="1"/>
            <a:r>
              <a:rPr lang="en-US" dirty="0"/>
              <a:t>Never accept a friend request after 5:00.  Instructions to follow. </a:t>
            </a:r>
          </a:p>
          <a:p>
            <a:pPr lvl="1"/>
            <a:r>
              <a:rPr lang="en-US" dirty="0"/>
              <a:t>Focus on this daily and it will land you a ton of referrals and closings</a:t>
            </a:r>
          </a:p>
          <a:p>
            <a:pPr lvl="1"/>
            <a:r>
              <a:rPr lang="en-US" dirty="0"/>
              <a:t>As you grow your friend list your referrals will grow</a:t>
            </a:r>
          </a:p>
          <a:p>
            <a:pPr lvl="1"/>
            <a:r>
              <a:rPr lang="en-US" dirty="0"/>
              <a:t>Put this on your calendar and never stray from it.  </a:t>
            </a:r>
          </a:p>
          <a:p>
            <a:pPr lvl="1"/>
            <a:endParaRPr lang="en-US" dirty="0"/>
          </a:p>
        </p:txBody>
      </p:sp>
    </p:spTree>
    <p:extLst>
      <p:ext uri="{BB962C8B-B14F-4D97-AF65-F5344CB8AC3E}">
        <p14:creationId xmlns:p14="http://schemas.microsoft.com/office/powerpoint/2010/main" val="3134059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49246-55BC-224A-BF28-D3D0AA3E9C10}"/>
              </a:ext>
            </a:extLst>
          </p:cNvPr>
          <p:cNvSpPr>
            <a:spLocks noGrp="1"/>
          </p:cNvSpPr>
          <p:nvPr>
            <p:ph type="title"/>
          </p:nvPr>
        </p:nvSpPr>
        <p:spPr>
          <a:xfrm>
            <a:off x="686834" y="1153572"/>
            <a:ext cx="3200400" cy="4461163"/>
          </a:xfrm>
        </p:spPr>
        <p:txBody>
          <a:bodyPr>
            <a:normAutofit/>
          </a:bodyPr>
          <a:lstStyle/>
          <a:p>
            <a:r>
              <a:rPr lang="en-US">
                <a:solidFill>
                  <a:srgbClr val="FFFFFF"/>
                </a:solidFill>
              </a:rPr>
              <a:t>The DM Facebook Strategy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950313E-1C5B-D64F-BAB6-4C7189F06060}"/>
              </a:ext>
            </a:extLst>
          </p:cNvPr>
          <p:cNvSpPr>
            <a:spLocks noGrp="1"/>
          </p:cNvSpPr>
          <p:nvPr>
            <p:ph idx="1"/>
          </p:nvPr>
        </p:nvSpPr>
        <p:spPr>
          <a:xfrm>
            <a:off x="4447308" y="591344"/>
            <a:ext cx="6906491" cy="5585619"/>
          </a:xfrm>
        </p:spPr>
        <p:txBody>
          <a:bodyPr anchor="ctr">
            <a:normAutofit/>
          </a:bodyPr>
          <a:lstStyle/>
          <a:p>
            <a:r>
              <a:rPr lang="en-US" dirty="0"/>
              <a:t>DM (Direct Message) everyone of our friends on Facebook</a:t>
            </a:r>
          </a:p>
          <a:p>
            <a:pPr lvl="1"/>
            <a:r>
              <a:rPr lang="en-US" dirty="0"/>
              <a:t>Scripts to follow</a:t>
            </a:r>
          </a:p>
          <a:p>
            <a:pPr marL="457200" lvl="1" indent="0">
              <a:buNone/>
            </a:pPr>
            <a:endParaRPr lang="en-US" dirty="0"/>
          </a:p>
          <a:p>
            <a:r>
              <a:rPr lang="en-US" dirty="0"/>
              <a:t>Want a Grand slam (Brad talk to us about this) </a:t>
            </a:r>
          </a:p>
          <a:p>
            <a:pPr lvl="1"/>
            <a:r>
              <a:rPr lang="en-US" dirty="0"/>
              <a:t>Send a video DM to everyone of your friends on Facebook, super easy, way stronger with better conversions </a:t>
            </a:r>
          </a:p>
          <a:p>
            <a:pPr lvl="1"/>
            <a:endParaRPr lang="en-US" dirty="0"/>
          </a:p>
        </p:txBody>
      </p:sp>
    </p:spTree>
    <p:extLst>
      <p:ext uri="{BB962C8B-B14F-4D97-AF65-F5344CB8AC3E}">
        <p14:creationId xmlns:p14="http://schemas.microsoft.com/office/powerpoint/2010/main" val="781668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45A488D-5234-0D47-82CF-7B8091B6733E}"/>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3700">
                <a:solidFill>
                  <a:srgbClr val="FFFFFF"/>
                </a:solidFill>
              </a:rPr>
              <a:t>DM Is Done From Your Personal Page Not Business Page</a:t>
            </a:r>
          </a:p>
        </p:txBody>
      </p:sp>
      <p:sp>
        <p:nvSpPr>
          <p:cNvPr id="36"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9" name="Content Placeholder 8">
            <a:extLst>
              <a:ext uri="{FF2B5EF4-FFF2-40B4-BE49-F238E27FC236}">
                <a16:creationId xmlns:a16="http://schemas.microsoft.com/office/drawing/2014/main" id="{4658C992-C57D-0D48-AE68-E8929EFB416E}"/>
              </a:ext>
            </a:extLst>
          </p:cNvPr>
          <p:cNvPicPr>
            <a:picLocks noGrp="1" noChangeAspect="1"/>
          </p:cNvPicPr>
          <p:nvPr>
            <p:ph idx="1"/>
          </p:nvPr>
        </p:nvPicPr>
        <p:blipFill rotWithShape="1">
          <a:blip r:embed="rId2"/>
          <a:srcRect r="3" b="15567"/>
          <a:stretch/>
        </p:blipFill>
        <p:spPr>
          <a:xfrm>
            <a:off x="1258859" y="1120046"/>
            <a:ext cx="5635819" cy="3509504"/>
          </a:xfrm>
          <a:prstGeom prst="rect">
            <a:avLst/>
          </a:prstGeom>
        </p:spPr>
      </p:pic>
    </p:spTree>
    <p:extLst>
      <p:ext uri="{BB962C8B-B14F-4D97-AF65-F5344CB8AC3E}">
        <p14:creationId xmlns:p14="http://schemas.microsoft.com/office/powerpoint/2010/main" val="297393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726269-1CA7-694E-989B-D924FDCCF54D}"/>
              </a:ext>
            </a:extLst>
          </p:cNvPr>
          <p:cNvSpPr>
            <a:spLocks noGrp="1"/>
          </p:cNvSpPr>
          <p:nvPr>
            <p:ph type="title"/>
          </p:nvPr>
        </p:nvSpPr>
        <p:spPr>
          <a:xfrm>
            <a:off x="838200" y="585216"/>
            <a:ext cx="10515600" cy="1325563"/>
          </a:xfrm>
        </p:spPr>
        <p:txBody>
          <a:bodyPr>
            <a:normAutofit/>
          </a:bodyPr>
          <a:lstStyle/>
          <a:p>
            <a:pPr algn="ctr"/>
            <a:r>
              <a:rPr lang="en-US" dirty="0">
                <a:solidFill>
                  <a:schemeClr val="bg1"/>
                </a:solidFill>
              </a:rPr>
              <a:t>Let’s Get Started</a:t>
            </a:r>
          </a:p>
        </p:txBody>
      </p:sp>
      <p:pic>
        <p:nvPicPr>
          <p:cNvPr id="4" name="Picture 3" descr="A screenshot of a social media post&#10;&#10;Description automatically generated">
            <a:extLst>
              <a:ext uri="{FF2B5EF4-FFF2-40B4-BE49-F238E27FC236}">
                <a16:creationId xmlns:a16="http://schemas.microsoft.com/office/drawing/2014/main" id="{8B35DAEA-7FAF-734F-9A9C-EDF274579288}"/>
              </a:ext>
            </a:extLst>
          </p:cNvPr>
          <p:cNvPicPr>
            <a:picLocks noChangeAspect="1"/>
          </p:cNvPicPr>
          <p:nvPr/>
        </p:nvPicPr>
        <p:blipFill rotWithShape="1">
          <a:blip r:embed="rId2"/>
          <a:srcRect r="3" b="1773"/>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5B27288C-458E-7049-91E8-FE04AEC8F897}"/>
              </a:ext>
            </a:extLst>
          </p:cNvPr>
          <p:cNvSpPr>
            <a:spLocks noGrp="1"/>
          </p:cNvSpPr>
          <p:nvPr>
            <p:ph idx="1"/>
          </p:nvPr>
        </p:nvSpPr>
        <p:spPr>
          <a:xfrm>
            <a:off x="7546848" y="2516777"/>
            <a:ext cx="3803904" cy="3660185"/>
          </a:xfrm>
        </p:spPr>
        <p:txBody>
          <a:bodyPr anchor="ctr">
            <a:normAutofit/>
          </a:bodyPr>
          <a:lstStyle/>
          <a:p>
            <a:r>
              <a:rPr lang="en-US" sz="2200"/>
              <a:t>Download your friend list</a:t>
            </a:r>
          </a:p>
        </p:txBody>
      </p:sp>
      <p:pic>
        <p:nvPicPr>
          <p:cNvPr id="11" name="Picture 10">
            <a:extLst>
              <a:ext uri="{FF2B5EF4-FFF2-40B4-BE49-F238E27FC236}">
                <a16:creationId xmlns:a16="http://schemas.microsoft.com/office/drawing/2014/main" id="{0F7968F0-4410-1141-AB7F-4B25FA69ED9C}"/>
              </a:ext>
            </a:extLst>
          </p:cNvPr>
          <p:cNvPicPr>
            <a:picLocks noChangeAspect="1"/>
          </p:cNvPicPr>
          <p:nvPr/>
        </p:nvPicPr>
        <p:blipFill>
          <a:blip r:embed="rId3"/>
          <a:stretch>
            <a:fillRect/>
          </a:stretch>
        </p:blipFill>
        <p:spPr>
          <a:xfrm rot="7384785">
            <a:off x="6914382" y="1754118"/>
            <a:ext cx="1264932" cy="1264932"/>
          </a:xfrm>
          <a:prstGeom prst="rect">
            <a:avLst/>
          </a:prstGeom>
        </p:spPr>
      </p:pic>
      <p:pic>
        <p:nvPicPr>
          <p:cNvPr id="12" name="Picture 11">
            <a:extLst>
              <a:ext uri="{FF2B5EF4-FFF2-40B4-BE49-F238E27FC236}">
                <a16:creationId xmlns:a16="http://schemas.microsoft.com/office/drawing/2014/main" id="{46FAF660-EEDC-9646-8F0E-0642C7120DFE}"/>
              </a:ext>
            </a:extLst>
          </p:cNvPr>
          <p:cNvPicPr>
            <a:picLocks noChangeAspect="1"/>
          </p:cNvPicPr>
          <p:nvPr/>
        </p:nvPicPr>
        <p:blipFill>
          <a:blip r:embed="rId3"/>
          <a:stretch>
            <a:fillRect/>
          </a:stretch>
        </p:blipFill>
        <p:spPr>
          <a:xfrm rot="7108736">
            <a:off x="6039228" y="4430640"/>
            <a:ext cx="1264932" cy="1264932"/>
          </a:xfrm>
          <a:prstGeom prst="rect">
            <a:avLst/>
          </a:prstGeom>
        </p:spPr>
      </p:pic>
    </p:spTree>
    <p:extLst>
      <p:ext uri="{BB962C8B-B14F-4D97-AF65-F5344CB8AC3E}">
        <p14:creationId xmlns:p14="http://schemas.microsoft.com/office/powerpoint/2010/main" val="1173717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D92569-6A87-3640-B582-ED0ED2FE1A1C}"/>
              </a:ext>
            </a:extLst>
          </p:cNvPr>
          <p:cNvPicPr>
            <a:picLocks noChangeAspect="1"/>
          </p:cNvPicPr>
          <p:nvPr/>
        </p:nvPicPr>
        <p:blipFill>
          <a:blip r:embed="rId2"/>
          <a:stretch>
            <a:fillRect/>
          </a:stretch>
        </p:blipFill>
        <p:spPr>
          <a:xfrm>
            <a:off x="399317" y="0"/>
            <a:ext cx="11792683" cy="6858000"/>
          </a:xfrm>
          <a:prstGeom prst="rect">
            <a:avLst/>
          </a:prstGeom>
        </p:spPr>
      </p:pic>
      <p:pic>
        <p:nvPicPr>
          <p:cNvPr id="5" name="Picture 4">
            <a:extLst>
              <a:ext uri="{FF2B5EF4-FFF2-40B4-BE49-F238E27FC236}">
                <a16:creationId xmlns:a16="http://schemas.microsoft.com/office/drawing/2014/main" id="{6D06E0F4-12B9-E845-8227-CCACD8D71D29}"/>
              </a:ext>
            </a:extLst>
          </p:cNvPr>
          <p:cNvPicPr>
            <a:picLocks noChangeAspect="1"/>
          </p:cNvPicPr>
          <p:nvPr/>
        </p:nvPicPr>
        <p:blipFill>
          <a:blip r:embed="rId3"/>
          <a:stretch>
            <a:fillRect/>
          </a:stretch>
        </p:blipFill>
        <p:spPr>
          <a:xfrm rot="19805999">
            <a:off x="9126240" y="2131165"/>
            <a:ext cx="1264932" cy="1264932"/>
          </a:xfrm>
          <a:prstGeom prst="rect">
            <a:avLst/>
          </a:prstGeom>
        </p:spPr>
      </p:pic>
      <p:pic>
        <p:nvPicPr>
          <p:cNvPr id="6" name="Picture 5">
            <a:extLst>
              <a:ext uri="{FF2B5EF4-FFF2-40B4-BE49-F238E27FC236}">
                <a16:creationId xmlns:a16="http://schemas.microsoft.com/office/drawing/2014/main" id="{9849BBCB-FE03-EB45-B7AA-E4D55F68A103}"/>
              </a:ext>
            </a:extLst>
          </p:cNvPr>
          <p:cNvPicPr>
            <a:picLocks noChangeAspect="1"/>
          </p:cNvPicPr>
          <p:nvPr/>
        </p:nvPicPr>
        <p:blipFill>
          <a:blip r:embed="rId3"/>
          <a:stretch>
            <a:fillRect/>
          </a:stretch>
        </p:blipFill>
        <p:spPr>
          <a:xfrm rot="7384785">
            <a:off x="2321788" y="534918"/>
            <a:ext cx="1264932" cy="1264932"/>
          </a:xfrm>
          <a:prstGeom prst="rect">
            <a:avLst/>
          </a:prstGeom>
        </p:spPr>
      </p:pic>
      <p:pic>
        <p:nvPicPr>
          <p:cNvPr id="7" name="Picture 6">
            <a:extLst>
              <a:ext uri="{FF2B5EF4-FFF2-40B4-BE49-F238E27FC236}">
                <a16:creationId xmlns:a16="http://schemas.microsoft.com/office/drawing/2014/main" id="{4D9B48DC-55AD-1842-8C17-EE8197E8DE82}"/>
              </a:ext>
            </a:extLst>
          </p:cNvPr>
          <p:cNvPicPr>
            <a:picLocks noChangeAspect="1"/>
          </p:cNvPicPr>
          <p:nvPr/>
        </p:nvPicPr>
        <p:blipFill>
          <a:blip r:embed="rId3"/>
          <a:stretch>
            <a:fillRect/>
          </a:stretch>
        </p:blipFill>
        <p:spPr>
          <a:xfrm rot="7384785">
            <a:off x="4974371" y="2142758"/>
            <a:ext cx="1264932" cy="1264932"/>
          </a:xfrm>
          <a:prstGeom prst="rect">
            <a:avLst/>
          </a:prstGeom>
        </p:spPr>
      </p:pic>
      <p:sp>
        <p:nvSpPr>
          <p:cNvPr id="8" name="Rectangle 7">
            <a:extLst>
              <a:ext uri="{FF2B5EF4-FFF2-40B4-BE49-F238E27FC236}">
                <a16:creationId xmlns:a16="http://schemas.microsoft.com/office/drawing/2014/main" id="{1A98E3CF-6F82-F74A-A281-63D4CA669768}"/>
              </a:ext>
            </a:extLst>
          </p:cNvPr>
          <p:cNvSpPr/>
          <p:nvPr/>
        </p:nvSpPr>
        <p:spPr>
          <a:xfrm>
            <a:off x="3161948" y="1396208"/>
            <a:ext cx="748538" cy="646331"/>
          </a:xfrm>
          <a:prstGeom prst="rect">
            <a:avLst/>
          </a:prstGeom>
        </p:spPr>
        <p:txBody>
          <a:bodyPr wrap="none">
            <a:spAutoFit/>
          </a:bodyPr>
          <a:lstStyle/>
          <a:p>
            <a:pPr algn="ctr"/>
            <a:r>
              <a:rPr lang="en-US" sz="3600" dirty="0">
                <a:solidFill>
                  <a:srgbClr val="FF0000"/>
                </a:solidFill>
              </a:rPr>
              <a:t>1st</a:t>
            </a:r>
          </a:p>
        </p:txBody>
      </p:sp>
      <p:sp>
        <p:nvSpPr>
          <p:cNvPr id="11" name="Rectangle 10">
            <a:extLst>
              <a:ext uri="{FF2B5EF4-FFF2-40B4-BE49-F238E27FC236}">
                <a16:creationId xmlns:a16="http://schemas.microsoft.com/office/drawing/2014/main" id="{7DCCAF0D-B8C9-3C42-8655-A82A9BDE9F56}"/>
              </a:ext>
            </a:extLst>
          </p:cNvPr>
          <p:cNvSpPr/>
          <p:nvPr/>
        </p:nvSpPr>
        <p:spPr>
          <a:xfrm>
            <a:off x="8210825" y="2042539"/>
            <a:ext cx="902811" cy="646331"/>
          </a:xfrm>
          <a:prstGeom prst="rect">
            <a:avLst/>
          </a:prstGeom>
        </p:spPr>
        <p:txBody>
          <a:bodyPr wrap="none">
            <a:spAutoFit/>
          </a:bodyPr>
          <a:lstStyle/>
          <a:p>
            <a:pPr algn="ctr"/>
            <a:r>
              <a:rPr lang="en-US" sz="3600" dirty="0">
                <a:solidFill>
                  <a:srgbClr val="FF0000"/>
                </a:solidFill>
              </a:rPr>
              <a:t>2nd</a:t>
            </a:r>
          </a:p>
        </p:txBody>
      </p:sp>
    </p:spTree>
    <p:extLst>
      <p:ext uri="{BB962C8B-B14F-4D97-AF65-F5344CB8AC3E}">
        <p14:creationId xmlns:p14="http://schemas.microsoft.com/office/powerpoint/2010/main" val="20899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1137</Words>
  <Application>Microsoft Macintosh PowerPoint</Application>
  <PresentationFormat>Widescreen</PresentationFormat>
  <Paragraphs>127</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Referrals From Your Facebook Friends</vt:lpstr>
      <vt:lpstr>The Top 3 Thing For Massive Success!</vt:lpstr>
      <vt:lpstr>First Things First</vt:lpstr>
      <vt:lpstr>Does Your Profile </vt:lpstr>
      <vt:lpstr>First Task </vt:lpstr>
      <vt:lpstr>The DM Facebook Strategy</vt:lpstr>
      <vt:lpstr>DM Is Done From Your Personal Page Not Business Page</vt:lpstr>
      <vt:lpstr>Let’s Get Started</vt:lpstr>
      <vt:lpstr>PowerPoint Presentation</vt:lpstr>
      <vt:lpstr>PowerPoint Presentation</vt:lpstr>
      <vt:lpstr>PowerPoint Presentation</vt:lpstr>
      <vt:lpstr>PowerPoint Presentation</vt:lpstr>
      <vt:lpstr>PowerPoint Presentation</vt:lpstr>
      <vt:lpstr>HOW TO EXPORT YOUR FACEBOOK FRIENDS From JSON to CSV Then to Excel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Script </vt:lpstr>
      <vt:lpstr>Another Option</vt:lpstr>
      <vt:lpstr>Conversation Topics</vt:lpstr>
      <vt:lpstr>When You Talk To Them</vt:lpstr>
      <vt:lpstr>Never Waste A Call, Always Ask!</vt:lpstr>
      <vt:lpstr>Facebook, Lets Get Some Referrals!</vt:lpstr>
      <vt:lpstr>For Video</vt:lpstr>
      <vt:lpstr>PowerPoint Presentation</vt:lpstr>
      <vt:lpstr>PowerPoint Presentation</vt:lpstr>
      <vt:lpstr>PowerPoint Presentation</vt:lpstr>
      <vt:lpstr>If They Say Yes!   Call Them Immediately From Facebook </vt:lpstr>
      <vt:lpstr>PowerPoint Presentation</vt:lpstr>
      <vt:lpstr>PowerPoint Presentation</vt:lpstr>
      <vt:lpstr>Friendly Reminder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Referrals From Your Facebook Friends</dc:title>
  <dc:creator>Scott Hudspeth</dc:creator>
  <cp:lastModifiedBy>Scott Hudspeth</cp:lastModifiedBy>
  <cp:revision>7</cp:revision>
  <dcterms:created xsi:type="dcterms:W3CDTF">2020-08-11T00:29:39Z</dcterms:created>
  <dcterms:modified xsi:type="dcterms:W3CDTF">2020-08-11T01:27:52Z</dcterms:modified>
</cp:coreProperties>
</file>