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348" r:id="rId3"/>
    <p:sldId id="302" r:id="rId4"/>
    <p:sldId id="334" r:id="rId5"/>
    <p:sldId id="335" r:id="rId6"/>
    <p:sldId id="336" r:id="rId7"/>
    <p:sldId id="312" r:id="rId8"/>
    <p:sldId id="350" r:id="rId9"/>
    <p:sldId id="349" r:id="rId10"/>
    <p:sldId id="313" r:id="rId11"/>
    <p:sldId id="352" r:id="rId12"/>
    <p:sldId id="314" r:id="rId13"/>
    <p:sldId id="322" r:id="rId14"/>
    <p:sldId id="311" r:id="rId15"/>
    <p:sldId id="310" r:id="rId16"/>
    <p:sldId id="303" r:id="rId17"/>
    <p:sldId id="30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298" autoAdjust="0"/>
  </p:normalViewPr>
  <p:slideViewPr>
    <p:cSldViewPr snapToGrid="0">
      <p:cViewPr varScale="1">
        <p:scale>
          <a:sx n="83" d="100"/>
          <a:sy n="83" d="100"/>
        </p:scale>
        <p:origin x="-1632"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57C22A-625F-4BBD-B3E0-31A353BF7D16}" type="doc">
      <dgm:prSet loTypeId="urn:microsoft.com/office/officeart/2005/8/layout/matrix1" loCatId="matrix" qsTypeId="urn:microsoft.com/office/officeart/2005/8/quickstyle/3d1" qsCatId="3D" csTypeId="urn:microsoft.com/office/officeart/2005/8/colors/accent1_2" csCatId="accent1" phldr="1"/>
      <dgm:spPr/>
      <dgm:t>
        <a:bodyPr/>
        <a:lstStyle/>
        <a:p>
          <a:endParaRPr lang="en-US"/>
        </a:p>
      </dgm:t>
    </dgm:pt>
    <dgm:pt modelId="{71145E6B-AE9D-4FBB-97B5-94B601B79475}">
      <dgm:prSet phldrT="[Text]"/>
      <dgm:spPr/>
      <dgm:t>
        <a:bodyPr/>
        <a:lstStyle/>
        <a:p>
          <a:r>
            <a:rPr lang="en-US" dirty="0"/>
            <a:t>Real Estate Services</a:t>
          </a:r>
        </a:p>
      </dgm:t>
    </dgm:pt>
    <dgm:pt modelId="{D3B40B50-941A-4CFA-996F-4137DD0B90AD}" type="parTrans" cxnId="{D3EA2CCB-2D39-43A8-B203-92B63B22058B}">
      <dgm:prSet/>
      <dgm:spPr/>
      <dgm:t>
        <a:bodyPr/>
        <a:lstStyle/>
        <a:p>
          <a:endParaRPr lang="en-US"/>
        </a:p>
      </dgm:t>
    </dgm:pt>
    <dgm:pt modelId="{8876A1C0-8828-44F2-9CDF-B783396265F0}" type="sibTrans" cxnId="{D3EA2CCB-2D39-43A8-B203-92B63B22058B}">
      <dgm:prSet/>
      <dgm:spPr/>
      <dgm:t>
        <a:bodyPr/>
        <a:lstStyle/>
        <a:p>
          <a:endParaRPr lang="en-US"/>
        </a:p>
      </dgm:t>
    </dgm:pt>
    <dgm:pt modelId="{50AE07D6-C96A-4DB6-AE0E-8B2930E61247}">
      <dgm:prSet phldrT="[Text]"/>
      <dgm:spPr/>
      <dgm:t>
        <a:bodyPr/>
        <a:lstStyle/>
        <a:p>
          <a:r>
            <a:rPr lang="en-US" dirty="0"/>
            <a:t>Consulting</a:t>
          </a:r>
        </a:p>
      </dgm:t>
    </dgm:pt>
    <dgm:pt modelId="{F8105671-179D-48FB-9193-8C39D685BFAC}" type="parTrans" cxnId="{9757D014-14D4-44E7-889C-C5AFF24426B6}">
      <dgm:prSet/>
      <dgm:spPr/>
      <dgm:t>
        <a:bodyPr/>
        <a:lstStyle/>
        <a:p>
          <a:endParaRPr lang="en-US"/>
        </a:p>
      </dgm:t>
    </dgm:pt>
    <dgm:pt modelId="{38D8FC36-D419-40ED-9AD4-645351D2CCA1}" type="sibTrans" cxnId="{9757D014-14D4-44E7-889C-C5AFF24426B6}">
      <dgm:prSet/>
      <dgm:spPr/>
      <dgm:t>
        <a:bodyPr/>
        <a:lstStyle/>
        <a:p>
          <a:endParaRPr lang="en-US"/>
        </a:p>
      </dgm:t>
    </dgm:pt>
    <dgm:pt modelId="{A12C2B2C-AC1C-4CFA-B312-37742ABA1BCD}">
      <dgm:prSet phldrT="[Text]"/>
      <dgm:spPr/>
      <dgm:t>
        <a:bodyPr/>
        <a:lstStyle/>
        <a:p>
          <a:r>
            <a:rPr lang="en-US" dirty="0"/>
            <a:t>Training Investors</a:t>
          </a:r>
        </a:p>
      </dgm:t>
    </dgm:pt>
    <dgm:pt modelId="{C5903D49-5552-4BD4-9FDD-B2A085549C9B}" type="parTrans" cxnId="{D895911C-DE4F-48BF-831B-99D6A5116D1D}">
      <dgm:prSet/>
      <dgm:spPr/>
      <dgm:t>
        <a:bodyPr/>
        <a:lstStyle/>
        <a:p>
          <a:endParaRPr lang="en-US"/>
        </a:p>
      </dgm:t>
    </dgm:pt>
    <dgm:pt modelId="{907D1D1A-801E-4C70-8BE4-62CB1AA221EA}" type="sibTrans" cxnId="{D895911C-DE4F-48BF-831B-99D6A5116D1D}">
      <dgm:prSet/>
      <dgm:spPr/>
      <dgm:t>
        <a:bodyPr/>
        <a:lstStyle/>
        <a:p>
          <a:endParaRPr lang="en-US"/>
        </a:p>
      </dgm:t>
    </dgm:pt>
    <dgm:pt modelId="{B289F9D9-B561-49CF-A1F5-EA0DC70DC67C}">
      <dgm:prSet phldrT="[Text]"/>
      <dgm:spPr/>
      <dgm:t>
        <a:bodyPr/>
        <a:lstStyle/>
        <a:p>
          <a:r>
            <a:rPr lang="en-US" dirty="0"/>
            <a:t>Investment Programs</a:t>
          </a:r>
        </a:p>
      </dgm:t>
    </dgm:pt>
    <dgm:pt modelId="{FBDB6BD3-277C-48A0-A4B8-2F7C0F8B4385}" type="parTrans" cxnId="{7D60F3D3-F83E-4467-A326-92E135DFEACC}">
      <dgm:prSet/>
      <dgm:spPr/>
      <dgm:t>
        <a:bodyPr/>
        <a:lstStyle/>
        <a:p>
          <a:endParaRPr lang="en-US"/>
        </a:p>
      </dgm:t>
    </dgm:pt>
    <dgm:pt modelId="{F117BA59-3E42-47A6-88D1-E6117A4783D0}" type="sibTrans" cxnId="{7D60F3D3-F83E-4467-A326-92E135DFEACC}">
      <dgm:prSet/>
      <dgm:spPr/>
      <dgm:t>
        <a:bodyPr/>
        <a:lstStyle/>
        <a:p>
          <a:endParaRPr lang="en-US"/>
        </a:p>
      </dgm:t>
    </dgm:pt>
    <dgm:pt modelId="{EFE2B63B-8238-43DC-9F67-32679C134F9D}">
      <dgm:prSet phldrT="[Text]"/>
      <dgm:spPr/>
      <dgm:t>
        <a:bodyPr/>
        <a:lstStyle/>
        <a:p>
          <a:r>
            <a:rPr lang="en-US" dirty="0"/>
            <a:t>Coaching</a:t>
          </a:r>
        </a:p>
      </dgm:t>
    </dgm:pt>
    <dgm:pt modelId="{CE4276A5-2AA6-4730-896B-05371419DC69}" type="parTrans" cxnId="{7DB93016-A14D-458D-9D1C-5B52B41E3A41}">
      <dgm:prSet/>
      <dgm:spPr/>
      <dgm:t>
        <a:bodyPr/>
        <a:lstStyle/>
        <a:p>
          <a:endParaRPr lang="en-US"/>
        </a:p>
      </dgm:t>
    </dgm:pt>
    <dgm:pt modelId="{54670FBA-D30A-4B46-A789-238790B9D0C0}" type="sibTrans" cxnId="{7DB93016-A14D-458D-9D1C-5B52B41E3A41}">
      <dgm:prSet/>
      <dgm:spPr/>
      <dgm:t>
        <a:bodyPr/>
        <a:lstStyle/>
        <a:p>
          <a:endParaRPr lang="en-US"/>
        </a:p>
      </dgm:t>
    </dgm:pt>
    <dgm:pt modelId="{B15232A4-DE44-4F72-82CC-C73E820D9216}" type="pres">
      <dgm:prSet presAssocID="{4E57C22A-625F-4BBD-B3E0-31A353BF7D16}" presName="diagram" presStyleCnt="0">
        <dgm:presLayoutVars>
          <dgm:chMax val="1"/>
          <dgm:dir/>
          <dgm:animLvl val="ctr"/>
          <dgm:resizeHandles val="exact"/>
        </dgm:presLayoutVars>
      </dgm:prSet>
      <dgm:spPr/>
      <dgm:t>
        <a:bodyPr/>
        <a:lstStyle/>
        <a:p>
          <a:endParaRPr lang="en-US"/>
        </a:p>
      </dgm:t>
    </dgm:pt>
    <dgm:pt modelId="{011ACF94-0A20-42BE-A6FA-B1B0974C1C95}" type="pres">
      <dgm:prSet presAssocID="{4E57C22A-625F-4BBD-B3E0-31A353BF7D16}" presName="matrix" presStyleCnt="0"/>
      <dgm:spPr/>
    </dgm:pt>
    <dgm:pt modelId="{E831700F-14D5-4809-B689-9CA6D1BBFC42}" type="pres">
      <dgm:prSet presAssocID="{4E57C22A-625F-4BBD-B3E0-31A353BF7D16}" presName="tile1" presStyleLbl="node1" presStyleIdx="0" presStyleCnt="4"/>
      <dgm:spPr/>
      <dgm:t>
        <a:bodyPr/>
        <a:lstStyle/>
        <a:p>
          <a:endParaRPr lang="en-US"/>
        </a:p>
      </dgm:t>
    </dgm:pt>
    <dgm:pt modelId="{405173F9-DF05-4342-BBCD-97A6BBA48A20}" type="pres">
      <dgm:prSet presAssocID="{4E57C22A-625F-4BBD-B3E0-31A353BF7D16}" presName="tile1text" presStyleLbl="node1" presStyleIdx="0" presStyleCnt="4">
        <dgm:presLayoutVars>
          <dgm:chMax val="0"/>
          <dgm:chPref val="0"/>
          <dgm:bulletEnabled val="1"/>
        </dgm:presLayoutVars>
      </dgm:prSet>
      <dgm:spPr/>
      <dgm:t>
        <a:bodyPr/>
        <a:lstStyle/>
        <a:p>
          <a:endParaRPr lang="en-US"/>
        </a:p>
      </dgm:t>
    </dgm:pt>
    <dgm:pt modelId="{4DABEA53-1207-41D9-86DE-49B59604562C}" type="pres">
      <dgm:prSet presAssocID="{4E57C22A-625F-4BBD-B3E0-31A353BF7D16}" presName="tile2" presStyleLbl="node1" presStyleIdx="1" presStyleCnt="4"/>
      <dgm:spPr/>
      <dgm:t>
        <a:bodyPr/>
        <a:lstStyle/>
        <a:p>
          <a:endParaRPr lang="en-US"/>
        </a:p>
      </dgm:t>
    </dgm:pt>
    <dgm:pt modelId="{0D8B748C-D236-45A9-BD9C-2D37D364671F}" type="pres">
      <dgm:prSet presAssocID="{4E57C22A-625F-4BBD-B3E0-31A353BF7D16}" presName="tile2text" presStyleLbl="node1" presStyleIdx="1" presStyleCnt="4">
        <dgm:presLayoutVars>
          <dgm:chMax val="0"/>
          <dgm:chPref val="0"/>
          <dgm:bulletEnabled val="1"/>
        </dgm:presLayoutVars>
      </dgm:prSet>
      <dgm:spPr/>
      <dgm:t>
        <a:bodyPr/>
        <a:lstStyle/>
        <a:p>
          <a:endParaRPr lang="en-US"/>
        </a:p>
      </dgm:t>
    </dgm:pt>
    <dgm:pt modelId="{E55035F8-FEA4-4FF4-BC81-912BDBD2DCD9}" type="pres">
      <dgm:prSet presAssocID="{4E57C22A-625F-4BBD-B3E0-31A353BF7D16}" presName="tile3" presStyleLbl="node1" presStyleIdx="2" presStyleCnt="4"/>
      <dgm:spPr/>
      <dgm:t>
        <a:bodyPr/>
        <a:lstStyle/>
        <a:p>
          <a:endParaRPr lang="en-US"/>
        </a:p>
      </dgm:t>
    </dgm:pt>
    <dgm:pt modelId="{70D72825-7105-4DE2-9771-EEF0A0013DC9}" type="pres">
      <dgm:prSet presAssocID="{4E57C22A-625F-4BBD-B3E0-31A353BF7D16}" presName="tile3text" presStyleLbl="node1" presStyleIdx="2" presStyleCnt="4">
        <dgm:presLayoutVars>
          <dgm:chMax val="0"/>
          <dgm:chPref val="0"/>
          <dgm:bulletEnabled val="1"/>
        </dgm:presLayoutVars>
      </dgm:prSet>
      <dgm:spPr/>
      <dgm:t>
        <a:bodyPr/>
        <a:lstStyle/>
        <a:p>
          <a:endParaRPr lang="en-US"/>
        </a:p>
      </dgm:t>
    </dgm:pt>
    <dgm:pt modelId="{F4471EB0-BB8B-468B-B5F6-440FEA1E683D}" type="pres">
      <dgm:prSet presAssocID="{4E57C22A-625F-4BBD-B3E0-31A353BF7D16}" presName="tile4" presStyleLbl="node1" presStyleIdx="3" presStyleCnt="4"/>
      <dgm:spPr/>
      <dgm:t>
        <a:bodyPr/>
        <a:lstStyle/>
        <a:p>
          <a:endParaRPr lang="en-US"/>
        </a:p>
      </dgm:t>
    </dgm:pt>
    <dgm:pt modelId="{536B72FA-BFCA-4626-8890-D479D8F1B717}" type="pres">
      <dgm:prSet presAssocID="{4E57C22A-625F-4BBD-B3E0-31A353BF7D16}" presName="tile4text" presStyleLbl="node1" presStyleIdx="3" presStyleCnt="4">
        <dgm:presLayoutVars>
          <dgm:chMax val="0"/>
          <dgm:chPref val="0"/>
          <dgm:bulletEnabled val="1"/>
        </dgm:presLayoutVars>
      </dgm:prSet>
      <dgm:spPr/>
      <dgm:t>
        <a:bodyPr/>
        <a:lstStyle/>
        <a:p>
          <a:endParaRPr lang="en-US"/>
        </a:p>
      </dgm:t>
    </dgm:pt>
    <dgm:pt modelId="{9119C0CF-6924-4212-A979-84F3A68607C2}" type="pres">
      <dgm:prSet presAssocID="{4E57C22A-625F-4BBD-B3E0-31A353BF7D16}" presName="centerTile" presStyleLbl="fgShp" presStyleIdx="0" presStyleCnt="1" custScaleX="170223" custScaleY="95301">
        <dgm:presLayoutVars>
          <dgm:chMax val="0"/>
          <dgm:chPref val="0"/>
        </dgm:presLayoutVars>
      </dgm:prSet>
      <dgm:spPr/>
      <dgm:t>
        <a:bodyPr/>
        <a:lstStyle/>
        <a:p>
          <a:endParaRPr lang="en-US"/>
        </a:p>
      </dgm:t>
    </dgm:pt>
  </dgm:ptLst>
  <dgm:cxnLst>
    <dgm:cxn modelId="{D895911C-DE4F-48BF-831B-99D6A5116D1D}" srcId="{71145E6B-AE9D-4FBB-97B5-94B601B79475}" destId="{A12C2B2C-AC1C-4CFA-B312-37742ABA1BCD}" srcOrd="1" destOrd="0" parTransId="{C5903D49-5552-4BD4-9FDD-B2A085549C9B}" sibTransId="{907D1D1A-801E-4C70-8BE4-62CB1AA221EA}"/>
    <dgm:cxn modelId="{A5D91BB5-EE95-4579-825D-6929C241B3E0}" type="presOf" srcId="{4E57C22A-625F-4BBD-B3E0-31A353BF7D16}" destId="{B15232A4-DE44-4F72-82CC-C73E820D9216}" srcOrd="0" destOrd="0" presId="urn:microsoft.com/office/officeart/2005/8/layout/matrix1"/>
    <dgm:cxn modelId="{7D60F3D3-F83E-4467-A326-92E135DFEACC}" srcId="{71145E6B-AE9D-4FBB-97B5-94B601B79475}" destId="{B289F9D9-B561-49CF-A1F5-EA0DC70DC67C}" srcOrd="2" destOrd="0" parTransId="{FBDB6BD3-277C-48A0-A4B8-2F7C0F8B4385}" sibTransId="{F117BA59-3E42-47A6-88D1-E6117A4783D0}"/>
    <dgm:cxn modelId="{58EAE003-C647-46DE-A440-35A0FFE6214E}" type="presOf" srcId="{B289F9D9-B561-49CF-A1F5-EA0DC70DC67C}" destId="{70D72825-7105-4DE2-9771-EEF0A0013DC9}" srcOrd="1" destOrd="0" presId="urn:microsoft.com/office/officeart/2005/8/layout/matrix1"/>
    <dgm:cxn modelId="{9757D014-14D4-44E7-889C-C5AFF24426B6}" srcId="{71145E6B-AE9D-4FBB-97B5-94B601B79475}" destId="{50AE07D6-C96A-4DB6-AE0E-8B2930E61247}" srcOrd="0" destOrd="0" parTransId="{F8105671-179D-48FB-9193-8C39D685BFAC}" sibTransId="{38D8FC36-D419-40ED-9AD4-645351D2CCA1}"/>
    <dgm:cxn modelId="{7DB93016-A14D-458D-9D1C-5B52B41E3A41}" srcId="{71145E6B-AE9D-4FBB-97B5-94B601B79475}" destId="{EFE2B63B-8238-43DC-9F67-32679C134F9D}" srcOrd="3" destOrd="0" parTransId="{CE4276A5-2AA6-4730-896B-05371419DC69}" sibTransId="{54670FBA-D30A-4B46-A789-238790B9D0C0}"/>
    <dgm:cxn modelId="{8DB8570C-D086-4AD8-94E1-E640D58898E4}" type="presOf" srcId="{50AE07D6-C96A-4DB6-AE0E-8B2930E61247}" destId="{405173F9-DF05-4342-BBCD-97A6BBA48A20}" srcOrd="1" destOrd="0" presId="urn:microsoft.com/office/officeart/2005/8/layout/matrix1"/>
    <dgm:cxn modelId="{1C6397BD-2339-4CF9-BE96-33C38400E6E1}" type="presOf" srcId="{B289F9D9-B561-49CF-A1F5-EA0DC70DC67C}" destId="{E55035F8-FEA4-4FF4-BC81-912BDBD2DCD9}" srcOrd="0" destOrd="0" presId="urn:microsoft.com/office/officeart/2005/8/layout/matrix1"/>
    <dgm:cxn modelId="{6E9EF105-1B9D-4EC8-97C9-30098D97D89B}" type="presOf" srcId="{EFE2B63B-8238-43DC-9F67-32679C134F9D}" destId="{536B72FA-BFCA-4626-8890-D479D8F1B717}" srcOrd="1" destOrd="0" presId="urn:microsoft.com/office/officeart/2005/8/layout/matrix1"/>
    <dgm:cxn modelId="{012A237E-31D5-4580-A1C1-59261B07A63C}" type="presOf" srcId="{EFE2B63B-8238-43DC-9F67-32679C134F9D}" destId="{F4471EB0-BB8B-468B-B5F6-440FEA1E683D}" srcOrd="0" destOrd="0" presId="urn:microsoft.com/office/officeart/2005/8/layout/matrix1"/>
    <dgm:cxn modelId="{13E39D30-77B9-4A50-B324-1F1457481594}" type="presOf" srcId="{50AE07D6-C96A-4DB6-AE0E-8B2930E61247}" destId="{E831700F-14D5-4809-B689-9CA6D1BBFC42}" srcOrd="0" destOrd="0" presId="urn:microsoft.com/office/officeart/2005/8/layout/matrix1"/>
    <dgm:cxn modelId="{99CE6E61-6193-421E-B208-786FA02ED368}" type="presOf" srcId="{A12C2B2C-AC1C-4CFA-B312-37742ABA1BCD}" destId="{4DABEA53-1207-41D9-86DE-49B59604562C}" srcOrd="0" destOrd="0" presId="urn:microsoft.com/office/officeart/2005/8/layout/matrix1"/>
    <dgm:cxn modelId="{D3EA2CCB-2D39-43A8-B203-92B63B22058B}" srcId="{4E57C22A-625F-4BBD-B3E0-31A353BF7D16}" destId="{71145E6B-AE9D-4FBB-97B5-94B601B79475}" srcOrd="0" destOrd="0" parTransId="{D3B40B50-941A-4CFA-996F-4137DD0B90AD}" sibTransId="{8876A1C0-8828-44F2-9CDF-B783396265F0}"/>
    <dgm:cxn modelId="{C39700E4-1FA6-4204-AF6C-DBEB85A3A0E5}" type="presOf" srcId="{A12C2B2C-AC1C-4CFA-B312-37742ABA1BCD}" destId="{0D8B748C-D236-45A9-BD9C-2D37D364671F}" srcOrd="1" destOrd="0" presId="urn:microsoft.com/office/officeart/2005/8/layout/matrix1"/>
    <dgm:cxn modelId="{57C83AA0-2382-40F5-80E2-71DBE2548B71}" type="presOf" srcId="{71145E6B-AE9D-4FBB-97B5-94B601B79475}" destId="{9119C0CF-6924-4212-A979-84F3A68607C2}" srcOrd="0" destOrd="0" presId="urn:microsoft.com/office/officeart/2005/8/layout/matrix1"/>
    <dgm:cxn modelId="{8EFCCCBF-74C6-40F5-8B39-2C14DB3F244E}" type="presParOf" srcId="{B15232A4-DE44-4F72-82CC-C73E820D9216}" destId="{011ACF94-0A20-42BE-A6FA-B1B0974C1C95}" srcOrd="0" destOrd="0" presId="urn:microsoft.com/office/officeart/2005/8/layout/matrix1"/>
    <dgm:cxn modelId="{CE82456F-F541-401B-858E-10CC90811E70}" type="presParOf" srcId="{011ACF94-0A20-42BE-A6FA-B1B0974C1C95}" destId="{E831700F-14D5-4809-B689-9CA6D1BBFC42}" srcOrd="0" destOrd="0" presId="urn:microsoft.com/office/officeart/2005/8/layout/matrix1"/>
    <dgm:cxn modelId="{73514B3E-EAC0-4D00-A041-FBDCBF521F5F}" type="presParOf" srcId="{011ACF94-0A20-42BE-A6FA-B1B0974C1C95}" destId="{405173F9-DF05-4342-BBCD-97A6BBA48A20}" srcOrd="1" destOrd="0" presId="urn:microsoft.com/office/officeart/2005/8/layout/matrix1"/>
    <dgm:cxn modelId="{1D7C12D0-206E-42F8-9F9D-932A53D955B1}" type="presParOf" srcId="{011ACF94-0A20-42BE-A6FA-B1B0974C1C95}" destId="{4DABEA53-1207-41D9-86DE-49B59604562C}" srcOrd="2" destOrd="0" presId="urn:microsoft.com/office/officeart/2005/8/layout/matrix1"/>
    <dgm:cxn modelId="{E29D6D8A-9B02-4EE1-9D8F-75443EA6C0C2}" type="presParOf" srcId="{011ACF94-0A20-42BE-A6FA-B1B0974C1C95}" destId="{0D8B748C-D236-45A9-BD9C-2D37D364671F}" srcOrd="3" destOrd="0" presId="urn:microsoft.com/office/officeart/2005/8/layout/matrix1"/>
    <dgm:cxn modelId="{2D53BF7F-C500-42E9-BB8B-E0896F891C4C}" type="presParOf" srcId="{011ACF94-0A20-42BE-A6FA-B1B0974C1C95}" destId="{E55035F8-FEA4-4FF4-BC81-912BDBD2DCD9}" srcOrd="4" destOrd="0" presId="urn:microsoft.com/office/officeart/2005/8/layout/matrix1"/>
    <dgm:cxn modelId="{1F64CE4E-03A4-4779-A060-C79830AFEFC8}" type="presParOf" srcId="{011ACF94-0A20-42BE-A6FA-B1B0974C1C95}" destId="{70D72825-7105-4DE2-9771-EEF0A0013DC9}" srcOrd="5" destOrd="0" presId="urn:microsoft.com/office/officeart/2005/8/layout/matrix1"/>
    <dgm:cxn modelId="{35FA0855-966E-4736-A516-A930C02B7D58}" type="presParOf" srcId="{011ACF94-0A20-42BE-A6FA-B1B0974C1C95}" destId="{F4471EB0-BB8B-468B-B5F6-440FEA1E683D}" srcOrd="6" destOrd="0" presId="urn:microsoft.com/office/officeart/2005/8/layout/matrix1"/>
    <dgm:cxn modelId="{59EF35F9-69B9-4367-B994-B8FC147F8290}" type="presParOf" srcId="{011ACF94-0A20-42BE-A6FA-B1B0974C1C95}" destId="{536B72FA-BFCA-4626-8890-D479D8F1B717}" srcOrd="7" destOrd="0" presId="urn:microsoft.com/office/officeart/2005/8/layout/matrix1"/>
    <dgm:cxn modelId="{C66C8BF3-D287-4FC2-80CE-071312D69B06}" type="presParOf" srcId="{B15232A4-DE44-4F72-82CC-C73E820D9216}" destId="{9119C0CF-6924-4212-A979-84F3A68607C2}"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F40BC1-86D6-4DC4-BE6C-CEA4A1B2EA2C}"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E7E6A625-0524-45FF-BE10-848DDE32A559}">
      <dgm:prSet phldrT="[Text]"/>
      <dgm:spPr/>
      <dgm:t>
        <a:bodyPr/>
        <a:lstStyle/>
        <a:p>
          <a:r>
            <a:rPr lang="en-US" dirty="0"/>
            <a:t>Joint Ventures</a:t>
          </a:r>
        </a:p>
      </dgm:t>
    </dgm:pt>
    <dgm:pt modelId="{0FF5D55C-22D2-41CA-A5F6-F41176060C87}" type="parTrans" cxnId="{7613331C-E43E-4A76-812C-FEA1A502BA88}">
      <dgm:prSet/>
      <dgm:spPr/>
      <dgm:t>
        <a:bodyPr/>
        <a:lstStyle/>
        <a:p>
          <a:endParaRPr lang="en-US"/>
        </a:p>
      </dgm:t>
    </dgm:pt>
    <dgm:pt modelId="{3EE6DEB4-2156-4FFF-9026-B7C361943E16}" type="sibTrans" cxnId="{7613331C-E43E-4A76-812C-FEA1A502BA88}">
      <dgm:prSet/>
      <dgm:spPr/>
      <dgm:t>
        <a:bodyPr/>
        <a:lstStyle/>
        <a:p>
          <a:endParaRPr lang="en-US"/>
        </a:p>
      </dgm:t>
    </dgm:pt>
    <dgm:pt modelId="{74D4CA2C-8734-4F28-BFE9-524A63AF1790}">
      <dgm:prSet phldrT="[Text]"/>
      <dgm:spPr/>
      <dgm:t>
        <a:bodyPr/>
        <a:lstStyle/>
        <a:p>
          <a:r>
            <a:rPr lang="en-US" dirty="0"/>
            <a:t>Coaching/ Mentoring</a:t>
          </a:r>
        </a:p>
      </dgm:t>
    </dgm:pt>
    <dgm:pt modelId="{F6C6ECB9-4432-4B27-A0C7-DA93F033B3B8}" type="parTrans" cxnId="{14A678B0-FB68-42E6-84E1-AF0CE3B654E5}">
      <dgm:prSet/>
      <dgm:spPr/>
      <dgm:t>
        <a:bodyPr/>
        <a:lstStyle/>
        <a:p>
          <a:endParaRPr lang="en-US"/>
        </a:p>
      </dgm:t>
    </dgm:pt>
    <dgm:pt modelId="{F1521D1D-A9A3-44C1-9A5B-776CDABA08C7}" type="sibTrans" cxnId="{14A678B0-FB68-42E6-84E1-AF0CE3B654E5}">
      <dgm:prSet/>
      <dgm:spPr/>
      <dgm:t>
        <a:bodyPr/>
        <a:lstStyle/>
        <a:p>
          <a:endParaRPr lang="en-US"/>
        </a:p>
      </dgm:t>
    </dgm:pt>
    <dgm:pt modelId="{1A4F943A-6106-4286-9D6C-71AC37DD3CCE}">
      <dgm:prSet phldrT="[Text]"/>
      <dgm:spPr/>
      <dgm:t>
        <a:bodyPr/>
        <a:lstStyle/>
        <a:p>
          <a:r>
            <a:rPr lang="en-US" dirty="0" smtClean="0"/>
            <a:t>Private Funding</a:t>
          </a:r>
          <a:endParaRPr lang="en-US" dirty="0"/>
        </a:p>
      </dgm:t>
    </dgm:pt>
    <dgm:pt modelId="{B9781672-FDC9-4415-9C17-3CF9D98CE1B2}" type="parTrans" cxnId="{4BC828F5-9830-4868-85D1-B02AADDD31C0}">
      <dgm:prSet/>
      <dgm:spPr/>
      <dgm:t>
        <a:bodyPr/>
        <a:lstStyle/>
        <a:p>
          <a:endParaRPr lang="en-US"/>
        </a:p>
      </dgm:t>
    </dgm:pt>
    <dgm:pt modelId="{490EEDA8-8570-44DE-86BA-05938D5CCB5B}" type="sibTrans" cxnId="{4BC828F5-9830-4868-85D1-B02AADDD31C0}">
      <dgm:prSet/>
      <dgm:spPr/>
      <dgm:t>
        <a:bodyPr/>
        <a:lstStyle/>
        <a:p>
          <a:endParaRPr lang="en-US"/>
        </a:p>
      </dgm:t>
    </dgm:pt>
    <dgm:pt modelId="{6CD2FA9B-D40C-46AA-8258-D04049D429C7}">
      <dgm:prSet phldrT="[Text]"/>
      <dgm:spPr/>
      <dgm:t>
        <a:bodyPr/>
        <a:lstStyle/>
        <a:p>
          <a:r>
            <a:rPr lang="en-US" dirty="0"/>
            <a:t>Real Estate Brokerage</a:t>
          </a:r>
        </a:p>
      </dgm:t>
    </dgm:pt>
    <dgm:pt modelId="{4726AE04-E9E0-4DF8-B5C7-29B27FA62DC2}" type="parTrans" cxnId="{D8D7D4A3-ACC5-4EC0-AC44-C12970C6E659}">
      <dgm:prSet/>
      <dgm:spPr/>
      <dgm:t>
        <a:bodyPr/>
        <a:lstStyle/>
        <a:p>
          <a:endParaRPr lang="en-US"/>
        </a:p>
      </dgm:t>
    </dgm:pt>
    <dgm:pt modelId="{FA19968C-7AC5-41E4-99C5-4229762B7B34}" type="sibTrans" cxnId="{D8D7D4A3-ACC5-4EC0-AC44-C12970C6E659}">
      <dgm:prSet/>
      <dgm:spPr/>
      <dgm:t>
        <a:bodyPr/>
        <a:lstStyle/>
        <a:p>
          <a:endParaRPr lang="en-US"/>
        </a:p>
      </dgm:t>
    </dgm:pt>
    <dgm:pt modelId="{0511AA8F-32A3-4D8F-B59E-38F49C7244B3}" type="pres">
      <dgm:prSet presAssocID="{04F40BC1-86D6-4DC4-BE6C-CEA4A1B2EA2C}" presName="Name0" presStyleCnt="0">
        <dgm:presLayoutVars>
          <dgm:chMax val="11"/>
          <dgm:chPref val="11"/>
          <dgm:dir/>
          <dgm:resizeHandles/>
        </dgm:presLayoutVars>
      </dgm:prSet>
      <dgm:spPr/>
      <dgm:t>
        <a:bodyPr/>
        <a:lstStyle/>
        <a:p>
          <a:endParaRPr lang="en-US"/>
        </a:p>
      </dgm:t>
    </dgm:pt>
    <dgm:pt modelId="{E43D8FCD-2F96-4E6C-A244-00977EFC7C4D}" type="pres">
      <dgm:prSet presAssocID="{6CD2FA9B-D40C-46AA-8258-D04049D429C7}" presName="Accent4" presStyleCnt="0"/>
      <dgm:spPr/>
    </dgm:pt>
    <dgm:pt modelId="{EF5FEED6-0DDE-43BA-9ADF-AB9C8254B388}" type="pres">
      <dgm:prSet presAssocID="{6CD2FA9B-D40C-46AA-8258-D04049D429C7}" presName="Accent" presStyleLbl="node1" presStyleIdx="0" presStyleCnt="4"/>
      <dgm:spPr/>
    </dgm:pt>
    <dgm:pt modelId="{AA0AE419-7EF0-47B9-B23D-C316A0A36EBD}" type="pres">
      <dgm:prSet presAssocID="{6CD2FA9B-D40C-46AA-8258-D04049D429C7}" presName="ParentBackground4" presStyleCnt="0"/>
      <dgm:spPr/>
    </dgm:pt>
    <dgm:pt modelId="{385BE79A-9B83-4EB9-A25B-8A5A1C9A1264}" type="pres">
      <dgm:prSet presAssocID="{6CD2FA9B-D40C-46AA-8258-D04049D429C7}" presName="ParentBackground" presStyleLbl="fgAcc1" presStyleIdx="0" presStyleCnt="4"/>
      <dgm:spPr>
        <a:prstGeom prst="ellipse">
          <a:avLst/>
        </a:prstGeom>
      </dgm:spPr>
      <dgm:t>
        <a:bodyPr/>
        <a:lstStyle/>
        <a:p>
          <a:endParaRPr lang="en-US"/>
        </a:p>
      </dgm:t>
    </dgm:pt>
    <dgm:pt modelId="{6037E637-1A8E-4DDA-BB53-CA39D7D10060}" type="pres">
      <dgm:prSet presAssocID="{6CD2FA9B-D40C-46AA-8258-D04049D429C7}" presName="Parent4" presStyleLbl="revTx" presStyleIdx="0" presStyleCnt="0">
        <dgm:presLayoutVars>
          <dgm:chMax val="1"/>
          <dgm:chPref val="1"/>
          <dgm:bulletEnabled val="1"/>
        </dgm:presLayoutVars>
      </dgm:prSet>
      <dgm:spPr/>
      <dgm:t>
        <a:bodyPr/>
        <a:lstStyle/>
        <a:p>
          <a:endParaRPr lang="en-US"/>
        </a:p>
      </dgm:t>
    </dgm:pt>
    <dgm:pt modelId="{7283C634-1378-421E-A10C-BEE97A16BDBC}" type="pres">
      <dgm:prSet presAssocID="{1A4F943A-6106-4286-9D6C-71AC37DD3CCE}" presName="Accent3" presStyleCnt="0"/>
      <dgm:spPr/>
    </dgm:pt>
    <dgm:pt modelId="{452AA294-07A6-402C-BDDB-638D2D42AD1B}" type="pres">
      <dgm:prSet presAssocID="{1A4F943A-6106-4286-9D6C-71AC37DD3CCE}" presName="Accent" presStyleLbl="node1" presStyleIdx="1" presStyleCnt="4"/>
      <dgm:spPr>
        <a:prstGeom prst="ellipse">
          <a:avLst/>
        </a:prstGeom>
      </dgm:spPr>
    </dgm:pt>
    <dgm:pt modelId="{08E3079B-C15F-431D-A41D-D0378BADC8B7}" type="pres">
      <dgm:prSet presAssocID="{1A4F943A-6106-4286-9D6C-71AC37DD3CCE}" presName="ParentBackground3" presStyleCnt="0"/>
      <dgm:spPr/>
    </dgm:pt>
    <dgm:pt modelId="{9141CF60-8947-4A6C-B0C3-74B264486958}" type="pres">
      <dgm:prSet presAssocID="{1A4F943A-6106-4286-9D6C-71AC37DD3CCE}" presName="ParentBackground" presStyleLbl="fgAcc1" presStyleIdx="1" presStyleCnt="4"/>
      <dgm:spPr>
        <a:prstGeom prst="ellipse">
          <a:avLst/>
        </a:prstGeom>
      </dgm:spPr>
      <dgm:t>
        <a:bodyPr/>
        <a:lstStyle/>
        <a:p>
          <a:endParaRPr lang="en-US"/>
        </a:p>
      </dgm:t>
    </dgm:pt>
    <dgm:pt modelId="{C512A7CB-4047-4012-AD02-D18A04ED3C60}" type="pres">
      <dgm:prSet presAssocID="{1A4F943A-6106-4286-9D6C-71AC37DD3CCE}" presName="Parent3" presStyleLbl="revTx" presStyleIdx="0" presStyleCnt="0">
        <dgm:presLayoutVars>
          <dgm:chMax val="1"/>
          <dgm:chPref val="1"/>
          <dgm:bulletEnabled val="1"/>
        </dgm:presLayoutVars>
      </dgm:prSet>
      <dgm:spPr/>
      <dgm:t>
        <a:bodyPr/>
        <a:lstStyle/>
        <a:p>
          <a:endParaRPr lang="en-US"/>
        </a:p>
      </dgm:t>
    </dgm:pt>
    <dgm:pt modelId="{282262F2-9EC2-4CD6-8CDA-FD939393E76C}" type="pres">
      <dgm:prSet presAssocID="{74D4CA2C-8734-4F28-BFE9-524A63AF1790}" presName="Accent2" presStyleCnt="0"/>
      <dgm:spPr/>
    </dgm:pt>
    <dgm:pt modelId="{1214BE1E-1F99-498F-95CD-EF5FACCB3573}" type="pres">
      <dgm:prSet presAssocID="{74D4CA2C-8734-4F28-BFE9-524A63AF1790}" presName="Accent" presStyleLbl="node1" presStyleIdx="2" presStyleCnt="4"/>
      <dgm:spPr>
        <a:prstGeom prst="ellipse">
          <a:avLst/>
        </a:prstGeom>
      </dgm:spPr>
    </dgm:pt>
    <dgm:pt modelId="{B7BB84B7-0F9F-4761-8FC2-1E9438E4F115}" type="pres">
      <dgm:prSet presAssocID="{74D4CA2C-8734-4F28-BFE9-524A63AF1790}" presName="ParentBackground2" presStyleCnt="0"/>
      <dgm:spPr/>
    </dgm:pt>
    <dgm:pt modelId="{F331BD40-5E29-40FD-A1E2-85C50BC8EBC8}" type="pres">
      <dgm:prSet presAssocID="{74D4CA2C-8734-4F28-BFE9-524A63AF1790}" presName="ParentBackground" presStyleLbl="fgAcc1" presStyleIdx="2" presStyleCnt="4"/>
      <dgm:spPr>
        <a:prstGeom prst="ellipse">
          <a:avLst/>
        </a:prstGeom>
      </dgm:spPr>
      <dgm:t>
        <a:bodyPr/>
        <a:lstStyle/>
        <a:p>
          <a:endParaRPr lang="en-US"/>
        </a:p>
      </dgm:t>
    </dgm:pt>
    <dgm:pt modelId="{C091B242-B4E0-4FF1-A54F-919CB21B069D}" type="pres">
      <dgm:prSet presAssocID="{74D4CA2C-8734-4F28-BFE9-524A63AF1790}" presName="Parent2" presStyleLbl="revTx" presStyleIdx="0" presStyleCnt="0">
        <dgm:presLayoutVars>
          <dgm:chMax val="1"/>
          <dgm:chPref val="1"/>
          <dgm:bulletEnabled val="1"/>
        </dgm:presLayoutVars>
      </dgm:prSet>
      <dgm:spPr/>
      <dgm:t>
        <a:bodyPr/>
        <a:lstStyle/>
        <a:p>
          <a:endParaRPr lang="en-US"/>
        </a:p>
      </dgm:t>
    </dgm:pt>
    <dgm:pt modelId="{7D9355A2-D373-4DB5-B503-331C5195C5C4}" type="pres">
      <dgm:prSet presAssocID="{E7E6A625-0524-45FF-BE10-848DDE32A559}" presName="Accent1" presStyleCnt="0"/>
      <dgm:spPr/>
    </dgm:pt>
    <dgm:pt modelId="{BD730BAA-CF61-4840-A95B-5D551102C77C}" type="pres">
      <dgm:prSet presAssocID="{E7E6A625-0524-45FF-BE10-848DDE32A559}" presName="Accent" presStyleLbl="node1" presStyleIdx="3" presStyleCnt="4"/>
      <dgm:spPr>
        <a:prstGeom prst="ellipse">
          <a:avLst/>
        </a:prstGeom>
      </dgm:spPr>
    </dgm:pt>
    <dgm:pt modelId="{FF74AC05-558F-4FAB-8EA1-4399B477FE96}" type="pres">
      <dgm:prSet presAssocID="{E7E6A625-0524-45FF-BE10-848DDE32A559}" presName="ParentBackground1" presStyleCnt="0"/>
      <dgm:spPr/>
    </dgm:pt>
    <dgm:pt modelId="{D34A624C-F979-4E31-8118-A8FF9938077D}" type="pres">
      <dgm:prSet presAssocID="{E7E6A625-0524-45FF-BE10-848DDE32A559}" presName="ParentBackground" presStyleLbl="fgAcc1" presStyleIdx="3" presStyleCnt="4"/>
      <dgm:spPr>
        <a:prstGeom prst="ellipse">
          <a:avLst/>
        </a:prstGeom>
      </dgm:spPr>
      <dgm:t>
        <a:bodyPr/>
        <a:lstStyle/>
        <a:p>
          <a:endParaRPr lang="en-US"/>
        </a:p>
      </dgm:t>
    </dgm:pt>
    <dgm:pt modelId="{B14B0A77-16A4-4E4B-A4D4-343BB3B07F7C}" type="pres">
      <dgm:prSet presAssocID="{E7E6A625-0524-45FF-BE10-848DDE32A559}" presName="Parent1" presStyleLbl="revTx" presStyleIdx="0" presStyleCnt="0">
        <dgm:presLayoutVars>
          <dgm:chMax val="1"/>
          <dgm:chPref val="1"/>
          <dgm:bulletEnabled val="1"/>
        </dgm:presLayoutVars>
      </dgm:prSet>
      <dgm:spPr/>
      <dgm:t>
        <a:bodyPr/>
        <a:lstStyle/>
        <a:p>
          <a:endParaRPr lang="en-US"/>
        </a:p>
      </dgm:t>
    </dgm:pt>
  </dgm:ptLst>
  <dgm:cxnLst>
    <dgm:cxn modelId="{98F54D62-760E-4A3F-969E-9C8BC2B67CE3}" type="presOf" srcId="{E7E6A625-0524-45FF-BE10-848DDE32A559}" destId="{B14B0A77-16A4-4E4B-A4D4-343BB3B07F7C}" srcOrd="1" destOrd="0" presId="urn:microsoft.com/office/officeart/2011/layout/CircleProcess"/>
    <dgm:cxn modelId="{116FA13C-14EC-47D8-8414-4F047B601E84}" type="presOf" srcId="{E7E6A625-0524-45FF-BE10-848DDE32A559}" destId="{D34A624C-F979-4E31-8118-A8FF9938077D}" srcOrd="0" destOrd="0" presId="urn:microsoft.com/office/officeart/2011/layout/CircleProcess"/>
    <dgm:cxn modelId="{4A7DBEFA-F195-4162-8662-0B0486719554}" type="presOf" srcId="{1A4F943A-6106-4286-9D6C-71AC37DD3CCE}" destId="{C512A7CB-4047-4012-AD02-D18A04ED3C60}" srcOrd="1" destOrd="0" presId="urn:microsoft.com/office/officeart/2011/layout/CircleProcess"/>
    <dgm:cxn modelId="{14A678B0-FB68-42E6-84E1-AF0CE3B654E5}" srcId="{04F40BC1-86D6-4DC4-BE6C-CEA4A1B2EA2C}" destId="{74D4CA2C-8734-4F28-BFE9-524A63AF1790}" srcOrd="1" destOrd="0" parTransId="{F6C6ECB9-4432-4B27-A0C7-DA93F033B3B8}" sibTransId="{F1521D1D-A9A3-44C1-9A5B-776CDABA08C7}"/>
    <dgm:cxn modelId="{D8D7D4A3-ACC5-4EC0-AC44-C12970C6E659}" srcId="{04F40BC1-86D6-4DC4-BE6C-CEA4A1B2EA2C}" destId="{6CD2FA9B-D40C-46AA-8258-D04049D429C7}" srcOrd="3" destOrd="0" parTransId="{4726AE04-E9E0-4DF8-B5C7-29B27FA62DC2}" sibTransId="{FA19968C-7AC5-41E4-99C5-4229762B7B34}"/>
    <dgm:cxn modelId="{7461C821-4261-4077-BDF0-EAF5927C03F8}" type="presOf" srcId="{74D4CA2C-8734-4F28-BFE9-524A63AF1790}" destId="{C091B242-B4E0-4FF1-A54F-919CB21B069D}" srcOrd="1" destOrd="0" presId="urn:microsoft.com/office/officeart/2011/layout/CircleProcess"/>
    <dgm:cxn modelId="{CACB44F3-29CE-4B88-8979-923464ED7220}" type="presOf" srcId="{74D4CA2C-8734-4F28-BFE9-524A63AF1790}" destId="{F331BD40-5E29-40FD-A1E2-85C50BC8EBC8}" srcOrd="0" destOrd="0" presId="urn:microsoft.com/office/officeart/2011/layout/CircleProcess"/>
    <dgm:cxn modelId="{7613331C-E43E-4A76-812C-FEA1A502BA88}" srcId="{04F40BC1-86D6-4DC4-BE6C-CEA4A1B2EA2C}" destId="{E7E6A625-0524-45FF-BE10-848DDE32A559}" srcOrd="0" destOrd="0" parTransId="{0FF5D55C-22D2-41CA-A5F6-F41176060C87}" sibTransId="{3EE6DEB4-2156-4FFF-9026-B7C361943E16}"/>
    <dgm:cxn modelId="{701960E5-ED65-43CB-8A24-4E73EED22860}" type="presOf" srcId="{6CD2FA9B-D40C-46AA-8258-D04049D429C7}" destId="{385BE79A-9B83-4EB9-A25B-8A5A1C9A1264}" srcOrd="0" destOrd="0" presId="urn:microsoft.com/office/officeart/2011/layout/CircleProcess"/>
    <dgm:cxn modelId="{4BC828F5-9830-4868-85D1-B02AADDD31C0}" srcId="{04F40BC1-86D6-4DC4-BE6C-CEA4A1B2EA2C}" destId="{1A4F943A-6106-4286-9D6C-71AC37DD3CCE}" srcOrd="2" destOrd="0" parTransId="{B9781672-FDC9-4415-9C17-3CF9D98CE1B2}" sibTransId="{490EEDA8-8570-44DE-86BA-05938D5CCB5B}"/>
    <dgm:cxn modelId="{FBAD4F6E-8994-4E58-8698-55F79EE0B7DB}" type="presOf" srcId="{6CD2FA9B-D40C-46AA-8258-D04049D429C7}" destId="{6037E637-1A8E-4DDA-BB53-CA39D7D10060}" srcOrd="1" destOrd="0" presId="urn:microsoft.com/office/officeart/2011/layout/CircleProcess"/>
    <dgm:cxn modelId="{549D1955-11B0-4712-8DD7-57EBE028989B}" type="presOf" srcId="{1A4F943A-6106-4286-9D6C-71AC37DD3CCE}" destId="{9141CF60-8947-4A6C-B0C3-74B264486958}" srcOrd="0" destOrd="0" presId="urn:microsoft.com/office/officeart/2011/layout/CircleProcess"/>
    <dgm:cxn modelId="{53F46173-F5F8-4FA8-8BAE-20C0E51660ED}" type="presOf" srcId="{04F40BC1-86D6-4DC4-BE6C-CEA4A1B2EA2C}" destId="{0511AA8F-32A3-4D8F-B59E-38F49C7244B3}" srcOrd="0" destOrd="0" presId="urn:microsoft.com/office/officeart/2011/layout/CircleProcess"/>
    <dgm:cxn modelId="{0D68CF6E-71D2-4069-B645-83A4C114C7DA}" type="presParOf" srcId="{0511AA8F-32A3-4D8F-B59E-38F49C7244B3}" destId="{E43D8FCD-2F96-4E6C-A244-00977EFC7C4D}" srcOrd="0" destOrd="0" presId="urn:microsoft.com/office/officeart/2011/layout/CircleProcess"/>
    <dgm:cxn modelId="{F9E7B052-5511-4258-9E1B-3EA251294671}" type="presParOf" srcId="{E43D8FCD-2F96-4E6C-A244-00977EFC7C4D}" destId="{EF5FEED6-0DDE-43BA-9ADF-AB9C8254B388}" srcOrd="0" destOrd="0" presId="urn:microsoft.com/office/officeart/2011/layout/CircleProcess"/>
    <dgm:cxn modelId="{C67E4FB9-D9D4-4CC6-A9A5-8FCA031162F1}" type="presParOf" srcId="{0511AA8F-32A3-4D8F-B59E-38F49C7244B3}" destId="{AA0AE419-7EF0-47B9-B23D-C316A0A36EBD}" srcOrd="1" destOrd="0" presId="urn:microsoft.com/office/officeart/2011/layout/CircleProcess"/>
    <dgm:cxn modelId="{A3BAFCD6-BA31-446E-BDAD-7F0BD9CE3EB0}" type="presParOf" srcId="{AA0AE419-7EF0-47B9-B23D-C316A0A36EBD}" destId="{385BE79A-9B83-4EB9-A25B-8A5A1C9A1264}" srcOrd="0" destOrd="0" presId="urn:microsoft.com/office/officeart/2011/layout/CircleProcess"/>
    <dgm:cxn modelId="{7811BF9C-7ED7-4196-85C6-652CBD37AA86}" type="presParOf" srcId="{0511AA8F-32A3-4D8F-B59E-38F49C7244B3}" destId="{6037E637-1A8E-4DDA-BB53-CA39D7D10060}" srcOrd="2" destOrd="0" presId="urn:microsoft.com/office/officeart/2011/layout/CircleProcess"/>
    <dgm:cxn modelId="{9F75D801-4A2C-4A38-83AF-6756DF177376}" type="presParOf" srcId="{0511AA8F-32A3-4D8F-B59E-38F49C7244B3}" destId="{7283C634-1378-421E-A10C-BEE97A16BDBC}" srcOrd="3" destOrd="0" presId="urn:microsoft.com/office/officeart/2011/layout/CircleProcess"/>
    <dgm:cxn modelId="{A3A3ADB7-7959-4CBE-958B-9363BD0C67EB}" type="presParOf" srcId="{7283C634-1378-421E-A10C-BEE97A16BDBC}" destId="{452AA294-07A6-402C-BDDB-638D2D42AD1B}" srcOrd="0" destOrd="0" presId="urn:microsoft.com/office/officeart/2011/layout/CircleProcess"/>
    <dgm:cxn modelId="{4E0697D1-FC20-4506-8ACD-2BF02B01F29D}" type="presParOf" srcId="{0511AA8F-32A3-4D8F-B59E-38F49C7244B3}" destId="{08E3079B-C15F-431D-A41D-D0378BADC8B7}" srcOrd="4" destOrd="0" presId="urn:microsoft.com/office/officeart/2011/layout/CircleProcess"/>
    <dgm:cxn modelId="{083F2201-EF8D-4CCA-83E8-AB919CBD7BF9}" type="presParOf" srcId="{08E3079B-C15F-431D-A41D-D0378BADC8B7}" destId="{9141CF60-8947-4A6C-B0C3-74B264486958}" srcOrd="0" destOrd="0" presId="urn:microsoft.com/office/officeart/2011/layout/CircleProcess"/>
    <dgm:cxn modelId="{A05028CB-6F70-44AF-A870-FE09F9D8FA99}" type="presParOf" srcId="{0511AA8F-32A3-4D8F-B59E-38F49C7244B3}" destId="{C512A7CB-4047-4012-AD02-D18A04ED3C60}" srcOrd="5" destOrd="0" presId="urn:microsoft.com/office/officeart/2011/layout/CircleProcess"/>
    <dgm:cxn modelId="{9E065D8F-BD1B-4785-A2EF-473F6E2925FA}" type="presParOf" srcId="{0511AA8F-32A3-4D8F-B59E-38F49C7244B3}" destId="{282262F2-9EC2-4CD6-8CDA-FD939393E76C}" srcOrd="6" destOrd="0" presId="urn:microsoft.com/office/officeart/2011/layout/CircleProcess"/>
    <dgm:cxn modelId="{75F03868-6961-4A0B-9A67-D909EB68BB88}" type="presParOf" srcId="{282262F2-9EC2-4CD6-8CDA-FD939393E76C}" destId="{1214BE1E-1F99-498F-95CD-EF5FACCB3573}" srcOrd="0" destOrd="0" presId="urn:microsoft.com/office/officeart/2011/layout/CircleProcess"/>
    <dgm:cxn modelId="{2491C431-BFDD-473F-B1FA-8A53F0E52D42}" type="presParOf" srcId="{0511AA8F-32A3-4D8F-B59E-38F49C7244B3}" destId="{B7BB84B7-0F9F-4761-8FC2-1E9438E4F115}" srcOrd="7" destOrd="0" presId="urn:microsoft.com/office/officeart/2011/layout/CircleProcess"/>
    <dgm:cxn modelId="{F1826705-C7DB-4D49-8161-7A44A8A29097}" type="presParOf" srcId="{B7BB84B7-0F9F-4761-8FC2-1E9438E4F115}" destId="{F331BD40-5E29-40FD-A1E2-85C50BC8EBC8}" srcOrd="0" destOrd="0" presId="urn:microsoft.com/office/officeart/2011/layout/CircleProcess"/>
    <dgm:cxn modelId="{18EE0D1E-8E26-47D2-BD6F-25E7E31313F3}" type="presParOf" srcId="{0511AA8F-32A3-4D8F-B59E-38F49C7244B3}" destId="{C091B242-B4E0-4FF1-A54F-919CB21B069D}" srcOrd="8" destOrd="0" presId="urn:microsoft.com/office/officeart/2011/layout/CircleProcess"/>
    <dgm:cxn modelId="{1FC2065F-F787-4BA0-9FB4-F248AEDE3595}" type="presParOf" srcId="{0511AA8F-32A3-4D8F-B59E-38F49C7244B3}" destId="{7D9355A2-D373-4DB5-B503-331C5195C5C4}" srcOrd="9" destOrd="0" presId="urn:microsoft.com/office/officeart/2011/layout/CircleProcess"/>
    <dgm:cxn modelId="{C9BC0D29-6C14-4816-B64B-630A55F783A0}" type="presParOf" srcId="{7D9355A2-D373-4DB5-B503-331C5195C5C4}" destId="{BD730BAA-CF61-4840-A95B-5D551102C77C}" srcOrd="0" destOrd="0" presId="urn:microsoft.com/office/officeart/2011/layout/CircleProcess"/>
    <dgm:cxn modelId="{CF07535D-ED36-4DFF-9F20-1B8C10981508}" type="presParOf" srcId="{0511AA8F-32A3-4D8F-B59E-38F49C7244B3}" destId="{FF74AC05-558F-4FAB-8EA1-4399B477FE96}" srcOrd="10" destOrd="0" presId="urn:microsoft.com/office/officeart/2011/layout/CircleProcess"/>
    <dgm:cxn modelId="{FFAFF242-4EF1-4DAD-9346-66ACB6426A7D}" type="presParOf" srcId="{FF74AC05-558F-4FAB-8EA1-4399B477FE96}" destId="{D34A624C-F979-4E31-8118-A8FF9938077D}" srcOrd="0" destOrd="0" presId="urn:microsoft.com/office/officeart/2011/layout/CircleProcess"/>
    <dgm:cxn modelId="{4F1E9D9B-A7F9-4C6E-AF3B-9A8F82714676}" type="presParOf" srcId="{0511AA8F-32A3-4D8F-B59E-38F49C7244B3}" destId="{B14B0A77-16A4-4E4B-A4D4-343BB3B07F7C}" srcOrd="11" destOrd="0" presId="urn:microsoft.com/office/officeart/2011/layout/Circle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31700F-14D5-4809-B689-9CA6D1BBFC42}">
      <dsp:nvSpPr>
        <dsp:cNvPr id="0" name=""/>
        <dsp:cNvSpPr/>
      </dsp:nvSpPr>
      <dsp:spPr>
        <a:xfrm rot="16200000">
          <a:off x="1156033" y="-1156033"/>
          <a:ext cx="1751933" cy="4064000"/>
        </a:xfrm>
        <a:prstGeom prst="round1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a:t>Consulting</a:t>
          </a:r>
        </a:p>
      </dsp:txBody>
      <dsp:txXfrm rot="16200000">
        <a:off x="1375025" y="-1375025"/>
        <a:ext cx="1313949" cy="4064000"/>
      </dsp:txXfrm>
    </dsp:sp>
    <dsp:sp modelId="{4DABEA53-1207-41D9-86DE-49B59604562C}">
      <dsp:nvSpPr>
        <dsp:cNvPr id="0" name=""/>
        <dsp:cNvSpPr/>
      </dsp:nvSpPr>
      <dsp:spPr>
        <a:xfrm>
          <a:off x="4064000" y="0"/>
          <a:ext cx="4064000" cy="1751933"/>
        </a:xfrm>
        <a:prstGeom prst="round1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a:t>Training Investors</a:t>
          </a:r>
        </a:p>
      </dsp:txBody>
      <dsp:txXfrm>
        <a:off x="4064000" y="0"/>
        <a:ext cx="4064000" cy="1313949"/>
      </dsp:txXfrm>
    </dsp:sp>
    <dsp:sp modelId="{E55035F8-FEA4-4FF4-BC81-912BDBD2DCD9}">
      <dsp:nvSpPr>
        <dsp:cNvPr id="0" name=""/>
        <dsp:cNvSpPr/>
      </dsp:nvSpPr>
      <dsp:spPr>
        <a:xfrm rot="10800000">
          <a:off x="0" y="1751933"/>
          <a:ext cx="4064000" cy="1751933"/>
        </a:xfrm>
        <a:prstGeom prst="round1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a:t>Investment Programs</a:t>
          </a:r>
        </a:p>
      </dsp:txBody>
      <dsp:txXfrm rot="10800000">
        <a:off x="0" y="2189916"/>
        <a:ext cx="4064000" cy="1313949"/>
      </dsp:txXfrm>
    </dsp:sp>
    <dsp:sp modelId="{F4471EB0-BB8B-468B-B5F6-440FEA1E683D}">
      <dsp:nvSpPr>
        <dsp:cNvPr id="0" name=""/>
        <dsp:cNvSpPr/>
      </dsp:nvSpPr>
      <dsp:spPr>
        <a:xfrm rot="5400000">
          <a:off x="5220033" y="595899"/>
          <a:ext cx="1751933" cy="4064000"/>
        </a:xfrm>
        <a:prstGeom prst="round1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a:t>Coaching</a:t>
          </a:r>
        </a:p>
      </dsp:txBody>
      <dsp:txXfrm rot="5400000">
        <a:off x="5439025" y="814891"/>
        <a:ext cx="1313949" cy="4064000"/>
      </dsp:txXfrm>
    </dsp:sp>
    <dsp:sp modelId="{9119C0CF-6924-4212-A979-84F3A68607C2}">
      <dsp:nvSpPr>
        <dsp:cNvPr id="0" name=""/>
        <dsp:cNvSpPr/>
      </dsp:nvSpPr>
      <dsp:spPr>
        <a:xfrm>
          <a:off x="1988641" y="1334530"/>
          <a:ext cx="4150717" cy="834804"/>
        </a:xfrm>
        <a:prstGeom prst="roundRect">
          <a:avLst/>
        </a:prstGeom>
        <a:solidFill>
          <a:schemeClr val="accent1">
            <a:tint val="60000"/>
            <a:hueOff val="0"/>
            <a:satOff val="0"/>
            <a:lumOff val="0"/>
            <a:alphaOff val="0"/>
          </a:schemeClr>
        </a:solidFill>
        <a:ln>
          <a:noFill/>
        </a:ln>
        <a:effectLst>
          <a:outerShdw blurRad="88900" dist="38100" dir="5040000" rotWithShape="0">
            <a:srgbClr val="000000">
              <a:alpha val="6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Real Estate Services</a:t>
          </a:r>
        </a:p>
      </dsp:txBody>
      <dsp:txXfrm>
        <a:off x="1988641" y="1334530"/>
        <a:ext cx="4150717" cy="83480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5FEED6-0DDE-43BA-9ADF-AB9C8254B388}">
      <dsp:nvSpPr>
        <dsp:cNvPr id="0" name=""/>
        <dsp:cNvSpPr/>
      </dsp:nvSpPr>
      <dsp:spPr>
        <a:xfrm>
          <a:off x="6919460" y="762828"/>
          <a:ext cx="2020983" cy="2021087"/>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5BE79A-9B83-4EB9-A25B-8A5A1C9A1264}">
      <dsp:nvSpPr>
        <dsp:cNvPr id="0" name=""/>
        <dsp:cNvSpPr/>
      </dsp:nvSpPr>
      <dsp:spPr>
        <a:xfrm>
          <a:off x="6987058" y="830209"/>
          <a:ext cx="1886655" cy="1886324"/>
        </a:xfrm>
        <a:prstGeom prst="ellipse">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Real Estate Brokerage</a:t>
          </a:r>
        </a:p>
      </dsp:txBody>
      <dsp:txXfrm>
        <a:off x="7256580" y="1099735"/>
        <a:ext cx="1347611" cy="1347273"/>
      </dsp:txXfrm>
    </dsp:sp>
    <dsp:sp modelId="{452AA294-07A6-402C-BDDB-638D2D42AD1B}">
      <dsp:nvSpPr>
        <dsp:cNvPr id="0" name=""/>
        <dsp:cNvSpPr/>
      </dsp:nvSpPr>
      <dsp:spPr>
        <a:xfrm rot="2700000">
          <a:off x="4822197" y="762686"/>
          <a:ext cx="2021016" cy="2021016"/>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41CF60-8947-4A6C-B0C3-74B264486958}">
      <dsp:nvSpPr>
        <dsp:cNvPr id="0" name=""/>
        <dsp:cNvSpPr/>
      </dsp:nvSpPr>
      <dsp:spPr>
        <a:xfrm>
          <a:off x="4898477" y="830209"/>
          <a:ext cx="1886655" cy="1886324"/>
        </a:xfrm>
        <a:prstGeom prst="ellipse">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Private Funding</a:t>
          </a:r>
          <a:endParaRPr lang="en-US" sz="2400" kern="1200" dirty="0"/>
        </a:p>
      </dsp:txBody>
      <dsp:txXfrm>
        <a:off x="5167999" y="1099735"/>
        <a:ext cx="1347611" cy="1347273"/>
      </dsp:txXfrm>
    </dsp:sp>
    <dsp:sp modelId="{1214BE1E-1F99-498F-95CD-EF5FACCB3573}">
      <dsp:nvSpPr>
        <dsp:cNvPr id="0" name=""/>
        <dsp:cNvSpPr/>
      </dsp:nvSpPr>
      <dsp:spPr>
        <a:xfrm rot="2700000">
          <a:off x="2742282" y="762686"/>
          <a:ext cx="2021016" cy="2021016"/>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31BD40-5E29-40FD-A1E2-85C50BC8EBC8}">
      <dsp:nvSpPr>
        <dsp:cNvPr id="0" name=""/>
        <dsp:cNvSpPr/>
      </dsp:nvSpPr>
      <dsp:spPr>
        <a:xfrm>
          <a:off x="2809896" y="830209"/>
          <a:ext cx="1886655" cy="1886324"/>
        </a:xfrm>
        <a:prstGeom prst="ellipse">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Coaching/ Mentoring</a:t>
          </a:r>
        </a:p>
      </dsp:txBody>
      <dsp:txXfrm>
        <a:off x="3079418" y="1099735"/>
        <a:ext cx="1347611" cy="1347273"/>
      </dsp:txXfrm>
    </dsp:sp>
    <dsp:sp modelId="{BD730BAA-CF61-4840-A95B-5D551102C77C}">
      <dsp:nvSpPr>
        <dsp:cNvPr id="0" name=""/>
        <dsp:cNvSpPr/>
      </dsp:nvSpPr>
      <dsp:spPr>
        <a:xfrm rot="2700000">
          <a:off x="653701" y="762686"/>
          <a:ext cx="2021016" cy="2021016"/>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4A624C-F979-4E31-8118-A8FF9938077D}">
      <dsp:nvSpPr>
        <dsp:cNvPr id="0" name=""/>
        <dsp:cNvSpPr/>
      </dsp:nvSpPr>
      <dsp:spPr>
        <a:xfrm>
          <a:off x="721315" y="830209"/>
          <a:ext cx="1886655" cy="1886324"/>
        </a:xfrm>
        <a:prstGeom prst="ellipse">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Joint Ventures</a:t>
          </a:r>
        </a:p>
      </dsp:txBody>
      <dsp:txXfrm>
        <a:off x="990837" y="1099735"/>
        <a:ext cx="1347611" cy="134727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641FC-036B-4B33-B7BC-C649D319ABF7}" type="datetimeFigureOut">
              <a:rPr lang="en-US" smtClean="0"/>
              <a:pPr/>
              <a:t>3/23/2017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44468-48BE-444F-856A-599831B28502}" type="slidenum">
              <a:rPr lang="en-US" smtClean="0"/>
              <a:pPr/>
              <a:t>‹#›</a:t>
            </a:fld>
            <a:endParaRPr lang="en-US"/>
          </a:p>
        </p:txBody>
      </p:sp>
    </p:spTree>
    <p:extLst>
      <p:ext uri="{BB962C8B-B14F-4D97-AF65-F5344CB8AC3E}">
        <p14:creationId xmlns="" xmlns:p14="http://schemas.microsoft.com/office/powerpoint/2010/main" val="226014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044468-48BE-444F-856A-599831B28502}"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044468-48BE-444F-856A-599831B28502}"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endParaRPr lang="en-US" sz="1200" baseline="0" dirty="0"/>
          </a:p>
        </p:txBody>
      </p:sp>
      <p:sp>
        <p:nvSpPr>
          <p:cNvPr id="4" name="Slide Number Placeholder 3"/>
          <p:cNvSpPr>
            <a:spLocks noGrp="1"/>
          </p:cNvSpPr>
          <p:nvPr>
            <p:ph type="sldNum" sz="quarter" idx="10"/>
          </p:nvPr>
        </p:nvSpPr>
        <p:spPr/>
        <p:txBody>
          <a:bodyPr/>
          <a:lstStyle/>
          <a:p>
            <a:fld id="{AD044468-48BE-444F-856A-599831B28502}" type="slidenum">
              <a:rPr lang="en-US" smtClean="0"/>
              <a:pPr/>
              <a:t>12</a:t>
            </a:fld>
            <a:endParaRPr lang="en-US"/>
          </a:p>
        </p:txBody>
      </p:sp>
    </p:spTree>
    <p:extLst>
      <p:ext uri="{BB962C8B-B14F-4D97-AF65-F5344CB8AC3E}">
        <p14:creationId xmlns="" xmlns:p14="http://schemas.microsoft.com/office/powerpoint/2010/main" val="2743631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going to share some</a:t>
            </a:r>
            <a:r>
              <a:rPr lang="en-US" baseline="0" dirty="0" smtClean="0"/>
              <a:t> expert knowledge</a:t>
            </a:r>
            <a:endParaRPr lang="en-US" dirty="0"/>
          </a:p>
        </p:txBody>
      </p:sp>
      <p:sp>
        <p:nvSpPr>
          <p:cNvPr id="4" name="Slide Number Placeholder 3"/>
          <p:cNvSpPr>
            <a:spLocks noGrp="1"/>
          </p:cNvSpPr>
          <p:nvPr>
            <p:ph type="sldNum" sz="quarter" idx="10"/>
          </p:nvPr>
        </p:nvSpPr>
        <p:spPr/>
        <p:txBody>
          <a:bodyPr/>
          <a:lstStyle/>
          <a:p>
            <a:fld id="{AD044468-48BE-444F-856A-599831B28502}"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US" dirty="0"/>
              <a:t>We are in the expansion phase</a:t>
            </a:r>
          </a:p>
          <a:p>
            <a:pPr>
              <a:spcBef>
                <a:spcPts val="0"/>
              </a:spcBef>
              <a:buNone/>
            </a:pPr>
            <a:r>
              <a:rPr lang="en-US" dirty="0"/>
              <a:t>Real estate cycle is local, don’t confuse with national</a:t>
            </a:r>
            <a:r>
              <a:rPr lang="en-US" baseline="0" dirty="0"/>
              <a:t> trends; John example 2005</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the</a:t>
            </a:r>
            <a:r>
              <a:rPr lang="en-US" baseline="0" dirty="0"/>
              <a:t> subject of another whole presentation.</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Will need to read the book.</a:t>
            </a:r>
          </a:p>
          <a:p>
            <a:pPr>
              <a:spcBef>
                <a:spcPts val="0"/>
              </a:spcBef>
              <a:buNone/>
            </a:pPr>
            <a:endParaRPr lang="en-US" dirty="0"/>
          </a:p>
          <a:p>
            <a:endParaRPr lang="en-US" dirty="0"/>
          </a:p>
        </p:txBody>
      </p:sp>
      <p:sp>
        <p:nvSpPr>
          <p:cNvPr id="4" name="Slide Number Placeholder 3"/>
          <p:cNvSpPr>
            <a:spLocks noGrp="1"/>
          </p:cNvSpPr>
          <p:nvPr>
            <p:ph type="sldNum" sz="quarter" idx="10"/>
          </p:nvPr>
        </p:nvSpPr>
        <p:spPr/>
        <p:txBody>
          <a:bodyPr/>
          <a:lstStyle/>
          <a:p>
            <a:fld id="{AD044468-48BE-444F-856A-599831B28502}" type="slidenum">
              <a:rPr lang="en-US" smtClean="0"/>
              <a:pPr/>
              <a:t>14</a:t>
            </a:fld>
            <a:endParaRPr lang="en-US"/>
          </a:p>
        </p:txBody>
      </p:sp>
    </p:spTree>
    <p:extLst>
      <p:ext uri="{BB962C8B-B14F-4D97-AF65-F5344CB8AC3E}">
        <p14:creationId xmlns="" xmlns:p14="http://schemas.microsoft.com/office/powerpoint/2010/main" val="351623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US" sz="1200" kern="1200" dirty="0">
                <a:solidFill>
                  <a:schemeClr val="tx1"/>
                </a:solidFill>
                <a:latin typeface="+mn-lt"/>
                <a:ea typeface="+mn-ea"/>
                <a:cs typeface="+mn-cs"/>
              </a:rPr>
              <a:t>Knowledge of all</a:t>
            </a:r>
            <a:r>
              <a:rPr lang="en-US" sz="1200" kern="1200" baseline="0" dirty="0">
                <a:solidFill>
                  <a:schemeClr val="tx1"/>
                </a:solidFill>
                <a:latin typeface="+mn-lt"/>
                <a:ea typeface="+mn-ea"/>
                <a:cs typeface="+mn-cs"/>
              </a:rPr>
              <a:t> of these points will help you as an investor</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D044468-48BE-444F-856A-599831B28502}" type="slidenum">
              <a:rPr lang="en-US" smtClean="0"/>
              <a:pPr/>
              <a:t>15</a:t>
            </a:fld>
            <a:endParaRPr lang="en-US"/>
          </a:p>
        </p:txBody>
      </p:sp>
    </p:spTree>
    <p:extLst>
      <p:ext uri="{BB962C8B-B14F-4D97-AF65-F5344CB8AC3E}">
        <p14:creationId xmlns="" xmlns:p14="http://schemas.microsoft.com/office/powerpoint/2010/main" val="4118618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044468-48BE-444F-856A-599831B28502}" type="slidenum">
              <a:rPr lang="en-US" smtClean="0"/>
              <a:pPr/>
              <a:t>16</a:t>
            </a:fld>
            <a:endParaRPr lang="en-US"/>
          </a:p>
        </p:txBody>
      </p:sp>
    </p:spTree>
    <p:extLst>
      <p:ext uri="{BB962C8B-B14F-4D97-AF65-F5344CB8AC3E}">
        <p14:creationId xmlns="" xmlns:p14="http://schemas.microsoft.com/office/powerpoint/2010/main" val="1644636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044468-48BE-444F-856A-599831B28502}" type="slidenum">
              <a:rPr lang="en-US" smtClean="0"/>
              <a:pPr/>
              <a:t>17</a:t>
            </a:fld>
            <a:endParaRPr lang="en-US"/>
          </a:p>
        </p:txBody>
      </p:sp>
    </p:spTree>
    <p:extLst>
      <p:ext uri="{BB962C8B-B14F-4D97-AF65-F5344CB8AC3E}">
        <p14:creationId xmlns="" xmlns:p14="http://schemas.microsoft.com/office/powerpoint/2010/main" val="762845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044468-48BE-444F-856A-599831B28502}" type="slidenum">
              <a:rPr lang="en-US" smtClean="0"/>
              <a:pPr/>
              <a:t>3</a:t>
            </a:fld>
            <a:endParaRPr lang="en-US"/>
          </a:p>
        </p:txBody>
      </p:sp>
    </p:spTree>
    <p:extLst>
      <p:ext uri="{BB962C8B-B14F-4D97-AF65-F5344CB8AC3E}">
        <p14:creationId xmlns="" xmlns:p14="http://schemas.microsoft.com/office/powerpoint/2010/main" val="2893762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D044468-48BE-444F-856A-599831B28502}" type="slidenum">
              <a:rPr lang="en-US" smtClean="0"/>
              <a:pPr/>
              <a:t>4</a:t>
            </a:fld>
            <a:endParaRPr lang="en-US"/>
          </a:p>
        </p:txBody>
      </p:sp>
    </p:spTree>
    <p:extLst>
      <p:ext uri="{BB962C8B-B14F-4D97-AF65-F5344CB8AC3E}">
        <p14:creationId xmlns="" xmlns:p14="http://schemas.microsoft.com/office/powerpoint/2010/main" val="3775677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Sold properties in over 60 different towns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endParaRPr lang="en-US" dirty="0"/>
          </a:p>
        </p:txBody>
      </p:sp>
      <p:sp>
        <p:nvSpPr>
          <p:cNvPr id="4" name="Slide Number Placeholder 3"/>
          <p:cNvSpPr>
            <a:spLocks noGrp="1"/>
          </p:cNvSpPr>
          <p:nvPr>
            <p:ph type="sldNum" sz="quarter" idx="10"/>
          </p:nvPr>
        </p:nvSpPr>
        <p:spPr/>
        <p:txBody>
          <a:bodyPr/>
          <a:lstStyle/>
          <a:p>
            <a:fld id="{AD044468-48BE-444F-856A-599831B28502}" type="slidenum">
              <a:rPr lang="en-US" smtClean="0"/>
              <a:pPr/>
              <a:t>5</a:t>
            </a:fld>
            <a:endParaRPr lang="en-US"/>
          </a:p>
        </p:txBody>
      </p:sp>
    </p:spTree>
    <p:extLst>
      <p:ext uri="{BB962C8B-B14F-4D97-AF65-F5344CB8AC3E}">
        <p14:creationId xmlns="" xmlns:p14="http://schemas.microsoft.com/office/powerpoint/2010/main" val="564158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044468-48BE-444F-856A-599831B28502}" type="slidenum">
              <a:rPr lang="en-US" smtClean="0"/>
              <a:pPr/>
              <a:t>6</a:t>
            </a:fld>
            <a:endParaRPr lang="en-US"/>
          </a:p>
        </p:txBody>
      </p:sp>
    </p:spTree>
    <p:extLst>
      <p:ext uri="{BB962C8B-B14F-4D97-AF65-F5344CB8AC3E}">
        <p14:creationId xmlns="" xmlns:p14="http://schemas.microsoft.com/office/powerpoint/2010/main" val="2094364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044468-48BE-444F-856A-599831B28502}"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044468-48BE-444F-856A-599831B28502}"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044468-48BE-444F-856A-599831B28502}"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044468-48BE-444F-856A-599831B28502}"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3/23/2017</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3/23/2017</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3/23/2017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3/23/2017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3/23/2017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3/23/2017</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3.wdp"/><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3.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5.png"/><Relationship Id="rId4" Type="http://schemas.openxmlformats.org/officeDocument/2006/relationships/image" Target="../media/image12.png"/><Relationship Id="rId9"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3952" y="728420"/>
            <a:ext cx="11267268" cy="1771311"/>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The</a:t>
            </a:r>
            <a:r>
              <a:rPr lang="en-US" sz="5400" dirty="0" smtClean="0"/>
              <a:t> </a:t>
            </a:r>
            <a:r>
              <a:rPr lang="en-US" sz="5400" b="1" dirty="0" smtClean="0"/>
              <a:t>Business</a:t>
            </a:r>
            <a:r>
              <a:rPr lang="en-US" sz="5400" dirty="0" smtClean="0"/>
              <a:t> </a:t>
            </a:r>
            <a:r>
              <a:rPr lang="en-US" dirty="0" smtClean="0"/>
              <a:t>of</a:t>
            </a:r>
            <a:r>
              <a:rPr lang="en-US" sz="5400" dirty="0" smtClean="0"/>
              <a:t> </a:t>
            </a:r>
            <a:r>
              <a:rPr lang="en-US" sz="5400" b="1" dirty="0" smtClean="0"/>
              <a:t>Real Estate </a:t>
            </a:r>
          </a:p>
          <a:p>
            <a:pPr algn="ctr"/>
            <a:endParaRPr lang="en-US" sz="2000" dirty="0" smtClean="0"/>
          </a:p>
          <a:p>
            <a:pPr algn="ctr"/>
            <a:r>
              <a:rPr lang="en-US" sz="5400" b="1" u="sng" dirty="0" smtClean="0">
                <a:solidFill>
                  <a:srgbClr val="C00000"/>
                </a:solidFill>
              </a:rPr>
              <a:t>Differentiate</a:t>
            </a:r>
            <a:r>
              <a:rPr lang="en-US" sz="5400" dirty="0" smtClean="0"/>
              <a:t> </a:t>
            </a:r>
            <a:r>
              <a:rPr lang="en-US" sz="5400" b="1" dirty="0" smtClean="0"/>
              <a:t>your Brand</a:t>
            </a:r>
            <a:endParaRPr lang="en-US" sz="5000" b="1" dirty="0"/>
          </a:p>
        </p:txBody>
      </p:sp>
      <p:sp>
        <p:nvSpPr>
          <p:cNvPr id="5" name="Rectangle 4"/>
          <p:cNvSpPr/>
          <p:nvPr/>
        </p:nvSpPr>
        <p:spPr>
          <a:xfrm>
            <a:off x="5767479" y="4268241"/>
            <a:ext cx="5337401" cy="892552"/>
          </a:xfrm>
          <a:prstGeom prst="rect">
            <a:avLst/>
          </a:prstGeom>
        </p:spPr>
        <p:txBody>
          <a:bodyPr wrap="square">
            <a:spAutoFit/>
          </a:bodyPr>
          <a:lstStyle/>
          <a:p>
            <a:pPr lvl="0" algn="ctr">
              <a:buSzPct val="25000"/>
            </a:pPr>
            <a:r>
              <a:rPr lang="en-US" sz="2400" dirty="0">
                <a:solidFill>
                  <a:schemeClr val="bg1"/>
                </a:solidFill>
              </a:rPr>
              <a:t>Presented by real estate experts </a:t>
            </a:r>
          </a:p>
          <a:p>
            <a:pPr lvl="0" algn="ctr">
              <a:buSzPct val="25000"/>
            </a:pPr>
            <a:r>
              <a:rPr lang="en-US" sz="2800" dirty="0">
                <a:solidFill>
                  <a:schemeClr val="bg1"/>
                </a:solidFill>
              </a:rPr>
              <a:t>John </a:t>
            </a:r>
            <a:r>
              <a:rPr lang="en-US" sz="2800" dirty="0" err="1">
                <a:solidFill>
                  <a:schemeClr val="bg1"/>
                </a:solidFill>
              </a:rPr>
              <a:t>Agostinelli</a:t>
            </a:r>
            <a:r>
              <a:rPr lang="en-US" sz="2800" dirty="0">
                <a:solidFill>
                  <a:schemeClr val="bg1"/>
                </a:solidFill>
              </a:rPr>
              <a:t> &amp; Chris Michaud</a:t>
            </a:r>
            <a:endParaRPr lang="en-US" sz="2800" b="1" dirty="0">
              <a:solidFill>
                <a:schemeClr val="bg1"/>
              </a:solidFill>
              <a:latin typeface="Arial"/>
              <a:ea typeface="Arial"/>
              <a:cs typeface="Arial"/>
              <a:sym typeface="Arial"/>
            </a:endParaRPr>
          </a:p>
        </p:txBody>
      </p:sp>
      <p:pic>
        <p:nvPicPr>
          <p:cNvPr id="1026" name="Picture 2" descr="http://www.lisgarhouses.com/wp-content/uploads/optpress/images_lncthumbs/2015020620-29-13House-under-magnifying-glas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22099" y="3029762"/>
            <a:ext cx="4762500" cy="35242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66033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Getting back to basics</a:t>
            </a:r>
            <a:endParaRPr lang="en-US" b="1" dirty="0"/>
          </a:p>
        </p:txBody>
      </p:sp>
      <p:pic>
        <p:nvPicPr>
          <p:cNvPr id="8194" name="Picture 2" descr="http://cdn.thefiscaltimes.com/sites/default/files/articles/05092012_Housing_Bubble_article.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96000" y="2686973"/>
            <a:ext cx="5638800" cy="317182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1722112" y="1"/>
            <a:ext cx="420308" cy="400110"/>
          </a:xfrm>
          <a:prstGeom prst="rect">
            <a:avLst/>
          </a:prstGeom>
          <a:noFill/>
        </p:spPr>
        <p:txBody>
          <a:bodyPr wrap="none" rtlCol="0">
            <a:spAutoFit/>
          </a:bodyPr>
          <a:lstStyle/>
          <a:p>
            <a:r>
              <a:rPr lang="en-US" sz="2000" dirty="0"/>
              <a:t>JA</a:t>
            </a:r>
          </a:p>
        </p:txBody>
      </p:sp>
      <p:sp>
        <p:nvSpPr>
          <p:cNvPr id="5" name="Rectangle 4"/>
          <p:cNvSpPr/>
          <p:nvPr/>
        </p:nvSpPr>
        <p:spPr>
          <a:xfrm>
            <a:off x="510540" y="2671495"/>
            <a:ext cx="5421630" cy="3416320"/>
          </a:xfrm>
          <a:prstGeom prst="rect">
            <a:avLst/>
          </a:prstGeom>
        </p:spPr>
        <p:txBody>
          <a:bodyPr wrap="square">
            <a:spAutoFit/>
          </a:bodyPr>
          <a:lstStyle/>
          <a:p>
            <a:r>
              <a:rPr lang="en-US" dirty="0" smtClean="0"/>
              <a:t>We all know that people do business with people that they know, like and trust.</a:t>
            </a:r>
          </a:p>
          <a:p>
            <a:endParaRPr lang="en-US" dirty="0" smtClean="0"/>
          </a:p>
          <a:p>
            <a:r>
              <a:rPr lang="en-US" dirty="0" smtClean="0"/>
              <a:t>Know:</a:t>
            </a:r>
          </a:p>
          <a:p>
            <a:endParaRPr lang="en-US" dirty="0" smtClean="0"/>
          </a:p>
          <a:p>
            <a:pPr>
              <a:buFont typeface="Arial" pitchFamily="34" charset="0"/>
              <a:buChar char="•"/>
            </a:pPr>
            <a:r>
              <a:rPr lang="en-US" dirty="0" smtClean="0"/>
              <a:t> Use of technology</a:t>
            </a:r>
          </a:p>
          <a:p>
            <a:pPr>
              <a:buFont typeface="Arial" pitchFamily="34" charset="0"/>
              <a:buChar char="•"/>
            </a:pPr>
            <a:r>
              <a:rPr lang="en-US" dirty="0" smtClean="0"/>
              <a:t> Real estate is a people business and always will be</a:t>
            </a:r>
          </a:p>
          <a:p>
            <a:pPr>
              <a:buFont typeface="Arial" pitchFamily="34" charset="0"/>
              <a:buChar char="•"/>
            </a:pPr>
            <a:r>
              <a:rPr lang="en-US" dirty="0" smtClean="0"/>
              <a:t> Build and maintain those relationships</a:t>
            </a:r>
          </a:p>
          <a:p>
            <a:pPr>
              <a:buFont typeface="Arial" pitchFamily="34" charset="0"/>
              <a:buChar char="•"/>
            </a:pPr>
            <a:r>
              <a:rPr lang="en-US" dirty="0" smtClean="0"/>
              <a:t> Call, meet for coffee, send a card</a:t>
            </a:r>
          </a:p>
          <a:p>
            <a:pPr>
              <a:buFont typeface="Arial" pitchFamily="34" charset="0"/>
              <a:buChar char="•"/>
            </a:pPr>
            <a:r>
              <a:rPr lang="en-US" dirty="0" smtClean="0"/>
              <a:t> Connecting with other professionals</a:t>
            </a:r>
          </a:p>
          <a:p>
            <a:pPr>
              <a:buFont typeface="Arial" pitchFamily="34" charset="0"/>
              <a:buChar char="•"/>
            </a:pPr>
            <a:endParaRPr lang="en-US" dirty="0" smtClean="0"/>
          </a:p>
          <a:p>
            <a:pPr>
              <a:buFont typeface="Arial" pitchFamily="34" charset="0"/>
              <a:buChar char="•"/>
            </a:pPr>
            <a:endParaRPr lang="en-US" dirty="0"/>
          </a:p>
        </p:txBody>
      </p:sp>
    </p:spTree>
    <p:extLst>
      <p:ext uri="{BB962C8B-B14F-4D97-AF65-F5344CB8AC3E}">
        <p14:creationId xmlns="" xmlns:p14="http://schemas.microsoft.com/office/powerpoint/2010/main" val="3848927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Getting back to basics</a:t>
            </a:r>
            <a:endParaRPr lang="en-US" b="1" dirty="0"/>
          </a:p>
        </p:txBody>
      </p:sp>
      <p:pic>
        <p:nvPicPr>
          <p:cNvPr id="8194" name="Picture 2" descr="http://cdn.thefiscaltimes.com/sites/default/files/articles/05092012_Housing_Bubble_article.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96000" y="2686973"/>
            <a:ext cx="5638800" cy="317182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1722112" y="1"/>
            <a:ext cx="420308" cy="400110"/>
          </a:xfrm>
          <a:prstGeom prst="rect">
            <a:avLst/>
          </a:prstGeom>
          <a:noFill/>
        </p:spPr>
        <p:txBody>
          <a:bodyPr wrap="none" rtlCol="0">
            <a:spAutoFit/>
          </a:bodyPr>
          <a:lstStyle/>
          <a:p>
            <a:r>
              <a:rPr lang="en-US" sz="2000" dirty="0"/>
              <a:t>JA</a:t>
            </a:r>
          </a:p>
        </p:txBody>
      </p:sp>
      <p:sp>
        <p:nvSpPr>
          <p:cNvPr id="5" name="Rectangle 4"/>
          <p:cNvSpPr/>
          <p:nvPr/>
        </p:nvSpPr>
        <p:spPr>
          <a:xfrm>
            <a:off x="548640" y="2671495"/>
            <a:ext cx="5406390" cy="3139321"/>
          </a:xfrm>
          <a:prstGeom prst="rect">
            <a:avLst/>
          </a:prstGeom>
        </p:spPr>
        <p:txBody>
          <a:bodyPr wrap="square">
            <a:spAutoFit/>
          </a:bodyPr>
          <a:lstStyle/>
          <a:p>
            <a:r>
              <a:rPr lang="en-US" dirty="0" smtClean="0"/>
              <a:t>Trust:</a:t>
            </a:r>
          </a:p>
          <a:p>
            <a:endParaRPr lang="en-US" dirty="0" smtClean="0"/>
          </a:p>
          <a:p>
            <a:pPr>
              <a:buFont typeface="Arial" pitchFamily="34" charset="0"/>
              <a:buChar char="•"/>
            </a:pPr>
            <a:r>
              <a:rPr lang="en-US" dirty="0" smtClean="0"/>
              <a:t> Be the expert</a:t>
            </a:r>
          </a:p>
          <a:p>
            <a:pPr>
              <a:buFont typeface="Arial" pitchFamily="34" charset="0"/>
              <a:buChar char="•"/>
            </a:pPr>
            <a:r>
              <a:rPr lang="en-US" dirty="0" smtClean="0"/>
              <a:t> Demonstrate it</a:t>
            </a:r>
          </a:p>
          <a:p>
            <a:pPr>
              <a:buFont typeface="Arial" pitchFamily="34" charset="0"/>
              <a:buChar char="•"/>
            </a:pPr>
            <a:r>
              <a:rPr lang="en-US" dirty="0" smtClean="0"/>
              <a:t> Sharing “great” and timely content</a:t>
            </a:r>
          </a:p>
          <a:p>
            <a:pPr>
              <a:buFont typeface="Arial" pitchFamily="34" charset="0"/>
              <a:buChar char="•"/>
            </a:pPr>
            <a:r>
              <a:rPr lang="en-US" dirty="0" smtClean="0"/>
              <a:t> Gain credibility</a:t>
            </a:r>
          </a:p>
          <a:p>
            <a:pPr>
              <a:buFont typeface="Arial" pitchFamily="34" charset="0"/>
              <a:buChar char="•"/>
            </a:pPr>
            <a:r>
              <a:rPr lang="en-US" dirty="0" smtClean="0"/>
              <a:t> How to do it</a:t>
            </a:r>
          </a:p>
          <a:p>
            <a:pPr>
              <a:buFont typeface="Arial" pitchFamily="34" charset="0"/>
              <a:buChar char="•"/>
            </a:pPr>
            <a:r>
              <a:rPr lang="en-US" dirty="0" smtClean="0"/>
              <a:t> Consistency</a:t>
            </a:r>
          </a:p>
          <a:p>
            <a:pPr>
              <a:buFont typeface="Arial" pitchFamily="34" charset="0"/>
              <a:buChar char="•"/>
            </a:pPr>
            <a:r>
              <a:rPr lang="en-US" dirty="0" smtClean="0"/>
              <a:t> Number of touches</a:t>
            </a:r>
          </a:p>
          <a:p>
            <a:pPr>
              <a:buFont typeface="Arial" pitchFamily="34" charset="0"/>
              <a:buChar char="•"/>
            </a:pPr>
            <a:endParaRPr lang="en-US" dirty="0" smtClean="0"/>
          </a:p>
          <a:p>
            <a:pPr>
              <a:buFont typeface="Arial" pitchFamily="34" charset="0"/>
              <a:buChar char="•"/>
            </a:pPr>
            <a:endParaRPr lang="en-US" dirty="0"/>
          </a:p>
        </p:txBody>
      </p:sp>
    </p:spTree>
    <p:extLst>
      <p:ext uri="{BB962C8B-B14F-4D97-AF65-F5344CB8AC3E}">
        <p14:creationId xmlns="" xmlns:p14="http://schemas.microsoft.com/office/powerpoint/2010/main" val="3848927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Two Simple Business practices most commonly overlooked</a:t>
            </a:r>
            <a:endParaRPr lang="en-US" sz="3600" b="1" dirty="0"/>
          </a:p>
        </p:txBody>
      </p:sp>
      <p:pic>
        <p:nvPicPr>
          <p:cNvPr id="9218" name="Picture 2" descr="http://www.trbimg.com/img-51d7525f/turbine/la-la-he-greed13-jpg-20130704/600/600x396"/>
          <p:cNvPicPr>
            <a:picLocks noChangeAspect="1" noChangeArrowheads="1"/>
          </p:cNvPicPr>
          <p:nvPr/>
        </p:nvPicPr>
        <p:blipFill rotWithShape="1">
          <a:blip r:embed="rId3">
            <a:extLst>
              <a:ext uri="{28A0092B-C50C-407E-A947-70E740481C1C}">
                <a14:useLocalDpi xmlns="" xmlns:a14="http://schemas.microsoft.com/office/drawing/2010/main" val="0"/>
              </a:ext>
            </a:extLst>
          </a:blip>
          <a:srcRect r="19552"/>
          <a:stretch/>
        </p:blipFill>
        <p:spPr bwMode="auto">
          <a:xfrm>
            <a:off x="2018159" y="2580402"/>
            <a:ext cx="2851315" cy="2339225"/>
          </a:xfrm>
          <a:prstGeom prst="rect">
            <a:avLst/>
          </a:prstGeom>
          <a:noFill/>
          <a:extLst>
            <a:ext uri="{909E8E84-426E-40DD-AFC4-6F175D3DCCD1}">
              <a14:hiddenFill xmlns="" xmlns:a14="http://schemas.microsoft.com/office/drawing/2010/main">
                <a:solidFill>
                  <a:srgbClr val="FFFFFF"/>
                </a:solidFill>
              </a14:hiddenFill>
            </a:ext>
          </a:extLst>
        </p:spPr>
      </p:pic>
      <p:pic>
        <p:nvPicPr>
          <p:cNvPr id="9222" name="Picture 6" descr="https://timedotcom.files.wordpress.com/2015/12/main-st-wall-st.jpg?quality=75&amp;strip=color&amp;w=814"/>
          <p:cNvPicPr>
            <a:picLocks noChangeAspect="1" noChangeArrowheads="1"/>
          </p:cNvPicPr>
          <p:nvPr/>
        </p:nvPicPr>
        <p:blipFill rotWithShape="1">
          <a:blip r:embed="rId4">
            <a:extLst>
              <a:ext uri="{28A0092B-C50C-407E-A947-70E740481C1C}">
                <a14:useLocalDpi xmlns="" xmlns:a14="http://schemas.microsoft.com/office/drawing/2010/main" val="0"/>
              </a:ext>
            </a:extLst>
          </a:blip>
          <a:srcRect t="14611" b="19006"/>
          <a:stretch/>
        </p:blipFill>
        <p:spPr bwMode="auto">
          <a:xfrm>
            <a:off x="7362267" y="2580403"/>
            <a:ext cx="2851315" cy="23392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2018159" y="4719257"/>
            <a:ext cx="2851315" cy="746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Follow Up</a:t>
            </a:r>
            <a:endParaRPr lang="en-US" sz="3200" dirty="0"/>
          </a:p>
        </p:txBody>
      </p:sp>
      <p:sp>
        <p:nvSpPr>
          <p:cNvPr id="11" name="Rectangle 10"/>
          <p:cNvSpPr/>
          <p:nvPr/>
        </p:nvSpPr>
        <p:spPr>
          <a:xfrm>
            <a:off x="7370322" y="4719257"/>
            <a:ext cx="2851315" cy="746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Differentiation</a:t>
            </a:r>
            <a:endParaRPr lang="en-US" sz="3200" dirty="0"/>
          </a:p>
        </p:txBody>
      </p:sp>
      <p:sp>
        <p:nvSpPr>
          <p:cNvPr id="12" name="TextBox 11"/>
          <p:cNvSpPr txBox="1"/>
          <p:nvPr/>
        </p:nvSpPr>
        <p:spPr>
          <a:xfrm>
            <a:off x="11722112" y="1"/>
            <a:ext cx="420308" cy="400110"/>
          </a:xfrm>
          <a:prstGeom prst="rect">
            <a:avLst/>
          </a:prstGeom>
          <a:noFill/>
        </p:spPr>
        <p:txBody>
          <a:bodyPr wrap="none" rtlCol="0">
            <a:spAutoFit/>
          </a:bodyPr>
          <a:lstStyle/>
          <a:p>
            <a:r>
              <a:rPr lang="en-US" sz="2000" dirty="0"/>
              <a:t>JA</a:t>
            </a:r>
          </a:p>
        </p:txBody>
      </p:sp>
      <p:sp>
        <p:nvSpPr>
          <p:cNvPr id="13" name="TextBox 12"/>
          <p:cNvSpPr txBox="1"/>
          <p:nvPr/>
        </p:nvSpPr>
        <p:spPr>
          <a:xfrm>
            <a:off x="11671676" y="1495429"/>
            <a:ext cx="566181" cy="400110"/>
          </a:xfrm>
          <a:prstGeom prst="rect">
            <a:avLst/>
          </a:prstGeom>
          <a:noFill/>
        </p:spPr>
        <p:txBody>
          <a:bodyPr wrap="none" rtlCol="0">
            <a:spAutoFit/>
          </a:bodyPr>
          <a:lstStyle/>
          <a:p>
            <a:r>
              <a:rPr lang="en-US" sz="2000" dirty="0" smtClean="0"/>
              <a:t>CM</a:t>
            </a:r>
            <a:endParaRPr lang="en-US" sz="2000" dirty="0"/>
          </a:p>
        </p:txBody>
      </p:sp>
    </p:spTree>
    <p:extLst>
      <p:ext uri="{BB962C8B-B14F-4D97-AF65-F5344CB8AC3E}">
        <p14:creationId xmlns="" xmlns:p14="http://schemas.microsoft.com/office/powerpoint/2010/main" val="3201579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Real Estate Cycle</a:t>
            </a:r>
          </a:p>
        </p:txBody>
      </p:sp>
      <p:sp>
        <p:nvSpPr>
          <p:cNvPr id="3" name="Content Placeholder 2"/>
          <p:cNvSpPr>
            <a:spLocks noGrp="1"/>
          </p:cNvSpPr>
          <p:nvPr>
            <p:ph idx="1"/>
          </p:nvPr>
        </p:nvSpPr>
        <p:spPr>
          <a:xfrm>
            <a:off x="581191" y="5960657"/>
            <a:ext cx="11247225" cy="557750"/>
          </a:xfrm>
        </p:spPr>
        <p:txBody>
          <a:bodyPr>
            <a:noAutofit/>
          </a:bodyPr>
          <a:lstStyle/>
          <a:p>
            <a:pPr marL="0" indent="0" algn="ctr">
              <a:buNone/>
            </a:pPr>
            <a:r>
              <a:rPr lang="en-US" sz="3200" b="1" dirty="0"/>
              <a:t>Where are we in the Real Estate Cycle?</a:t>
            </a:r>
          </a:p>
        </p:txBody>
      </p:sp>
      <p:sp>
        <p:nvSpPr>
          <p:cNvPr id="4" name="TextBox 3"/>
          <p:cNvSpPr txBox="1"/>
          <p:nvPr/>
        </p:nvSpPr>
        <p:spPr>
          <a:xfrm>
            <a:off x="11690247" y="59268"/>
            <a:ext cx="420308" cy="400110"/>
          </a:xfrm>
          <a:prstGeom prst="rect">
            <a:avLst/>
          </a:prstGeom>
          <a:noFill/>
        </p:spPr>
        <p:txBody>
          <a:bodyPr wrap="none" rtlCol="0">
            <a:spAutoFit/>
          </a:bodyPr>
          <a:lstStyle/>
          <a:p>
            <a:r>
              <a:rPr lang="en-US" sz="2000" dirty="0"/>
              <a:t>JA</a:t>
            </a:r>
          </a:p>
        </p:txBody>
      </p:sp>
      <p:grpSp>
        <p:nvGrpSpPr>
          <p:cNvPr id="6" name="Group 5"/>
          <p:cNvGrpSpPr/>
          <p:nvPr/>
        </p:nvGrpSpPr>
        <p:grpSpPr>
          <a:xfrm>
            <a:off x="3675325" y="1641814"/>
            <a:ext cx="4512253" cy="4137400"/>
            <a:chOff x="3675324" y="2001364"/>
            <a:chExt cx="4512253" cy="4137400"/>
          </a:xfrm>
        </p:grpSpPr>
        <p:sp>
          <p:nvSpPr>
            <p:cNvPr id="7" name="Freeform 6"/>
            <p:cNvSpPr/>
            <p:nvPr/>
          </p:nvSpPr>
          <p:spPr>
            <a:xfrm>
              <a:off x="6175421" y="2499938"/>
              <a:ext cx="2012156" cy="2012156"/>
            </a:xfrm>
            <a:custGeom>
              <a:avLst/>
              <a:gdLst>
                <a:gd name="connsiteX0" fmla="*/ 0 w 2012156"/>
                <a:gd name="connsiteY0" fmla="*/ 0 h 2012156"/>
                <a:gd name="connsiteX1" fmla="*/ 2012156 w 2012156"/>
                <a:gd name="connsiteY1" fmla="*/ 0 h 2012156"/>
                <a:gd name="connsiteX2" fmla="*/ 2012156 w 2012156"/>
                <a:gd name="connsiteY2" fmla="*/ 2012156 h 2012156"/>
                <a:gd name="connsiteX3" fmla="*/ 0 w 2012156"/>
                <a:gd name="connsiteY3" fmla="*/ 2012156 h 2012156"/>
                <a:gd name="connsiteX4" fmla="*/ 0 w 2012156"/>
                <a:gd name="connsiteY4" fmla="*/ 0 h 2012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156" h="2012156">
                  <a:moveTo>
                    <a:pt x="0" y="0"/>
                  </a:moveTo>
                  <a:lnTo>
                    <a:pt x="2012156" y="0"/>
                  </a:lnTo>
                  <a:lnTo>
                    <a:pt x="2012156" y="2012156"/>
                  </a:lnTo>
                  <a:lnTo>
                    <a:pt x="0" y="20121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9082" tIns="379048" rIns="-773116" bIns="-903082" numCol="1" spcCol="1270" anchor="ctr" anchorCtr="0">
              <a:noAutofit/>
            </a:bodyPr>
            <a:lstStyle/>
            <a:p>
              <a:pPr lvl="0" algn="ctr" defTabSz="1733550">
                <a:lnSpc>
                  <a:spcPct val="90000"/>
                </a:lnSpc>
                <a:spcBef>
                  <a:spcPct val="0"/>
                </a:spcBef>
                <a:spcAft>
                  <a:spcPct val="35000"/>
                </a:spcAft>
              </a:pPr>
              <a:r>
                <a:rPr lang="en-US" sz="3600" kern="1200" dirty="0">
                  <a:solidFill>
                    <a:schemeClr val="accent1"/>
                  </a:solidFill>
                </a:rPr>
                <a:t>Increased Volatility</a:t>
              </a:r>
            </a:p>
          </p:txBody>
        </p:sp>
        <p:sp>
          <p:nvSpPr>
            <p:cNvPr id="8" name="Circular Arrow 7"/>
            <p:cNvSpPr/>
            <p:nvPr/>
          </p:nvSpPr>
          <p:spPr>
            <a:xfrm>
              <a:off x="4027299" y="2001364"/>
              <a:ext cx="4137400" cy="4137400"/>
            </a:xfrm>
            <a:prstGeom prst="circularArrow">
              <a:avLst>
                <a:gd name="adj1" fmla="val 9484"/>
                <a:gd name="adj2" fmla="val 685020"/>
                <a:gd name="adj3" fmla="val 7850461"/>
                <a:gd name="adj4" fmla="val 2264519"/>
                <a:gd name="adj5" fmla="val 11064"/>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8"/>
            <p:cNvSpPr/>
            <p:nvPr/>
          </p:nvSpPr>
          <p:spPr>
            <a:xfrm>
              <a:off x="3675324" y="2499938"/>
              <a:ext cx="2500097" cy="2012156"/>
            </a:xfrm>
            <a:custGeom>
              <a:avLst/>
              <a:gdLst>
                <a:gd name="connsiteX0" fmla="*/ 0 w 2012156"/>
                <a:gd name="connsiteY0" fmla="*/ 0 h 2012156"/>
                <a:gd name="connsiteX1" fmla="*/ 2012156 w 2012156"/>
                <a:gd name="connsiteY1" fmla="*/ 0 h 2012156"/>
                <a:gd name="connsiteX2" fmla="*/ 2012156 w 2012156"/>
                <a:gd name="connsiteY2" fmla="*/ 2012156 h 2012156"/>
                <a:gd name="connsiteX3" fmla="*/ 0 w 2012156"/>
                <a:gd name="connsiteY3" fmla="*/ 2012156 h 2012156"/>
                <a:gd name="connsiteX4" fmla="*/ 0 w 2012156"/>
                <a:gd name="connsiteY4" fmla="*/ 0 h 2012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156" h="2012156">
                  <a:moveTo>
                    <a:pt x="0" y="0"/>
                  </a:moveTo>
                  <a:lnTo>
                    <a:pt x="2012156" y="0"/>
                  </a:lnTo>
                  <a:lnTo>
                    <a:pt x="2012156" y="2012156"/>
                  </a:lnTo>
                  <a:lnTo>
                    <a:pt x="0" y="20121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73116" tIns="379048" rIns="249082" bIns="-903082" numCol="1" spcCol="1270" anchor="ctr" anchorCtr="0">
              <a:noAutofit/>
            </a:bodyPr>
            <a:lstStyle/>
            <a:p>
              <a:pPr lvl="0" algn="ctr" defTabSz="1733550">
                <a:lnSpc>
                  <a:spcPct val="90000"/>
                </a:lnSpc>
                <a:spcBef>
                  <a:spcPct val="0"/>
                </a:spcBef>
                <a:spcAft>
                  <a:spcPct val="35000"/>
                </a:spcAft>
              </a:pPr>
              <a:r>
                <a:rPr lang="en-US" sz="3600" kern="1200" dirty="0">
                  <a:solidFill>
                    <a:schemeClr val="accent1"/>
                  </a:solidFill>
                </a:rPr>
                <a:t>Poor Housing Policy</a:t>
              </a:r>
            </a:p>
          </p:txBody>
        </p:sp>
        <p:sp>
          <p:nvSpPr>
            <p:cNvPr id="10" name="Circular Arrow 9"/>
            <p:cNvSpPr/>
            <p:nvPr/>
          </p:nvSpPr>
          <p:spPr>
            <a:xfrm>
              <a:off x="4027299" y="2001364"/>
              <a:ext cx="4137400" cy="4137400"/>
            </a:xfrm>
            <a:prstGeom prst="circularArrow">
              <a:avLst>
                <a:gd name="adj1" fmla="val 9484"/>
                <a:gd name="adj2" fmla="val 685020"/>
                <a:gd name="adj3" fmla="val 18650461"/>
                <a:gd name="adj4" fmla="val 13064519"/>
                <a:gd name="adj5" fmla="val 11064"/>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Tree>
    <p:extLst>
      <p:ext uri="{BB962C8B-B14F-4D97-AF65-F5344CB8AC3E}">
        <p14:creationId xmlns="" xmlns:p14="http://schemas.microsoft.com/office/powerpoint/2010/main" val="1596387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Real Estate Cycle</a:t>
            </a:r>
          </a:p>
        </p:txBody>
      </p:sp>
      <p:pic>
        <p:nvPicPr>
          <p:cNvPr id="4" name="Picture" descr="Appraisal Institute Slide 5 AEI Conf 2014.jpg"/>
          <p:cNvPicPr/>
          <p:nvPr/>
        </p:nvPicPr>
        <p:blipFill>
          <a:blip r:embed="rId3" cstate="print"/>
          <a:stretch>
            <a:fillRect/>
          </a:stretch>
        </p:blipFill>
        <p:spPr bwMode="auto">
          <a:xfrm>
            <a:off x="1650313" y="2003636"/>
            <a:ext cx="8636000" cy="4854364"/>
          </a:xfrm>
          <a:prstGeom prst="rect">
            <a:avLst/>
          </a:prstGeom>
          <a:noFill/>
          <a:ln w="9525">
            <a:noFill/>
            <a:miter lim="800000"/>
            <a:headEnd/>
            <a:tailEnd/>
          </a:ln>
        </p:spPr>
      </p:pic>
      <p:sp>
        <p:nvSpPr>
          <p:cNvPr id="5" name="TextBox 4"/>
          <p:cNvSpPr txBox="1"/>
          <p:nvPr/>
        </p:nvSpPr>
        <p:spPr>
          <a:xfrm>
            <a:off x="11704535" y="59268"/>
            <a:ext cx="420308" cy="400110"/>
          </a:xfrm>
          <a:prstGeom prst="rect">
            <a:avLst/>
          </a:prstGeom>
          <a:noFill/>
        </p:spPr>
        <p:txBody>
          <a:bodyPr wrap="none" rtlCol="0">
            <a:spAutoFit/>
          </a:bodyPr>
          <a:lstStyle/>
          <a:p>
            <a:r>
              <a:rPr lang="en-US" sz="2000" dirty="0"/>
              <a:t>JA</a:t>
            </a:r>
          </a:p>
        </p:txBody>
      </p:sp>
    </p:spTree>
    <p:extLst>
      <p:ext uri="{BB962C8B-B14F-4D97-AF65-F5344CB8AC3E}">
        <p14:creationId xmlns="" xmlns:p14="http://schemas.microsoft.com/office/powerpoint/2010/main" val="3516828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Free Coaching session</a:t>
            </a:r>
            <a:endParaRPr lang="en-US" sz="3600" dirty="0"/>
          </a:p>
        </p:txBody>
      </p:sp>
      <p:sp>
        <p:nvSpPr>
          <p:cNvPr id="3" name="Content Placeholder 2"/>
          <p:cNvSpPr>
            <a:spLocks noGrp="1"/>
          </p:cNvSpPr>
          <p:nvPr>
            <p:ph idx="1"/>
          </p:nvPr>
        </p:nvSpPr>
        <p:spPr/>
        <p:txBody>
          <a:bodyPr>
            <a:normAutofit/>
          </a:bodyPr>
          <a:lstStyle/>
          <a:p>
            <a:pPr marL="457189" indent="-457189">
              <a:buNone/>
            </a:pPr>
            <a:r>
              <a:rPr lang="en-US" sz="2400" b="1" dirty="0"/>
              <a:t>Email </a:t>
            </a:r>
            <a:r>
              <a:rPr lang="en-US" sz="2400" b="1" dirty="0" smtClean="0"/>
              <a:t>us with screen shot of </a:t>
            </a:r>
          </a:p>
          <a:p>
            <a:pPr marL="457189" indent="-457189">
              <a:buNone/>
            </a:pPr>
            <a:r>
              <a:rPr lang="en-US" sz="2400" b="1" dirty="0" smtClean="0"/>
              <a:t>your book purchase – any version</a:t>
            </a:r>
            <a:endParaRPr lang="en-US" sz="2400" b="1" dirty="0"/>
          </a:p>
          <a:p>
            <a:pPr marL="457189" indent="-457189">
              <a:buNone/>
            </a:pPr>
            <a:r>
              <a:rPr lang="en-US" sz="2400" b="1" dirty="0"/>
              <a:t>p</a:t>
            </a:r>
            <a:r>
              <a:rPr lang="en-US" sz="2400" b="1" dirty="0" smtClean="0"/>
              <a:t>ut “Agent Mastermind” </a:t>
            </a:r>
            <a:r>
              <a:rPr lang="en-US" sz="2400" b="1" dirty="0"/>
              <a:t>in Subject</a:t>
            </a:r>
          </a:p>
          <a:p>
            <a:pPr marL="457189" indent="-457189">
              <a:buNone/>
            </a:pPr>
            <a:r>
              <a:rPr lang="en-US" sz="2400" b="1" dirty="0" smtClean="0"/>
              <a:t>participate in free group coaching</a:t>
            </a:r>
          </a:p>
          <a:p>
            <a:pPr marL="457189" indent="-457189">
              <a:buNone/>
            </a:pPr>
            <a:r>
              <a:rPr lang="en-US" sz="2400" b="1" dirty="0" smtClean="0"/>
              <a:t>session with Q&amp;A</a:t>
            </a:r>
            <a:endParaRPr lang="en-US" sz="2400" b="1" dirty="0"/>
          </a:p>
          <a:p>
            <a:pPr marL="457189" indent="-457189">
              <a:buFont typeface="Wingdings" charset="2"/>
              <a:buChar char="q"/>
            </a:pPr>
            <a:endParaRPr lang="en-US" sz="1200" b="1" dirty="0"/>
          </a:p>
          <a:p>
            <a:pPr marL="457189" indent="-457189">
              <a:buFont typeface="Wingdings" charset="2"/>
              <a:buChar char="q"/>
            </a:pPr>
            <a:endParaRPr lang="en-US" sz="1200" b="1" dirty="0"/>
          </a:p>
          <a:p>
            <a:pPr marL="457189" indent="-457189">
              <a:buFont typeface="Wingdings" charset="2"/>
              <a:buChar char="q"/>
            </a:pPr>
            <a:endParaRPr lang="en-US" sz="1200" b="1" dirty="0"/>
          </a:p>
          <a:p>
            <a:endParaRPr lang="en-US" sz="2400" dirty="0"/>
          </a:p>
        </p:txBody>
      </p:sp>
      <p:pic>
        <p:nvPicPr>
          <p:cNvPr id="6146" name="Picture 2" descr="http://studentaffairs.stonybrook.edu/beyondthebrook/images/brook.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20516456">
            <a:off x="6589543" y="1958163"/>
            <a:ext cx="4719605" cy="3539704"/>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1590231" y="59268"/>
            <a:ext cx="566181" cy="400110"/>
          </a:xfrm>
          <a:prstGeom prst="rect">
            <a:avLst/>
          </a:prstGeom>
          <a:noFill/>
        </p:spPr>
        <p:txBody>
          <a:bodyPr wrap="none" rtlCol="0">
            <a:spAutoFit/>
          </a:bodyPr>
          <a:lstStyle/>
          <a:p>
            <a:r>
              <a:rPr lang="en-US" sz="2000" dirty="0"/>
              <a:t>CM</a:t>
            </a:r>
          </a:p>
        </p:txBody>
      </p:sp>
    </p:spTree>
    <p:extLst>
      <p:ext uri="{BB962C8B-B14F-4D97-AF65-F5344CB8AC3E}">
        <p14:creationId xmlns="" xmlns:p14="http://schemas.microsoft.com/office/powerpoint/2010/main" val="1473679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0370" y="601199"/>
            <a:ext cx="4494884" cy="4381913"/>
          </a:xfrm>
        </p:spPr>
        <p:txBody>
          <a:bodyPr>
            <a:normAutofit/>
          </a:bodyPr>
          <a:lstStyle/>
          <a:p>
            <a:pPr marL="0" indent="0" fontAlgn="t">
              <a:buNone/>
            </a:pPr>
            <a:r>
              <a:rPr lang="en-US" sz="3200" b="1" dirty="0">
                <a:solidFill>
                  <a:schemeClr val="accent1"/>
                </a:solidFill>
              </a:rPr>
              <a:t>John </a:t>
            </a:r>
            <a:r>
              <a:rPr lang="en-US" sz="3200" b="1" dirty="0" err="1">
                <a:solidFill>
                  <a:schemeClr val="accent1"/>
                </a:solidFill>
              </a:rPr>
              <a:t>Agostinelli</a:t>
            </a:r>
            <a:endParaRPr lang="en-US" sz="3200" dirty="0">
              <a:solidFill>
                <a:schemeClr val="accent1"/>
              </a:solidFill>
            </a:endParaRPr>
          </a:p>
          <a:p>
            <a:pPr marL="0" indent="0" fontAlgn="t">
              <a:buNone/>
            </a:pPr>
            <a:r>
              <a:rPr lang="en-US" b="1" dirty="0"/>
              <a:t>www.agostinelli.com</a:t>
            </a:r>
            <a:endParaRPr lang="en-US" dirty="0"/>
          </a:p>
          <a:p>
            <a:pPr marL="0" indent="0" fontAlgn="t">
              <a:buNone/>
            </a:pPr>
            <a:r>
              <a:rPr lang="en-US" u="sng" dirty="0"/>
              <a:t>John@agostinelli.com</a:t>
            </a:r>
          </a:p>
          <a:p>
            <a:pPr marL="0" indent="0" fontAlgn="t">
              <a:buNone/>
            </a:pPr>
            <a:r>
              <a:rPr lang="en-US" dirty="0"/>
              <a:t>Phone: </a:t>
            </a:r>
            <a:r>
              <a:rPr lang="en-US" b="1" dirty="0"/>
              <a:t>508-561-2244</a:t>
            </a:r>
          </a:p>
          <a:p>
            <a:pPr marL="0" indent="0" fontAlgn="t">
              <a:buNone/>
            </a:pPr>
            <a:r>
              <a:rPr lang="en-US" dirty="0">
                <a:solidFill>
                  <a:schemeClr val="tx1"/>
                </a:solidFill>
              </a:rPr>
              <a:t>linkedin.com/in/</a:t>
            </a:r>
            <a:r>
              <a:rPr lang="en-US" b="1" dirty="0" err="1">
                <a:solidFill>
                  <a:schemeClr val="tx1"/>
                </a:solidFill>
              </a:rPr>
              <a:t>agostinellijohn</a:t>
            </a:r>
            <a:endParaRPr lang="en-US" b="1" dirty="0">
              <a:solidFill>
                <a:schemeClr val="tx1"/>
              </a:solidFill>
            </a:endParaRPr>
          </a:p>
          <a:p>
            <a:pPr marL="0" indent="0" fontAlgn="t">
              <a:buNone/>
            </a:pPr>
            <a:r>
              <a:rPr lang="en-US" dirty="0"/>
              <a:t>Twitter: </a:t>
            </a:r>
            <a:r>
              <a:rPr lang="en-US" dirty="0">
                <a:solidFill>
                  <a:schemeClr val="tx1"/>
                </a:solidFill>
              </a:rPr>
              <a:t>@</a:t>
            </a:r>
            <a:r>
              <a:rPr lang="en-US" b="1" dirty="0" err="1">
                <a:solidFill>
                  <a:schemeClr val="tx1"/>
                </a:solidFill>
              </a:rPr>
              <a:t>AgostinelliJohn</a:t>
            </a:r>
            <a:endParaRPr lang="en-US" b="1" dirty="0">
              <a:solidFill>
                <a:schemeClr val="tx1"/>
              </a:solidFill>
            </a:endParaRPr>
          </a:p>
          <a:p>
            <a:pPr marL="0" indent="0" fontAlgn="t">
              <a:buNone/>
            </a:pPr>
            <a:r>
              <a:rPr lang="en-US" dirty="0"/>
              <a:t>facebook.com/</a:t>
            </a:r>
            <a:r>
              <a:rPr lang="en-US" b="1" dirty="0" err="1"/>
              <a:t>AgostinelliRealtyGroup</a:t>
            </a:r>
            <a:endParaRPr lang="en-US" b="1" dirty="0"/>
          </a:p>
        </p:txBody>
      </p:sp>
      <p:sp>
        <p:nvSpPr>
          <p:cNvPr id="5" name="Content Placeholder 2"/>
          <p:cNvSpPr txBox="1">
            <a:spLocks/>
          </p:cNvSpPr>
          <p:nvPr/>
        </p:nvSpPr>
        <p:spPr>
          <a:xfrm>
            <a:off x="7451871" y="601200"/>
            <a:ext cx="4398260" cy="438191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9pPr>
          </a:lstStyle>
          <a:p>
            <a:pPr marL="0" indent="0" fontAlgn="t">
              <a:buNone/>
            </a:pPr>
            <a:r>
              <a:rPr lang="en-US" sz="3200" b="1" dirty="0">
                <a:solidFill>
                  <a:schemeClr val="accent1"/>
                </a:solidFill>
              </a:rPr>
              <a:t>Chris Michaud</a:t>
            </a:r>
            <a:endParaRPr lang="en-US" sz="3200" dirty="0">
              <a:solidFill>
                <a:schemeClr val="accent1"/>
              </a:solidFill>
            </a:endParaRPr>
          </a:p>
          <a:p>
            <a:pPr marL="0" indent="0" fontAlgn="t">
              <a:buNone/>
            </a:pPr>
            <a:r>
              <a:rPr lang="en-US" b="1" dirty="0"/>
              <a:t>www.acceptancegroup.com</a:t>
            </a:r>
            <a:endParaRPr lang="en-US" dirty="0"/>
          </a:p>
          <a:p>
            <a:pPr marL="0" indent="0" fontAlgn="t">
              <a:buNone/>
            </a:pPr>
            <a:r>
              <a:rPr lang="en-US" u="sng" dirty="0"/>
              <a:t>Chris@acceptancegroup.com</a:t>
            </a:r>
          </a:p>
          <a:p>
            <a:pPr marL="0" indent="0" fontAlgn="t">
              <a:buNone/>
            </a:pPr>
            <a:r>
              <a:rPr lang="en-US" dirty="0"/>
              <a:t>Phone: </a:t>
            </a:r>
            <a:r>
              <a:rPr lang="en-US" b="1" dirty="0"/>
              <a:t>978-697-8568</a:t>
            </a:r>
          </a:p>
          <a:p>
            <a:pPr marL="0" indent="0" fontAlgn="t">
              <a:buNone/>
            </a:pPr>
            <a:r>
              <a:rPr lang="en-US" dirty="0"/>
              <a:t>linkedin.com/in/</a:t>
            </a:r>
            <a:r>
              <a:rPr lang="en-US" b="1" dirty="0" err="1"/>
              <a:t>michaudchris</a:t>
            </a:r>
            <a:endParaRPr lang="en-US" b="1" dirty="0"/>
          </a:p>
          <a:p>
            <a:pPr marL="0" indent="0" fontAlgn="t">
              <a:buNone/>
            </a:pPr>
            <a:r>
              <a:rPr lang="en-US" dirty="0"/>
              <a:t>Twitter: @</a:t>
            </a:r>
            <a:r>
              <a:rPr lang="en-US" b="1" dirty="0"/>
              <a:t>ChrisMichaud365</a:t>
            </a:r>
          </a:p>
          <a:p>
            <a:pPr marL="0" indent="0" fontAlgn="t">
              <a:buNone/>
            </a:pPr>
            <a:r>
              <a:rPr lang="en-US" dirty="0"/>
              <a:t>facebook.com/</a:t>
            </a:r>
            <a:r>
              <a:rPr lang="en-US" b="1" dirty="0"/>
              <a:t>ChrisMichaud365</a:t>
            </a:r>
          </a:p>
        </p:txBody>
      </p:sp>
      <p:pic>
        <p:nvPicPr>
          <p:cNvPr id="2052" name="Picture 4" descr="https://cdn1.iconfinder.com/data/icons/logotypes/32/square-facebook-512.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50597" y="4036708"/>
            <a:ext cx="293327" cy="293327"/>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s://encrypted-tbn3.gstatic.com/images?q=tbn:ANd9GcTCf2fGqGrjXScSzY1iFPsj7p4lOnmYcKf_fNv15S59RwarhSV9tw"/>
          <p:cNvPicPr>
            <a:picLocks noChangeAspect="1" noChangeArrowheads="1"/>
          </p:cNvPicPr>
          <p:nvPr/>
        </p:nvPicPr>
        <p:blipFill>
          <a:blip r:embed="rId4">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rcRect/>
          <a:stretch>
            <a:fillRect/>
          </a:stretch>
        </p:blipFill>
        <p:spPr bwMode="auto">
          <a:xfrm>
            <a:off x="632904" y="3610792"/>
            <a:ext cx="360615" cy="318367"/>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http://abovethelaw.com/wp-content/uploads/2016/01/linkedin-logo.png"/>
          <p:cNvPicPr>
            <a:picLocks noChangeAspect="1" noChangeArrowheads="1"/>
          </p:cNvPicPr>
          <p:nvPr/>
        </p:nvPicPr>
        <p:blipFill>
          <a:blip r:embed="rId6">
            <a:extLst>
              <a:ext uri="{BEBA8EAE-BF5A-486C-A8C5-ECC9F3942E4B}">
                <a14:imgProps xmlns="" xmlns:a14="http://schemas.microsoft.com/office/drawing/2010/main">
                  <a14:imgLayer r:embed="rId7">
                    <a14:imgEffect>
                      <a14:brightnessContrast bright="20000" contrast="-20000"/>
                    </a14:imgEffect>
                  </a14:imgLayer>
                </a14:imgProps>
              </a:ext>
              <a:ext uri="{28A0092B-C50C-407E-A947-70E740481C1C}">
                <a14:useLocalDpi xmlns="" xmlns:a14="http://schemas.microsoft.com/office/drawing/2010/main" val="0"/>
              </a:ext>
            </a:extLst>
          </a:blip>
          <a:srcRect/>
          <a:stretch>
            <a:fillRect/>
          </a:stretch>
        </p:blipFill>
        <p:spPr bwMode="auto">
          <a:xfrm>
            <a:off x="637013" y="3162379"/>
            <a:ext cx="320496" cy="320496"/>
          </a:xfrm>
          <a:prstGeom prst="rect">
            <a:avLst/>
          </a:prstGeom>
          <a:noFill/>
          <a:extLst>
            <a:ext uri="{909E8E84-426E-40DD-AFC4-6F175D3DCCD1}">
              <a14:hiddenFill xmlns="" xmlns:a14="http://schemas.microsoft.com/office/drawing/2010/main">
                <a:solidFill>
                  <a:srgbClr val="FFFFFF"/>
                </a:solidFill>
              </a14:hiddenFill>
            </a:ext>
          </a:extLst>
        </p:spPr>
      </p:pic>
      <p:pic>
        <p:nvPicPr>
          <p:cNvPr id="2060" name="Picture 12" descr="https://cdn1.iconfinder.com/data/icons/MetroStation-PNG/128/MB__phone.png"/>
          <p:cNvPicPr>
            <a:picLocks noChangeAspect="1" noChangeArrowheads="1"/>
          </p:cNvPicPr>
          <p:nvPr/>
        </p:nvPicPr>
        <p:blipFill>
          <a:blip r:embed="rId8">
            <a:extLst>
              <a:ext uri="{BEBA8EAE-BF5A-486C-A8C5-ECC9F3942E4B}">
                <a14:imgProps xmlns="" xmlns:a14="http://schemas.microsoft.com/office/drawing/2010/main">
                  <a14:imgLayer r:embed="rId9">
                    <a14:imgEffect>
                      <a14:brightnessContrast bright="-40000" contrast="40000"/>
                    </a14:imgEffect>
                  </a14:imgLayer>
                </a14:imgProps>
              </a:ext>
              <a:ext uri="{28A0092B-C50C-407E-A947-70E740481C1C}">
                <a14:useLocalDpi xmlns="" xmlns:a14="http://schemas.microsoft.com/office/drawing/2010/main" val="0"/>
              </a:ext>
            </a:extLst>
          </a:blip>
          <a:srcRect/>
          <a:stretch>
            <a:fillRect/>
          </a:stretch>
        </p:blipFill>
        <p:spPr bwMode="auto">
          <a:xfrm>
            <a:off x="601762" y="2691360"/>
            <a:ext cx="390999" cy="390999"/>
          </a:xfrm>
          <a:prstGeom prst="rect">
            <a:avLst/>
          </a:prstGeom>
          <a:noFill/>
          <a:extLst>
            <a:ext uri="{909E8E84-426E-40DD-AFC4-6F175D3DCCD1}">
              <a14:hiddenFill xmlns="" xmlns:a14="http://schemas.microsoft.com/office/drawing/2010/main">
                <a:solidFill>
                  <a:srgbClr val="FFFFFF"/>
                </a:solidFill>
              </a14:hiddenFill>
            </a:ext>
          </a:extLst>
        </p:spPr>
      </p:pic>
      <p:pic>
        <p:nvPicPr>
          <p:cNvPr id="2062" name="Picture 14" descr="http://lifesciences.byu.edu/portals/7/Email%20Logo.png"/>
          <p:cNvPicPr>
            <a:picLocks noChangeAspect="1" noChangeArrowheads="1"/>
          </p:cNvPicPr>
          <p:nvPr/>
        </p:nvPicPr>
        <p:blipFill>
          <a:blip r:embed="rId10">
            <a:extLst>
              <a:ext uri="{BEBA8EAE-BF5A-486C-A8C5-ECC9F3942E4B}">
                <a14:imgProps xmlns="" xmlns:a14="http://schemas.microsoft.com/office/drawing/2010/main">
                  <a14:imgLayer r:embed="rId11">
                    <a14:imgEffect>
                      <a14:saturation sat="66000"/>
                    </a14:imgEffect>
                    <a14:imgEffect>
                      <a14:brightnessContrast bright="-40000" contrast="40000"/>
                    </a14:imgEffect>
                  </a14:imgLayer>
                </a14:imgProps>
              </a:ext>
              <a:ext uri="{28A0092B-C50C-407E-A947-70E740481C1C}">
                <a14:useLocalDpi xmlns="" xmlns:a14="http://schemas.microsoft.com/office/drawing/2010/main" val="0"/>
              </a:ext>
            </a:extLst>
          </a:blip>
          <a:srcRect/>
          <a:stretch>
            <a:fillRect/>
          </a:stretch>
        </p:blipFill>
        <p:spPr bwMode="auto">
          <a:xfrm>
            <a:off x="578783" y="2196857"/>
            <a:ext cx="426678" cy="426678"/>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4" descr="https://cdn1.iconfinder.com/data/icons/logotypes/32/square-facebook-512.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981393" y="4040824"/>
            <a:ext cx="293327" cy="293327"/>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6" descr="https://encrypted-tbn3.gstatic.com/images?q=tbn:ANd9GcTCf2fGqGrjXScSzY1iFPsj7p4lOnmYcKf_fNv15S59RwarhSV9tw"/>
          <p:cNvPicPr>
            <a:picLocks noChangeAspect="1" noChangeArrowheads="1"/>
          </p:cNvPicPr>
          <p:nvPr/>
        </p:nvPicPr>
        <p:blipFill>
          <a:blip r:embed="rId4">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rcRect/>
          <a:stretch>
            <a:fillRect/>
          </a:stretch>
        </p:blipFill>
        <p:spPr bwMode="auto">
          <a:xfrm>
            <a:off x="6963700" y="3614908"/>
            <a:ext cx="360615" cy="318367"/>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8" descr="http://abovethelaw.com/wp-content/uploads/2016/01/linkedin-logo.png"/>
          <p:cNvPicPr>
            <a:picLocks noChangeAspect="1" noChangeArrowheads="1"/>
          </p:cNvPicPr>
          <p:nvPr/>
        </p:nvPicPr>
        <p:blipFill>
          <a:blip r:embed="rId6">
            <a:extLst>
              <a:ext uri="{BEBA8EAE-BF5A-486C-A8C5-ECC9F3942E4B}">
                <a14:imgProps xmlns="" xmlns:a14="http://schemas.microsoft.com/office/drawing/2010/main">
                  <a14:imgLayer r:embed="rId7">
                    <a14:imgEffect>
                      <a14:brightnessContrast bright="20000" contrast="-20000"/>
                    </a14:imgEffect>
                  </a14:imgLayer>
                </a14:imgProps>
              </a:ext>
              <a:ext uri="{28A0092B-C50C-407E-A947-70E740481C1C}">
                <a14:useLocalDpi xmlns="" xmlns:a14="http://schemas.microsoft.com/office/drawing/2010/main" val="0"/>
              </a:ext>
            </a:extLst>
          </a:blip>
          <a:srcRect/>
          <a:stretch>
            <a:fillRect/>
          </a:stretch>
        </p:blipFill>
        <p:spPr bwMode="auto">
          <a:xfrm>
            <a:off x="6967809" y="3166495"/>
            <a:ext cx="320496" cy="320496"/>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2" descr="https://cdn1.iconfinder.com/data/icons/MetroStation-PNG/128/MB__phone.png"/>
          <p:cNvPicPr>
            <a:picLocks noChangeAspect="1" noChangeArrowheads="1"/>
          </p:cNvPicPr>
          <p:nvPr/>
        </p:nvPicPr>
        <p:blipFill>
          <a:blip r:embed="rId8">
            <a:extLst>
              <a:ext uri="{BEBA8EAE-BF5A-486C-A8C5-ECC9F3942E4B}">
                <a14:imgProps xmlns="" xmlns:a14="http://schemas.microsoft.com/office/drawing/2010/main">
                  <a14:imgLayer r:embed="rId9">
                    <a14:imgEffect>
                      <a14:brightnessContrast bright="-40000" contrast="40000"/>
                    </a14:imgEffect>
                  </a14:imgLayer>
                </a14:imgProps>
              </a:ext>
              <a:ext uri="{28A0092B-C50C-407E-A947-70E740481C1C}">
                <a14:useLocalDpi xmlns="" xmlns:a14="http://schemas.microsoft.com/office/drawing/2010/main" val="0"/>
              </a:ext>
            </a:extLst>
          </a:blip>
          <a:srcRect/>
          <a:stretch>
            <a:fillRect/>
          </a:stretch>
        </p:blipFill>
        <p:spPr bwMode="auto">
          <a:xfrm>
            <a:off x="6932558" y="2695476"/>
            <a:ext cx="390999" cy="390999"/>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14" descr="http://lifesciences.byu.edu/portals/7/Email%20Logo.png"/>
          <p:cNvPicPr>
            <a:picLocks noChangeAspect="1" noChangeArrowheads="1"/>
          </p:cNvPicPr>
          <p:nvPr/>
        </p:nvPicPr>
        <p:blipFill>
          <a:blip r:embed="rId10">
            <a:extLst>
              <a:ext uri="{BEBA8EAE-BF5A-486C-A8C5-ECC9F3942E4B}">
                <a14:imgProps xmlns="" xmlns:a14="http://schemas.microsoft.com/office/drawing/2010/main">
                  <a14:imgLayer r:embed="rId11">
                    <a14:imgEffect>
                      <a14:saturation sat="66000"/>
                    </a14:imgEffect>
                    <a14:imgEffect>
                      <a14:brightnessContrast bright="-40000" contrast="40000"/>
                    </a14:imgEffect>
                  </a14:imgLayer>
                </a14:imgProps>
              </a:ext>
              <a:ext uri="{28A0092B-C50C-407E-A947-70E740481C1C}">
                <a14:useLocalDpi xmlns="" xmlns:a14="http://schemas.microsoft.com/office/drawing/2010/main" val="0"/>
              </a:ext>
            </a:extLst>
          </a:blip>
          <a:srcRect/>
          <a:stretch>
            <a:fillRect/>
          </a:stretch>
        </p:blipFill>
        <p:spPr bwMode="auto">
          <a:xfrm>
            <a:off x="6909579" y="2200973"/>
            <a:ext cx="426678" cy="42667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42640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dn2.hubspot.net/hub/154059/file-1520060537-png/images/business-man-question-mark.png"/>
          <p:cNvPicPr>
            <a:picLocks noChangeAspect="1" noChangeArrowheads="1"/>
          </p:cNvPicPr>
          <p:nvPr/>
        </p:nvPicPr>
        <p:blipFill>
          <a:blip r:embed="rId3">
            <a:extLst>
              <a:ext uri="{BEBA8EAE-BF5A-486C-A8C5-ECC9F3942E4B}">
                <a14:imgProps xmlns="" xmlns:a14="http://schemas.microsoft.com/office/drawing/2010/main">
                  <a14:imgLayer r:embed="rId4">
                    <a14:imgEffect>
                      <a14:sharpenSoften amount="50000"/>
                    </a14:imgEffect>
                  </a14:imgLayer>
                </a14:imgProps>
              </a:ext>
              <a:ext uri="{28A0092B-C50C-407E-A947-70E740481C1C}">
                <a14:useLocalDpi xmlns="" xmlns:a14="http://schemas.microsoft.com/office/drawing/2010/main" val="0"/>
              </a:ext>
            </a:extLst>
          </a:blip>
          <a:srcRect/>
          <a:stretch>
            <a:fillRect/>
          </a:stretch>
        </p:blipFill>
        <p:spPr bwMode="auto">
          <a:xfrm>
            <a:off x="232805" y="1336334"/>
            <a:ext cx="6513984" cy="612920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flipH="1">
            <a:off x="6289589" y="2792628"/>
            <a:ext cx="4399006" cy="1200329"/>
          </a:xfrm>
          <a:prstGeom prst="rect">
            <a:avLst/>
          </a:prstGeom>
          <a:noFill/>
        </p:spPr>
        <p:txBody>
          <a:bodyPr wrap="square" rtlCol="0">
            <a:spAutoFit/>
          </a:bodyPr>
          <a:lstStyle/>
          <a:p>
            <a:r>
              <a:rPr lang="en-US" sz="7200" dirty="0"/>
              <a:t>Questions?</a:t>
            </a:r>
          </a:p>
        </p:txBody>
      </p:sp>
    </p:spTree>
    <p:extLst>
      <p:ext uri="{BB962C8B-B14F-4D97-AF65-F5344CB8AC3E}">
        <p14:creationId xmlns="" xmlns:p14="http://schemas.microsoft.com/office/powerpoint/2010/main" val="3515607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8454" y="588936"/>
            <a:ext cx="11422250" cy="1952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Smal#1Cover1.jpg"/>
          <p:cNvPicPr>
            <a:picLocks noChangeAspect="1"/>
          </p:cNvPicPr>
          <p:nvPr/>
        </p:nvPicPr>
        <p:blipFill>
          <a:blip r:embed="rId3"/>
          <a:stretch>
            <a:fillRect/>
          </a:stretch>
        </p:blipFill>
        <p:spPr>
          <a:xfrm>
            <a:off x="463443" y="651353"/>
            <a:ext cx="3998606" cy="5981915"/>
          </a:xfrm>
          <a:prstGeom prst="rect">
            <a:avLst/>
          </a:prstGeom>
        </p:spPr>
      </p:pic>
      <p:graphicFrame>
        <p:nvGraphicFramePr>
          <p:cNvPr id="8" name="Table 7"/>
          <p:cNvGraphicFramePr>
            <a:graphicFrameLocks noGrp="1"/>
          </p:cNvGraphicFramePr>
          <p:nvPr/>
        </p:nvGraphicFramePr>
        <p:xfrm>
          <a:off x="4912963" y="619930"/>
          <a:ext cx="6602279" cy="5718875"/>
        </p:xfrm>
        <a:graphic>
          <a:graphicData uri="http://schemas.openxmlformats.org/drawingml/2006/table">
            <a:tbl>
              <a:tblPr firstRow="1" bandRow="1">
                <a:tableStyleId>{5C22544A-7EE6-4342-B048-85BDC9FD1C3A}</a:tableStyleId>
              </a:tblPr>
              <a:tblGrid>
                <a:gridCol w="6602279"/>
              </a:tblGrid>
              <a:tr h="5718875">
                <a:tc>
                  <a:txBody>
                    <a:bodyPr/>
                    <a:lstStyle/>
                    <a:p>
                      <a:r>
                        <a:rPr lang="en-US" sz="2400" b="0" i="0" kern="1200" dirty="0" smtClean="0">
                          <a:solidFill>
                            <a:schemeClr val="tx1"/>
                          </a:solidFill>
                          <a:latin typeface="+mn-lt"/>
                          <a:ea typeface="+mn-ea"/>
                          <a:cs typeface="+mn-cs"/>
                        </a:rPr>
                        <a:t>“EA</a:t>
                      </a:r>
                      <a:r>
                        <a:rPr lang="en-US" sz="2400" b="0" i="0" kern="1200" dirty="0" smtClean="0">
                          <a:solidFill>
                            <a:srgbClr val="C00000"/>
                          </a:solidFill>
                          <a:latin typeface="+mn-lt"/>
                          <a:ea typeface="+mn-ea"/>
                          <a:cs typeface="+mn-cs"/>
                        </a:rPr>
                        <a:t>$</a:t>
                      </a:r>
                      <a:r>
                        <a:rPr lang="en-US" sz="2400" b="0" i="0" kern="1200" dirty="0" smtClean="0">
                          <a:solidFill>
                            <a:schemeClr val="tx1"/>
                          </a:solidFill>
                          <a:latin typeface="+mn-lt"/>
                          <a:ea typeface="+mn-ea"/>
                          <a:cs typeface="+mn-cs"/>
                        </a:rPr>
                        <a:t>Y MONEY provides a well-researched and fully documented view of the Great Housing Boom/Bust by two real estate insiders.  Agostinelli and Michaud’s attention to history is particularly …They were also attentive to the principles of real estate finance,  including its cyclical nature and mean reversion.  This allows them to make informed judgments about what the future may hold if we continue down the same path and to suggest alternatives that will strengthen and add more stability to our housing finance market.”</a:t>
                      </a:r>
                    </a:p>
                    <a:p>
                      <a:endParaRPr lang="en-US" sz="3600" b="0" i="0" kern="1200" dirty="0" smtClean="0">
                        <a:solidFill>
                          <a:schemeClr val="tx1"/>
                        </a:solidFill>
                        <a:latin typeface="+mn-lt"/>
                        <a:ea typeface="+mn-ea"/>
                        <a:cs typeface="+mn-cs"/>
                      </a:endParaRPr>
                    </a:p>
                    <a:p>
                      <a:r>
                        <a:rPr lang="en-US" sz="2400" b="1" i="0" kern="1200" dirty="0" smtClean="0">
                          <a:solidFill>
                            <a:schemeClr val="tx1"/>
                          </a:solidFill>
                          <a:latin typeface="+mn-lt"/>
                          <a:ea typeface="+mn-ea"/>
                          <a:cs typeface="+mn-cs"/>
                        </a:rPr>
                        <a:t>Edward Pinto</a:t>
                      </a:r>
                      <a:r>
                        <a:rPr lang="en-US" sz="2400" b="0" i="0" kern="1200" dirty="0" smtClean="0">
                          <a:solidFill>
                            <a:schemeClr val="tx1"/>
                          </a:solidFill>
                          <a:latin typeface="+mn-lt"/>
                          <a:ea typeface="+mn-ea"/>
                          <a:cs typeface="+mn-cs"/>
                        </a:rPr>
                        <a:t>,  Resident Fellow,  American Enterprise Institute, Center on Housing Risk</a:t>
                      </a:r>
                      <a:r>
                        <a:rPr lang="en-US" dirty="0" smtClean="0">
                          <a:solidFill>
                            <a:schemeClr val="tx1"/>
                          </a:solidFill>
                        </a:rPr>
                        <a:t/>
                      </a:r>
                      <a:br>
                        <a:rPr lang="en-US" dirty="0" smtClean="0">
                          <a:solidFill>
                            <a:schemeClr val="tx1"/>
                          </a:solidFill>
                        </a:rPr>
                      </a:br>
                      <a:endParaRPr lang="en-US" dirty="0">
                        <a:solidFill>
                          <a:schemeClr val="tx1"/>
                        </a:solidFill>
                      </a:endParaRPr>
                    </a:p>
                  </a:txBody>
                  <a:tcPr>
                    <a:solidFill>
                      <a:schemeClr val="bg1"/>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Chris </a:t>
            </a:r>
            <a:r>
              <a:rPr lang="en-US" sz="3600" b="1" dirty="0" err="1"/>
              <a:t>MichauD</a:t>
            </a:r>
            <a:endParaRPr lang="en-US" sz="3600" b="1" dirty="0"/>
          </a:p>
        </p:txBody>
      </p:sp>
      <p:sp>
        <p:nvSpPr>
          <p:cNvPr id="3" name="Content Placeholder 2"/>
          <p:cNvSpPr>
            <a:spLocks noGrp="1"/>
          </p:cNvSpPr>
          <p:nvPr>
            <p:ph idx="1"/>
          </p:nvPr>
        </p:nvSpPr>
        <p:spPr/>
        <p:txBody>
          <a:bodyPr>
            <a:noAutofit/>
          </a:bodyPr>
          <a:lstStyle/>
          <a:p>
            <a:pPr marL="0" indent="0">
              <a:buNone/>
            </a:pPr>
            <a:r>
              <a:rPr lang="en-US" sz="4000" b="1" dirty="0"/>
              <a:t>Bio</a:t>
            </a:r>
          </a:p>
          <a:p>
            <a:r>
              <a:rPr lang="en-US" sz="2800" dirty="0"/>
              <a:t>President-elect MAR REALTORS 1991</a:t>
            </a:r>
            <a:endParaRPr lang="en-US" sz="1400" dirty="0"/>
          </a:p>
          <a:p>
            <a:r>
              <a:rPr lang="en-US" sz="2800" dirty="0"/>
              <a:t>Land developer and real estate investor</a:t>
            </a:r>
            <a:endParaRPr lang="en-US" sz="1400" dirty="0"/>
          </a:p>
          <a:p>
            <a:r>
              <a:rPr lang="en-US" sz="2800" dirty="0"/>
              <a:t>Owned several real estate franchises</a:t>
            </a:r>
            <a:endParaRPr lang="en-US" sz="1400" dirty="0"/>
          </a:p>
          <a:p>
            <a:r>
              <a:rPr lang="en-US" sz="2800" dirty="0"/>
              <a:t>30+ years in the business</a:t>
            </a:r>
            <a:endParaRPr lang="en-US" sz="1400" dirty="0"/>
          </a:p>
          <a:p>
            <a:r>
              <a:rPr lang="en-US" sz="2800" dirty="0"/>
              <a:t>Part time lobbyist for MAR</a:t>
            </a:r>
            <a:endParaRPr lang="en-US" sz="1400" dirty="0"/>
          </a:p>
          <a:p>
            <a:r>
              <a:rPr lang="en-US" sz="2800" dirty="0"/>
              <a:t>Author – guest </a:t>
            </a:r>
            <a:r>
              <a:rPr lang="en-US" sz="2800" dirty="0" smtClean="0"/>
              <a:t>speaker – Real estate guru </a:t>
            </a:r>
            <a:endParaRPr lang="en-US" sz="2800" dirty="0">
              <a:solidFill>
                <a:srgbClr val="3F3F3F"/>
              </a:solidFill>
            </a:endParaRPr>
          </a:p>
        </p:txBody>
      </p:sp>
      <p:sp>
        <p:nvSpPr>
          <p:cNvPr id="7" name="TextBox 6"/>
          <p:cNvSpPr txBox="1"/>
          <p:nvPr/>
        </p:nvSpPr>
        <p:spPr>
          <a:xfrm>
            <a:off x="11536369" y="1"/>
            <a:ext cx="566181" cy="400110"/>
          </a:xfrm>
          <a:prstGeom prst="rect">
            <a:avLst/>
          </a:prstGeom>
          <a:noFill/>
        </p:spPr>
        <p:txBody>
          <a:bodyPr wrap="none" rtlCol="0">
            <a:spAutoFit/>
          </a:bodyPr>
          <a:lstStyle/>
          <a:p>
            <a:r>
              <a:rPr lang="en-US" sz="2000" dirty="0"/>
              <a:t>CM</a:t>
            </a:r>
          </a:p>
        </p:txBody>
      </p:sp>
      <p:pic>
        <p:nvPicPr>
          <p:cNvPr id="8" name="Picture 7" descr="ChrisHead-PNG1.png"/>
          <p:cNvPicPr>
            <a:picLocks noChangeAspect="1"/>
          </p:cNvPicPr>
          <p:nvPr/>
        </p:nvPicPr>
        <p:blipFill>
          <a:blip r:embed="rId3"/>
          <a:stretch>
            <a:fillRect/>
          </a:stretch>
        </p:blipFill>
        <p:spPr>
          <a:xfrm>
            <a:off x="7308202" y="1963559"/>
            <a:ext cx="3928069" cy="4580805"/>
          </a:xfrm>
          <a:prstGeom prst="rect">
            <a:avLst/>
          </a:prstGeom>
        </p:spPr>
      </p:pic>
    </p:spTree>
    <p:extLst>
      <p:ext uri="{BB962C8B-B14F-4D97-AF65-F5344CB8AC3E}">
        <p14:creationId xmlns="" xmlns:p14="http://schemas.microsoft.com/office/powerpoint/2010/main" val="87065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Chris Michaud</a:t>
            </a:r>
          </a:p>
        </p:txBody>
      </p:sp>
      <p:sp>
        <p:nvSpPr>
          <p:cNvPr id="3" name="Content Placeholder 2"/>
          <p:cNvSpPr>
            <a:spLocks noGrp="1"/>
          </p:cNvSpPr>
          <p:nvPr>
            <p:ph idx="1"/>
          </p:nvPr>
        </p:nvSpPr>
        <p:spPr>
          <a:xfrm>
            <a:off x="581192" y="2180496"/>
            <a:ext cx="11029615" cy="846909"/>
          </a:xfrm>
        </p:spPr>
        <p:txBody>
          <a:bodyPr>
            <a:normAutofit/>
          </a:bodyPr>
          <a:lstStyle/>
          <a:p>
            <a:pPr marL="0" indent="0" algn="ctr">
              <a:buNone/>
            </a:pPr>
            <a:r>
              <a:rPr lang="en-US" sz="4300" b="1" dirty="0"/>
              <a:t>Focus</a:t>
            </a:r>
          </a:p>
        </p:txBody>
      </p:sp>
      <p:graphicFrame>
        <p:nvGraphicFramePr>
          <p:cNvPr id="6" name="Diagram 5"/>
          <p:cNvGraphicFramePr/>
          <p:nvPr>
            <p:extLst>
              <p:ext uri="{D42A27DB-BD31-4B8C-83A1-F6EECF244321}">
                <p14:modId xmlns="" xmlns:p14="http://schemas.microsoft.com/office/powerpoint/2010/main" val="220672019"/>
              </p:ext>
            </p:extLst>
          </p:nvPr>
        </p:nvGraphicFramePr>
        <p:xfrm>
          <a:off x="2423872" y="3027405"/>
          <a:ext cx="8128000" cy="3503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1636385" y="1"/>
            <a:ext cx="566181" cy="400110"/>
          </a:xfrm>
          <a:prstGeom prst="rect">
            <a:avLst/>
          </a:prstGeom>
          <a:noFill/>
        </p:spPr>
        <p:txBody>
          <a:bodyPr wrap="none" rtlCol="0">
            <a:spAutoFit/>
          </a:bodyPr>
          <a:lstStyle/>
          <a:p>
            <a:r>
              <a:rPr lang="en-US" sz="2000" dirty="0"/>
              <a:t>CM</a:t>
            </a:r>
          </a:p>
        </p:txBody>
      </p:sp>
      <p:sp>
        <p:nvSpPr>
          <p:cNvPr id="8" name="TextBox 7"/>
          <p:cNvSpPr txBox="1"/>
          <p:nvPr/>
        </p:nvSpPr>
        <p:spPr>
          <a:xfrm>
            <a:off x="11707824" y="1457377"/>
            <a:ext cx="420308" cy="400110"/>
          </a:xfrm>
          <a:prstGeom prst="rect">
            <a:avLst/>
          </a:prstGeom>
          <a:noFill/>
        </p:spPr>
        <p:txBody>
          <a:bodyPr wrap="none" rtlCol="0">
            <a:spAutoFit/>
          </a:bodyPr>
          <a:lstStyle/>
          <a:p>
            <a:r>
              <a:rPr lang="en-US" sz="2000" dirty="0"/>
              <a:t>JA</a:t>
            </a:r>
          </a:p>
        </p:txBody>
      </p:sp>
    </p:spTree>
    <p:extLst>
      <p:ext uri="{BB962C8B-B14F-4D97-AF65-F5344CB8AC3E}">
        <p14:creationId xmlns="" xmlns:p14="http://schemas.microsoft.com/office/powerpoint/2010/main" val="2246101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John </a:t>
            </a:r>
            <a:r>
              <a:rPr lang="en-US" sz="3600" b="1" dirty="0" err="1"/>
              <a:t>Agostinel</a:t>
            </a:r>
            <a:r>
              <a:rPr lang="en-US" sz="3600" dirty="0" err="1"/>
              <a:t>li</a:t>
            </a:r>
            <a:endParaRPr lang="en-US" sz="3600" dirty="0"/>
          </a:p>
        </p:txBody>
      </p:sp>
      <p:sp>
        <p:nvSpPr>
          <p:cNvPr id="3" name="Content Placeholder 2"/>
          <p:cNvSpPr>
            <a:spLocks noGrp="1"/>
          </p:cNvSpPr>
          <p:nvPr>
            <p:ph idx="1"/>
          </p:nvPr>
        </p:nvSpPr>
        <p:spPr>
          <a:xfrm>
            <a:off x="581193" y="2180496"/>
            <a:ext cx="6412732" cy="4269731"/>
          </a:xfrm>
        </p:spPr>
        <p:txBody>
          <a:bodyPr>
            <a:normAutofit fontScale="77500" lnSpcReduction="20000"/>
          </a:bodyPr>
          <a:lstStyle/>
          <a:p>
            <a:pPr marL="0" indent="0">
              <a:buClrTx/>
              <a:buNone/>
              <a:defRPr/>
            </a:pPr>
            <a:r>
              <a:rPr lang="en-US" sz="5100" b="1" dirty="0"/>
              <a:t>Bio</a:t>
            </a:r>
            <a:endParaRPr lang="en-US" sz="3600" dirty="0"/>
          </a:p>
          <a:p>
            <a:pPr>
              <a:defRPr/>
            </a:pPr>
            <a:r>
              <a:rPr lang="en-US" sz="3600" dirty="0"/>
              <a:t>Banking industry 9 years, 6 at FDIC</a:t>
            </a:r>
          </a:p>
          <a:p>
            <a:pPr>
              <a:defRPr/>
            </a:pPr>
            <a:r>
              <a:rPr lang="en-US" sz="3600" dirty="0"/>
              <a:t>Spec home </a:t>
            </a:r>
            <a:r>
              <a:rPr lang="en-US" sz="3600" dirty="0" smtClean="0"/>
              <a:t>builder</a:t>
            </a:r>
            <a:endParaRPr lang="en-US" sz="3600" dirty="0"/>
          </a:p>
          <a:p>
            <a:pPr>
              <a:defRPr/>
            </a:pPr>
            <a:r>
              <a:rPr lang="en-US" sz="3600" dirty="0"/>
              <a:t>Real estate broker and franchise owner</a:t>
            </a:r>
          </a:p>
          <a:p>
            <a:r>
              <a:rPr lang="en-US" sz="3600" dirty="0"/>
              <a:t>Sold hundreds of </a:t>
            </a:r>
            <a:r>
              <a:rPr lang="en-US" sz="3600" dirty="0" smtClean="0"/>
              <a:t>bank owned properties</a:t>
            </a:r>
            <a:endParaRPr lang="en-US" sz="3600" dirty="0">
              <a:solidFill>
                <a:schemeClr val="tx1"/>
              </a:solidFill>
            </a:endParaRPr>
          </a:p>
          <a:p>
            <a:pPr>
              <a:defRPr/>
            </a:pPr>
            <a:r>
              <a:rPr lang="en-US" sz="3600" dirty="0"/>
              <a:t>Real estate investor 20+ years</a:t>
            </a:r>
            <a:endParaRPr lang="en-US" sz="3600" dirty="0">
              <a:sym typeface="Arial"/>
            </a:endParaRPr>
          </a:p>
          <a:p>
            <a:pPr>
              <a:defRPr/>
            </a:pPr>
            <a:r>
              <a:rPr lang="en-US" sz="3600" dirty="0" smtClean="0">
                <a:sym typeface="Arial"/>
              </a:rPr>
              <a:t>Author, guest speaker, housing policy commentator</a:t>
            </a:r>
            <a:endParaRPr lang="en-US" sz="3600" dirty="0">
              <a:sym typeface="Arial"/>
            </a:endParaRPr>
          </a:p>
          <a:p>
            <a:endParaRPr lang="en-US" dirty="0"/>
          </a:p>
        </p:txBody>
      </p:sp>
      <p:sp>
        <p:nvSpPr>
          <p:cNvPr id="4" name="TextBox 3"/>
          <p:cNvSpPr txBox="1"/>
          <p:nvPr/>
        </p:nvSpPr>
        <p:spPr>
          <a:xfrm>
            <a:off x="11722112" y="1"/>
            <a:ext cx="420308" cy="400110"/>
          </a:xfrm>
          <a:prstGeom prst="rect">
            <a:avLst/>
          </a:prstGeom>
          <a:noFill/>
        </p:spPr>
        <p:txBody>
          <a:bodyPr wrap="none" rtlCol="0">
            <a:spAutoFit/>
          </a:bodyPr>
          <a:lstStyle/>
          <a:p>
            <a:r>
              <a:rPr lang="en-US" sz="2000" dirty="0"/>
              <a:t>JA</a:t>
            </a:r>
          </a:p>
        </p:txBody>
      </p:sp>
      <p:pic>
        <p:nvPicPr>
          <p:cNvPr id="5" name="Picture 4"/>
          <p:cNvPicPr>
            <a:picLocks noChangeAspect="1"/>
          </p:cNvPicPr>
          <p:nvPr/>
        </p:nvPicPr>
        <p:blipFill>
          <a:blip r:embed="rId3"/>
          <a:stretch>
            <a:fillRect/>
          </a:stretch>
        </p:blipFill>
        <p:spPr>
          <a:xfrm>
            <a:off x="7895106" y="2180496"/>
            <a:ext cx="3300116" cy="44056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175978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John </a:t>
            </a:r>
            <a:r>
              <a:rPr lang="en-US" sz="3600" b="1" dirty="0" err="1"/>
              <a:t>Agostinelli</a:t>
            </a:r>
            <a:endParaRPr lang="en-US" sz="3600" b="1" dirty="0"/>
          </a:p>
        </p:txBody>
      </p:sp>
      <p:sp>
        <p:nvSpPr>
          <p:cNvPr id="3" name="Content Placeholder 2"/>
          <p:cNvSpPr>
            <a:spLocks noGrp="1"/>
          </p:cNvSpPr>
          <p:nvPr>
            <p:ph idx="1"/>
          </p:nvPr>
        </p:nvSpPr>
        <p:spPr>
          <a:xfrm>
            <a:off x="581192" y="2180495"/>
            <a:ext cx="11029615" cy="1798381"/>
          </a:xfrm>
        </p:spPr>
        <p:txBody>
          <a:bodyPr>
            <a:normAutofit/>
          </a:bodyPr>
          <a:lstStyle/>
          <a:p>
            <a:pPr marL="0" indent="0">
              <a:buNone/>
            </a:pPr>
            <a:r>
              <a:rPr lang="en-US" sz="4000" b="1" dirty="0"/>
              <a:t>Current Focus</a:t>
            </a:r>
          </a:p>
          <a:p>
            <a:pPr marL="0" indent="0"/>
            <a:r>
              <a:rPr lang="en-US" sz="2400" dirty="0" smtClean="0"/>
              <a:t>  Real </a:t>
            </a:r>
            <a:r>
              <a:rPr lang="en-US" sz="2400" dirty="0"/>
              <a:t>Estate </a:t>
            </a:r>
            <a:r>
              <a:rPr lang="en-US" sz="2400" dirty="0" smtClean="0"/>
              <a:t>Agent and Investor </a:t>
            </a:r>
            <a:r>
              <a:rPr lang="en-US" sz="2400" dirty="0"/>
              <a:t>Services: </a:t>
            </a:r>
          </a:p>
        </p:txBody>
      </p:sp>
      <p:graphicFrame>
        <p:nvGraphicFramePr>
          <p:cNvPr id="4" name="Diagram 3"/>
          <p:cNvGraphicFramePr/>
          <p:nvPr>
            <p:extLst>
              <p:ext uri="{D42A27DB-BD31-4B8C-83A1-F6EECF244321}">
                <p14:modId xmlns="" xmlns:p14="http://schemas.microsoft.com/office/powerpoint/2010/main" val="1535035378"/>
              </p:ext>
            </p:extLst>
          </p:nvPr>
        </p:nvGraphicFramePr>
        <p:xfrm>
          <a:off x="1508209" y="3558746"/>
          <a:ext cx="9175580" cy="3546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1722112" y="1"/>
            <a:ext cx="420308" cy="400110"/>
          </a:xfrm>
          <a:prstGeom prst="rect">
            <a:avLst/>
          </a:prstGeom>
          <a:noFill/>
        </p:spPr>
        <p:txBody>
          <a:bodyPr wrap="none" rtlCol="0">
            <a:spAutoFit/>
          </a:bodyPr>
          <a:lstStyle/>
          <a:p>
            <a:r>
              <a:rPr lang="en-US" sz="2000" dirty="0"/>
              <a:t>JA</a:t>
            </a:r>
          </a:p>
        </p:txBody>
      </p:sp>
    </p:spTree>
    <p:extLst>
      <p:ext uri="{BB962C8B-B14F-4D97-AF65-F5344CB8AC3E}">
        <p14:creationId xmlns="" xmlns:p14="http://schemas.microsoft.com/office/powerpoint/2010/main" val="2156240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recesslv.com/wp-content/uploads/2014/09/bigstock-Hand-holding-pen-and-checklist-48266159.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790964" y="2590643"/>
            <a:ext cx="6401036" cy="426735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3600" b="1" dirty="0" smtClean="0"/>
              <a:t>The Business of Real Estate</a:t>
            </a:r>
            <a:endParaRPr lang="en-US" sz="3600" b="1" dirty="0"/>
          </a:p>
        </p:txBody>
      </p:sp>
      <p:sp>
        <p:nvSpPr>
          <p:cNvPr id="6" name="TextBox 5"/>
          <p:cNvSpPr txBox="1"/>
          <p:nvPr/>
        </p:nvSpPr>
        <p:spPr>
          <a:xfrm>
            <a:off x="11722112" y="1"/>
            <a:ext cx="420308" cy="400110"/>
          </a:xfrm>
          <a:prstGeom prst="rect">
            <a:avLst/>
          </a:prstGeom>
          <a:noFill/>
        </p:spPr>
        <p:txBody>
          <a:bodyPr wrap="none" rtlCol="0">
            <a:spAutoFit/>
          </a:bodyPr>
          <a:lstStyle/>
          <a:p>
            <a:r>
              <a:rPr lang="en-US" sz="2000" dirty="0"/>
              <a:t>JA</a:t>
            </a:r>
          </a:p>
        </p:txBody>
      </p:sp>
      <p:sp>
        <p:nvSpPr>
          <p:cNvPr id="7" name="TextBox 6"/>
          <p:cNvSpPr txBox="1"/>
          <p:nvPr/>
        </p:nvSpPr>
        <p:spPr>
          <a:xfrm>
            <a:off x="1580828" y="2402237"/>
            <a:ext cx="4083169" cy="769441"/>
          </a:xfrm>
          <a:prstGeom prst="rect">
            <a:avLst/>
          </a:prstGeom>
          <a:noFill/>
        </p:spPr>
        <p:txBody>
          <a:bodyPr wrap="none" rtlCol="0">
            <a:spAutoFit/>
          </a:bodyPr>
          <a:lstStyle/>
          <a:p>
            <a:pPr>
              <a:buFont typeface="Arial" pitchFamily="34" charset="0"/>
              <a:buChar char="•"/>
            </a:pPr>
            <a:r>
              <a:rPr lang="en-US" sz="4400" b="1" dirty="0" smtClean="0"/>
              <a:t> Business Plan</a:t>
            </a:r>
            <a:endParaRPr lang="en-US" sz="4400" b="1" dirty="0"/>
          </a:p>
        </p:txBody>
      </p:sp>
    </p:spTree>
    <p:extLst>
      <p:ext uri="{BB962C8B-B14F-4D97-AF65-F5344CB8AC3E}">
        <p14:creationId xmlns="" xmlns:p14="http://schemas.microsoft.com/office/powerpoint/2010/main" val="3977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recesslv.com/wp-content/uploads/2014/09/bigstock-Hand-holding-pen-and-checklist-48266159.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790964" y="2590643"/>
            <a:ext cx="6401036" cy="426735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3600" b="1" dirty="0" smtClean="0"/>
              <a:t>The Business of Real Estate</a:t>
            </a:r>
            <a:endParaRPr lang="en-US" sz="3600" b="1" dirty="0"/>
          </a:p>
        </p:txBody>
      </p:sp>
      <p:sp>
        <p:nvSpPr>
          <p:cNvPr id="6" name="TextBox 5"/>
          <p:cNvSpPr txBox="1"/>
          <p:nvPr/>
        </p:nvSpPr>
        <p:spPr>
          <a:xfrm>
            <a:off x="11722112" y="1"/>
            <a:ext cx="420308" cy="400110"/>
          </a:xfrm>
          <a:prstGeom prst="rect">
            <a:avLst/>
          </a:prstGeom>
          <a:noFill/>
        </p:spPr>
        <p:txBody>
          <a:bodyPr wrap="none" rtlCol="0">
            <a:spAutoFit/>
          </a:bodyPr>
          <a:lstStyle/>
          <a:p>
            <a:r>
              <a:rPr lang="en-US" sz="2000" dirty="0"/>
              <a:t>JA</a:t>
            </a:r>
          </a:p>
        </p:txBody>
      </p:sp>
      <p:sp>
        <p:nvSpPr>
          <p:cNvPr id="7" name="TextBox 6"/>
          <p:cNvSpPr txBox="1"/>
          <p:nvPr/>
        </p:nvSpPr>
        <p:spPr>
          <a:xfrm>
            <a:off x="1580828" y="2402237"/>
            <a:ext cx="4520020" cy="769441"/>
          </a:xfrm>
          <a:prstGeom prst="rect">
            <a:avLst/>
          </a:prstGeom>
          <a:noFill/>
        </p:spPr>
        <p:txBody>
          <a:bodyPr wrap="none" rtlCol="0">
            <a:spAutoFit/>
          </a:bodyPr>
          <a:lstStyle/>
          <a:p>
            <a:pPr>
              <a:buFont typeface="Arial" pitchFamily="34" charset="0"/>
              <a:buChar char="•"/>
            </a:pPr>
            <a:r>
              <a:rPr lang="en-US" sz="4400" b="1" dirty="0" smtClean="0"/>
              <a:t> Marketing Plan</a:t>
            </a:r>
            <a:endParaRPr lang="en-US" sz="4400" b="1" dirty="0"/>
          </a:p>
        </p:txBody>
      </p:sp>
    </p:spTree>
    <p:extLst>
      <p:ext uri="{BB962C8B-B14F-4D97-AF65-F5344CB8AC3E}">
        <p14:creationId xmlns="" xmlns:p14="http://schemas.microsoft.com/office/powerpoint/2010/main" val="3977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recesslv.com/wp-content/uploads/2014/09/bigstock-Hand-holding-pen-and-checklist-48266159.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790964" y="2590643"/>
            <a:ext cx="6401036" cy="426735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3600" b="1" dirty="0" smtClean="0"/>
              <a:t>The Business of Real Estate</a:t>
            </a:r>
            <a:endParaRPr lang="en-US" sz="3600" b="1" dirty="0"/>
          </a:p>
        </p:txBody>
      </p:sp>
      <p:sp>
        <p:nvSpPr>
          <p:cNvPr id="6" name="TextBox 5"/>
          <p:cNvSpPr txBox="1"/>
          <p:nvPr/>
        </p:nvSpPr>
        <p:spPr>
          <a:xfrm>
            <a:off x="11722112" y="1"/>
            <a:ext cx="420308" cy="400110"/>
          </a:xfrm>
          <a:prstGeom prst="rect">
            <a:avLst/>
          </a:prstGeom>
          <a:noFill/>
        </p:spPr>
        <p:txBody>
          <a:bodyPr wrap="none" rtlCol="0">
            <a:spAutoFit/>
          </a:bodyPr>
          <a:lstStyle/>
          <a:p>
            <a:r>
              <a:rPr lang="en-US" sz="2000" dirty="0"/>
              <a:t>JA</a:t>
            </a:r>
          </a:p>
        </p:txBody>
      </p:sp>
      <p:sp>
        <p:nvSpPr>
          <p:cNvPr id="7" name="TextBox 6"/>
          <p:cNvSpPr txBox="1"/>
          <p:nvPr/>
        </p:nvSpPr>
        <p:spPr>
          <a:xfrm>
            <a:off x="1580828" y="2402237"/>
            <a:ext cx="4251485" cy="769441"/>
          </a:xfrm>
          <a:prstGeom prst="rect">
            <a:avLst/>
          </a:prstGeom>
          <a:noFill/>
        </p:spPr>
        <p:txBody>
          <a:bodyPr wrap="none" rtlCol="0">
            <a:spAutoFit/>
          </a:bodyPr>
          <a:lstStyle/>
          <a:p>
            <a:pPr>
              <a:buFont typeface="Arial" pitchFamily="34" charset="0"/>
              <a:buChar char="•"/>
            </a:pPr>
            <a:r>
              <a:rPr lang="en-US" sz="4400" b="1" dirty="0" smtClean="0"/>
              <a:t> Strategic Plan</a:t>
            </a:r>
            <a:endParaRPr lang="en-US" sz="4400" b="1" dirty="0"/>
          </a:p>
        </p:txBody>
      </p:sp>
    </p:spTree>
    <p:extLst>
      <p:ext uri="{BB962C8B-B14F-4D97-AF65-F5344CB8AC3E}">
        <p14:creationId xmlns="" xmlns:p14="http://schemas.microsoft.com/office/powerpoint/2010/main" val="3977193"/>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2378</TotalTime>
  <Words>451</Words>
  <Application>Microsoft Office PowerPoint</Application>
  <PresentationFormat>Custom</PresentationFormat>
  <Paragraphs>133</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Dividend</vt:lpstr>
      <vt:lpstr>Slide 1</vt:lpstr>
      <vt:lpstr>Slide 2</vt:lpstr>
      <vt:lpstr>Chris MichauD</vt:lpstr>
      <vt:lpstr>Chris Michaud</vt:lpstr>
      <vt:lpstr>John Agostinelli</vt:lpstr>
      <vt:lpstr>John Agostinelli</vt:lpstr>
      <vt:lpstr>The Business of Real Estate</vt:lpstr>
      <vt:lpstr>The Business of Real Estate</vt:lpstr>
      <vt:lpstr>The Business of Real Estate</vt:lpstr>
      <vt:lpstr>Getting back to basics</vt:lpstr>
      <vt:lpstr>Getting back to basics</vt:lpstr>
      <vt:lpstr>Two Simple Business practices most commonly overlooked</vt:lpstr>
      <vt:lpstr>Real Estate Cycle</vt:lpstr>
      <vt:lpstr>Real Estate Cycle</vt:lpstr>
      <vt:lpstr>Free Coaching session</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Easy Money</dc:title>
  <dc:creator>Margaret Pesikov</dc:creator>
  <cp:lastModifiedBy>John</cp:lastModifiedBy>
  <cp:revision>95</cp:revision>
  <dcterms:created xsi:type="dcterms:W3CDTF">2016-03-13T06:00:55Z</dcterms:created>
  <dcterms:modified xsi:type="dcterms:W3CDTF">2017-03-23T20:31:16Z</dcterms:modified>
</cp:coreProperties>
</file>