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4" r:id="rId1"/>
  </p:sldMasterIdLst>
  <p:notesMasterIdLst>
    <p:notesMasterId r:id="rId24"/>
  </p:notesMasterIdLst>
  <p:sldIdLst>
    <p:sldId id="256" r:id="rId2"/>
    <p:sldId id="258" r:id="rId3"/>
    <p:sldId id="261" r:id="rId4"/>
    <p:sldId id="311" r:id="rId5"/>
    <p:sldId id="263" r:id="rId6"/>
    <p:sldId id="265" r:id="rId7"/>
    <p:sldId id="305" r:id="rId8"/>
    <p:sldId id="270" r:id="rId9"/>
    <p:sldId id="269" r:id="rId10"/>
    <p:sldId id="298" r:id="rId11"/>
    <p:sldId id="273" r:id="rId12"/>
    <p:sldId id="296" r:id="rId13"/>
    <p:sldId id="309" r:id="rId14"/>
    <p:sldId id="275" r:id="rId15"/>
    <p:sldId id="280" r:id="rId16"/>
    <p:sldId id="286" r:id="rId17"/>
    <p:sldId id="299" r:id="rId18"/>
    <p:sldId id="310" r:id="rId19"/>
    <p:sldId id="302" r:id="rId20"/>
    <p:sldId id="306" r:id="rId21"/>
    <p:sldId id="279" r:id="rId22"/>
    <p:sldId id="308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296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84" y="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0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FD11D6-1A73-B94E-BF91-88B910997ED7}" type="datetimeFigureOut">
              <a:rPr lang="en-US" smtClean="0"/>
              <a:t>9/27/23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CE5B50-09D8-9345-B0C1-65208FA03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36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68B8879-199D-DE49-BED2-04D159618FFC}" type="datetime1">
              <a:rPr lang="en-US" smtClean="0"/>
              <a:t>9/27/23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©The Marketing Animals 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63548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E0E09-79D5-3C47-8A83-17DA5B7B3FA6}" type="datetime1">
              <a:rPr lang="en-US" smtClean="0"/>
              <a:t>9/27/23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©The Marketing Animals 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355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6060B-717D-7B41-9966-0F426E3B8B66}" type="datetime1">
              <a:rPr lang="en-US" smtClean="0"/>
              <a:t>9/27/23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©The Marketing Animals 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5227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1092200" y="1127467"/>
            <a:ext cx="4945600" cy="18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body" idx="1"/>
          </p:nvPr>
        </p:nvSpPr>
        <p:spPr>
          <a:xfrm>
            <a:off x="1107600" y="3092067"/>
            <a:ext cx="4945600" cy="28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6" name="Google Shape;76;p7"/>
          <p:cNvSpPr txBox="1">
            <a:spLocks noGrp="1"/>
          </p:cNvSpPr>
          <p:nvPr>
            <p:ph type="sldNum" idx="12"/>
          </p:nvPr>
        </p:nvSpPr>
        <p:spPr>
          <a:xfrm>
            <a:off x="11187645" y="6058224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3267196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BD4F8-6901-D74A-81BA-31AF1392612A}" type="datetime1">
              <a:rPr lang="en-US" smtClean="0"/>
              <a:t>9/27/23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©The Marketing Animals 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284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5AFDDAF-6190-7748-A356-6AF863935B54}" type="datetime1">
              <a:rPr lang="en-US" smtClean="0"/>
              <a:t>9/27/23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©The Marketing Animals 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4006163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C4C7A-4B0A-7549-94B4-D0EC24109EAB}" type="datetime1">
              <a:rPr lang="en-US" smtClean="0"/>
              <a:t>9/27/23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©The Marketing Animals 2023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3411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61425-182B-AC4B-9362-A562292DFC33}" type="datetime1">
              <a:rPr lang="en-US" smtClean="0"/>
              <a:t>9/27/23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©The Marketing Animals 2023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3388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795DF-E5FE-184F-BC23-3A09C10E9072}" type="datetime1">
              <a:rPr lang="en-US" smtClean="0"/>
              <a:t>9/27/23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©The Marketing Animals 2023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554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C923F-F26B-B545-9755-4DDA432CF0BE}" type="datetime1">
              <a:rPr lang="en-US" smtClean="0"/>
              <a:t>9/27/23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©The Marketing Animals 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175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18C52DE8-B35E-4C40-AC86-2CF58B4DEC70}" type="datetime1">
              <a:rPr lang="en-US" smtClean="0"/>
              <a:t>9/27/23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r>
              <a:rPr lang="en-US"/>
              <a:t>©The Marketing Animals 2023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021726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27EFC4D7-DAE6-694F-97B8-94CD9FAC7656}" type="datetime1">
              <a:rPr lang="en-US" smtClean="0"/>
              <a:t>9/27/23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r>
              <a:rPr lang="en-US"/>
              <a:t>©The Marketing Animals 2023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461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0C55AD-0DBC-B041-BCF3-2F29B0686D83}" type="datetime1">
              <a:rPr lang="en-US" smtClean="0"/>
              <a:t>9/27/23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©The Marketing Animals 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94054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D0199-81C8-41FF-A27C-C01AE77DD9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3666" y="1118911"/>
            <a:ext cx="9231410" cy="3927763"/>
          </a:xfrm>
        </p:spPr>
        <p:txBody>
          <a:bodyPr anchor="b">
            <a:normAutofit fontScale="90000"/>
          </a:bodyPr>
          <a:lstStyle/>
          <a:p>
            <a:r>
              <a:rPr lang="en-US" sz="11500" dirty="0"/>
              <a:t>An Agents Hierarchy of Leads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983EEA-1850-4E97-8DAE-D34096C1FC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8132" y="5384476"/>
            <a:ext cx="7132335" cy="669083"/>
          </a:xfrm>
        </p:spPr>
        <p:txBody>
          <a:bodyPr anchor="t">
            <a:normAutofit/>
          </a:bodyPr>
          <a:lstStyle/>
          <a:p>
            <a:r>
              <a:rPr lang="en-US" dirty="0"/>
              <a:t>Who to call and in which order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0A1462-042D-2757-54EC-E5BC1BF05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©The Marketing Animals 2023</a:t>
            </a:r>
          </a:p>
        </p:txBody>
      </p:sp>
    </p:spTree>
    <p:extLst>
      <p:ext uri="{BB962C8B-B14F-4D97-AF65-F5344CB8AC3E}">
        <p14:creationId xmlns:p14="http://schemas.microsoft.com/office/powerpoint/2010/main" val="22695039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F140A-657E-40B5-BECC-A657B331C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Script for Database Calls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C9DEB-0547-4A18-8AD5-BD2EB7BDEF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9969" y="1520210"/>
            <a:ext cx="10178322" cy="5094721"/>
          </a:xfrm>
        </p:spPr>
        <p:txBody>
          <a:bodyPr>
            <a:noAutofit/>
          </a:bodyPr>
          <a:lstStyle/>
          <a:p>
            <a:pPr marL="0" lvl="0" indent="0" algn="l" rtl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SzPts val="523"/>
              <a:buNone/>
            </a:pP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“Hey this is &lt;</a:t>
            </a:r>
            <a:r>
              <a:rPr lang="en-US" sz="2000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insert name</a:t>
            </a: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&gt; from &lt;</a:t>
            </a:r>
            <a:r>
              <a:rPr lang="en-US" sz="2000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insert company</a:t>
            </a: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&gt;.  I helped you with buying / selling your home in the past.  I just wanted to give you a quick call and say thanks for letting me help you. How are you guys doing?  &lt;</a:t>
            </a:r>
            <a:r>
              <a:rPr lang="en-US" sz="2000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pause for answer and give an appropriate response</a:t>
            </a: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&gt;  </a:t>
            </a:r>
          </a:p>
          <a:p>
            <a:pPr marL="0" lvl="0" indent="0" algn="l" rtl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SzPts val="523"/>
              <a:buNone/>
            </a:pP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Well, I know you are really busy, so I don’t want to keep you too long.  Is there anything you need help with? &lt;</a:t>
            </a:r>
            <a:r>
              <a:rPr lang="en-US" sz="2000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pause for answer and give an appropriate response</a:t>
            </a: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&gt; </a:t>
            </a:r>
          </a:p>
          <a:p>
            <a:pPr marL="0" lvl="0" indent="0" algn="l" rtl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SzPts val="523"/>
              <a:buNone/>
            </a:pP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Before I let you go, do you have any friends or family members that are looking to buy or sell a home? &lt;</a:t>
            </a:r>
            <a:r>
              <a:rPr lang="en-US" sz="2000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pause for answer (usually the answer is no)</a:t>
            </a: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&gt;.  Can I ask you a huge favor? &lt;</a:t>
            </a:r>
            <a:r>
              <a:rPr lang="en-US" sz="2000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pause for yes&gt;</a:t>
            </a:r>
            <a:endParaRPr lang="en-US" sz="20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105000"/>
              </a:lnSpc>
              <a:spcBef>
                <a:spcPts val="600"/>
              </a:spcBef>
              <a:buSzPts val="523"/>
              <a:buNone/>
            </a:pP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Can I count on you to give me a call when you do? &lt;</a:t>
            </a:r>
            <a:r>
              <a:rPr lang="en-US" sz="2000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pause for yes&gt;</a:t>
            </a:r>
            <a:endParaRPr lang="en-US" sz="20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SzPts val="523"/>
              <a:buNone/>
            </a:pP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Thank you so much.  Have an amazing rest of your day.  Bye.”</a:t>
            </a:r>
          </a:p>
          <a:p>
            <a:pPr marL="0" lvl="0" indent="0" algn="l" rtl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SzPts val="523"/>
              <a:buNone/>
            </a:pPr>
            <a:endParaRPr lang="en-US" sz="20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SzPts val="523"/>
              <a:buNone/>
            </a:pP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Other subjects: holidays, client appreciation, free CMA, technology, events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A66A88-4573-5A0D-6883-D6478B634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©The Marketing Animals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4014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90487-6EED-4DFD-B20E-8D79029FD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The “Third” call – Your PAL’s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FCF864-90EE-4FC6-BF87-0E4346A7C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690688"/>
            <a:ext cx="10102122" cy="45272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you listed a home recently or taken a buyer out to see a home?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So, who is a better prospect?  </a:t>
            </a:r>
          </a:p>
          <a:p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eager seller or someone already preapproved and actively looking, OR</a:t>
            </a:r>
          </a:p>
          <a:p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referral that hasn’t even been referred to you yet?  </a:t>
            </a:r>
          </a:p>
          <a:p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getting pretty easy, right?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864EA2-C124-BB87-78B8-E2D426616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©The Marketing Animals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8889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F140A-657E-40B5-BECC-A657B331C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Scripts for Sellers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C9DEB-0547-4A18-8AD5-BD2EB7BDEF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504709"/>
            <a:ext cx="10178322" cy="4970906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 wanted to check in and give you a quick update.  We’ve had _______ calls, ______ email requests, _______ internet hits and _______ social media requests about your home.  ______ agents want to set appointments to show their clients.  It’s been a good week.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 questions?  Awesome, I know you’ve got a lot on your plate, so I’ll let you go.  Before I do, do you have any friends, family members or co-workers who might want to buy or sell in the next several months?  Can I ask you a favor?  If you hear of someone, can I count on you to send them my way?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599E-563E-97EE-3110-80AC5E063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©The Marketing Animals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4242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F140A-657E-40B5-BECC-A657B331C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Scripts for PAL’s (Pre-Approved Looking Buyers)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BA2ABF-54A0-139C-6609-6214F398E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©The Marketing Animals 2023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C6640E0-9F4F-72E6-C6A1-144F93C5CB65}"/>
              </a:ext>
            </a:extLst>
          </p:cNvPr>
          <p:cNvSpPr txBox="1">
            <a:spLocks/>
          </p:cNvSpPr>
          <p:nvPr/>
        </p:nvSpPr>
        <p:spPr>
          <a:xfrm>
            <a:off x="1251678" y="1504709"/>
            <a:ext cx="10178322" cy="49709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Just wanted to check.  Have you liked any of the homes we’ve seen so far?  Are you ready to see some more?  I have _____ houses I think you would like.  Are you available this weekend?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Any questions?  Awesome, I know you’re busy, so I’ll let you go.  Before I do, do you have any friends, family members or co-workers who might want to buy or sell in the next several months?  Can I ask you a favor?  If you hear of someone, can I count on you to send them my way?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6439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EABA4-8D29-4D92-81BF-6303FC633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997" y="465667"/>
            <a:ext cx="10289950" cy="97560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Your next group of Calls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1A132E-F1FD-2EC1-9A60-C35F4817C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©The Marketing Animals 2023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F17070-ACDE-45C9-9E93-EBF1DCBAD306}"/>
              </a:ext>
            </a:extLst>
          </p:cNvPr>
          <p:cNvSpPr txBox="1"/>
          <p:nvPr/>
        </p:nvSpPr>
        <p:spPr>
          <a:xfrm>
            <a:off x="1006997" y="1625339"/>
            <a:ext cx="10549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Now let’s talk about Referral Partner calls.  </a:t>
            </a:r>
          </a:p>
        </p:txBody>
      </p:sp>
      <p:pic>
        <p:nvPicPr>
          <p:cNvPr id="4" name="Picture 3" descr="Businessmen shaking hands">
            <a:extLst>
              <a:ext uri="{FF2B5EF4-FFF2-40B4-BE49-F238E27FC236}">
                <a16:creationId xmlns:a16="http://schemas.microsoft.com/office/drawing/2014/main" id="{BE64E329-204F-7685-60D8-E1B972965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3422" y="2332628"/>
            <a:ext cx="6081978" cy="405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7267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7CBCE-E9AF-4DCE-AFA5-26A110CBC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261" y="598563"/>
            <a:ext cx="7050189" cy="130026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Calling Referral Partners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9D7CFF2-BFF2-432D-964C-E2D219B38B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6261" y="2100935"/>
            <a:ext cx="8490659" cy="40365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there anyone who consistently refers business to you?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CPAs, Financial Planners, Divorce Attorneys, Bankruptcy Attorneys, Builders, etc.?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So, who is it easier to get face to face meetings with:</a:t>
            </a:r>
          </a:p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Partners you know or </a:t>
            </a:r>
          </a:p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Partners you don’t know</a:t>
            </a:r>
          </a:p>
          <a:p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think you’ve got the hang of this now….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24B7F1-7470-4ADE-748A-BA06AD7CD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©The Marketing Animals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1251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F5013-ECD1-4E42-B853-8D0865543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Questions: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E8B6B-DAF4-48C9-9CA4-7C21648E6B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411379"/>
            <a:ext cx="10178322" cy="42672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have any issue calling partners you know and inviting them to some kind of face-to-face meetings to catch up or get reconnected?</a:t>
            </a:r>
            <a:b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there any partners in your town you already know that AREN’T sending you business?</a:t>
            </a:r>
          </a:p>
          <a:p>
            <a:pPr marL="0" indent="0">
              <a:buNone/>
            </a:pPr>
            <a:b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So, why would you call people you DON’T know until you have called the people you DO know?</a:t>
            </a:r>
          </a:p>
          <a:p>
            <a:pPr marL="0" indent="0">
              <a:buNone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 Script:  Do you have a twin???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 Is there anyone who does business like you? I only want to work with amazing people like you!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C63C9C-CF30-00C9-C514-4DDBE4818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©The Marketing Animals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0039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F140A-657E-40B5-BECC-A657B331C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Script for People you know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C9DEB-0547-4A18-8AD5-BD2EB7BDEF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370740"/>
            <a:ext cx="9764844" cy="512213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 &lt;Partner Name&gt;, this is &lt;Your Name&gt; at &lt;Company Name&gt;.  I know you’re probably busy, so I’ll be brief.  You popped into my head this past week and it brought a smile to my face.  I was calling to see if you could reconnect over coffee this week.</a:t>
            </a:r>
          </a:p>
          <a:p>
            <a:pPr marL="0" indent="0">
              <a:buNone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 up with TEXT to partner’s phone:  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“Just left a message on your voicemail.  Let me know what time is best for you.”</a:t>
            </a:r>
          </a:p>
          <a:p>
            <a:pPr marL="0" indent="0">
              <a:buNone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929285-D976-BC54-8FB9-748272076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©The Marketing Animals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2675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EABA4-8D29-4D92-81BF-6303FC633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997" y="465667"/>
            <a:ext cx="10289950" cy="97560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Your last group of Calls (if needed)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7BB32C-1753-BD38-014A-89B23B0D3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©The Marketing Animals 2023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F17070-ACDE-45C9-9E93-EBF1DCBAD306}"/>
              </a:ext>
            </a:extLst>
          </p:cNvPr>
          <p:cNvSpPr txBox="1"/>
          <p:nvPr/>
        </p:nvSpPr>
        <p:spPr>
          <a:xfrm>
            <a:off x="1006997" y="1625339"/>
            <a:ext cx="10549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Now let’s talk about unknown Referral Partner calls.  </a:t>
            </a:r>
          </a:p>
        </p:txBody>
      </p:sp>
      <p:pic>
        <p:nvPicPr>
          <p:cNvPr id="4" name="Picture 3" descr="Businessmen shaking hands">
            <a:extLst>
              <a:ext uri="{FF2B5EF4-FFF2-40B4-BE49-F238E27FC236}">
                <a16:creationId xmlns:a16="http://schemas.microsoft.com/office/drawing/2014/main" id="{BE64E329-204F-7685-60D8-E1B972965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3422" y="2332628"/>
            <a:ext cx="6081978" cy="405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0149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F140A-657E-40B5-BECC-A657B331C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Script for Partners you don’t know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C9DEB-0547-4A18-8AD5-BD2EB7BDEF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2471439"/>
            <a:ext cx="10359129" cy="41510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“Hi &lt;Partner Name&gt;, this is &lt;Your Name&gt; calling from &lt;Company Name&gt;.   “I know you’re probably busy, so I’ll be brief.  I’ve heard a lot of great things about you and your amazing business.  I’m a local agent and I’ve found it to be a good practice to connect with other smart local business owners.  Do you have time to meet for a cup of coffee this week?</a:t>
            </a:r>
          </a:p>
          <a:p>
            <a:pPr marL="0" indent="0">
              <a:buNone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 – Schedule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– Would next week be better?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7F25E8-1834-E373-B020-76DE51978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©The Marketing Animals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525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posing for a picture&#10;&#10;Description generated with high confidence">
            <a:extLst>
              <a:ext uri="{FF2B5EF4-FFF2-40B4-BE49-F238E27FC236}">
                <a16:creationId xmlns:a16="http://schemas.microsoft.com/office/drawing/2014/main" id="{C065587E-D7B0-4C78-86CA-2DCC10F50E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" b="18063"/>
          <a:stretch/>
        </p:blipFill>
        <p:spPr>
          <a:xfrm>
            <a:off x="448732" y="1871133"/>
            <a:ext cx="3683001" cy="45042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FD193B-0ABD-42FC-B2A9-6D10F995A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+mn-lt"/>
              </a:rPr>
              <a:t>IS THIS YOU???</a:t>
            </a:r>
          </a:p>
        </p:txBody>
      </p:sp>
      <p:sp>
        <p:nvSpPr>
          <p:cNvPr id="1031" name="Content Placeholder 1030">
            <a:extLst>
              <a:ext uri="{FF2B5EF4-FFF2-40B4-BE49-F238E27FC236}">
                <a16:creationId xmlns:a16="http://schemas.microsoft.com/office/drawing/2014/main" id="{6418C6FE-1166-41E5-98A3-08860E1F59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8427" y="1675148"/>
            <a:ext cx="7484532" cy="39876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Show of hands: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 you ever said, “Man, I’m really struggling today.  It looks like my call reluctance is rearing its ugly head.”  ☹   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So, what is at the heart of your call reluctance?  Is it a fear of ALL calls or just a fear making cold calls?  Most people say. “I really hate making cold calls.”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C20F1C-DF4B-005B-93E8-FAE8A54C9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©The Marketing Animals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8188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8B587-353D-816F-45E7-A03B7261A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Getting partner names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59C48C-4891-4811-6370-29BC4AC1E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2019784"/>
            <a:ext cx="10178322" cy="3593591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Circle of Influence</a:t>
            </a:r>
          </a:p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Leads Groups (BNI or chamber)</a:t>
            </a:r>
          </a:p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Referral Partners</a:t>
            </a:r>
          </a:p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Clients – who's your favorite (fill in the blank)</a:t>
            </a:r>
          </a:p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 reps</a:t>
            </a:r>
          </a:p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Loan officers</a:t>
            </a:r>
          </a:p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Teaching Classes and then great follow-up</a:t>
            </a:r>
          </a:p>
          <a:p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F8C85E-EBB0-1E46-D3D8-56591684D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©The Marketing Animals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6979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8AAAE-17F6-4D21-9C71-B57310997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Agent Hierarchy of leads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315C2975-C288-4334-8DBA-A6E9421C24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5502" b="16265"/>
          <a:stretch/>
        </p:blipFill>
        <p:spPr>
          <a:xfrm>
            <a:off x="198293" y="2025533"/>
            <a:ext cx="8719705" cy="420624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318226-54CD-6C4F-59C4-7A6EB5B12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©The Marketing Animals 2023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E99DF05-8095-4454-8347-85AECB8E930B}"/>
              </a:ext>
            </a:extLst>
          </p:cNvPr>
          <p:cNvSpPr/>
          <p:nvPr/>
        </p:nvSpPr>
        <p:spPr>
          <a:xfrm>
            <a:off x="6505055" y="2325032"/>
            <a:ext cx="3117273" cy="3241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3A10FA-BE6E-4C35-92BE-57BC43FAEF03}"/>
              </a:ext>
            </a:extLst>
          </p:cNvPr>
          <p:cNvSpPr txBox="1"/>
          <p:nvPr/>
        </p:nvSpPr>
        <p:spPr>
          <a:xfrm>
            <a:off x="6385560" y="2188226"/>
            <a:ext cx="4968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Calls to Pipeline under contract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D74A748-A6B8-4EBE-B69C-EE226CCE49EE}"/>
              </a:ext>
            </a:extLst>
          </p:cNvPr>
          <p:cNvSpPr txBox="1"/>
          <p:nvPr/>
        </p:nvSpPr>
        <p:spPr>
          <a:xfrm>
            <a:off x="6431280" y="2898053"/>
            <a:ext cx="3976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Calls to past Database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3CA9F8-498E-4042-8F92-5D3EB09832D2}"/>
              </a:ext>
            </a:extLst>
          </p:cNvPr>
          <p:cNvSpPr txBox="1"/>
          <p:nvPr/>
        </p:nvSpPr>
        <p:spPr>
          <a:xfrm>
            <a:off x="6431280" y="3558079"/>
            <a:ext cx="5166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Calls to active Listings/PALs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0984BC-9160-4ADC-B0C4-F75C909E830E}"/>
              </a:ext>
            </a:extLst>
          </p:cNvPr>
          <p:cNvSpPr/>
          <p:nvPr/>
        </p:nvSpPr>
        <p:spPr>
          <a:xfrm>
            <a:off x="7067550" y="4591050"/>
            <a:ext cx="566303" cy="1158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AC3AA8-EDBE-A613-79EB-4F2BB1E4BD87}"/>
              </a:ext>
            </a:extLst>
          </p:cNvPr>
          <p:cNvSpPr txBox="1"/>
          <p:nvPr/>
        </p:nvSpPr>
        <p:spPr>
          <a:xfrm>
            <a:off x="6431280" y="4267906"/>
            <a:ext cx="5166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Calls to known referral partners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341C4B-FE07-8F6C-EF09-5C7AE4C208BD}"/>
              </a:ext>
            </a:extLst>
          </p:cNvPr>
          <p:cNvSpPr txBox="1"/>
          <p:nvPr/>
        </p:nvSpPr>
        <p:spPr>
          <a:xfrm>
            <a:off x="6385560" y="4837191"/>
            <a:ext cx="5166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Calls to unknown referral partners</a:t>
            </a:r>
          </a:p>
        </p:txBody>
      </p:sp>
    </p:spTree>
    <p:extLst>
      <p:ext uri="{BB962C8B-B14F-4D97-AF65-F5344CB8AC3E}">
        <p14:creationId xmlns:p14="http://schemas.microsoft.com/office/powerpoint/2010/main" val="20270842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E66D1-9CB8-A798-83DF-084EC660C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Wrap-up </a:t>
            </a:r>
            <a:br>
              <a:rPr lang="en-US" dirty="0"/>
            </a:br>
            <a:r>
              <a:rPr lang="en-US" dirty="0"/>
              <a:t>The 80/20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172084-36F7-470E-0781-BC024D3B2E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80% of your income comes from 20% of your activities.</a:t>
            </a:r>
          </a:p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 five pieces to this Daily Success Plan.</a:t>
            </a:r>
          </a:p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20% of five is one</a:t>
            </a:r>
          </a:p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could only choose one of these, and it would make the biggest impact on your business, which one would you choose?</a:t>
            </a:r>
          </a:p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 steps you need to take to assure you never miss doing that one activity?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F57F2A-E46A-9E45-C900-4A2418E68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©The Marketing Animals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486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FACA9-77BB-4CCA-AF31-4436DA078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Side note: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0BC390-1BCA-4B93-B026-DF7B825173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your call reluctance is a fear of making ANY phone calls, you may need to get extra professional help OR hire someone to do your calling for you.  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you fear making “cold calls”, which is really the fear of rejection, take heart, you’re in good company and depending on your situation, you may be fretting over nothing.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AE122-DDF2-0EF5-3A56-E849E3DB2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©The Marketing Animals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9441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F7C30-3D54-7750-A03F-F071C38CD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Daily Success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873712-A997-4221-1FCA-536E1A98E4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13 “hello’s” a day</a:t>
            </a:r>
          </a:p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 5 handwritten notes</a:t>
            </a:r>
          </a:p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 with 3 people face to face</a:t>
            </a:r>
          </a:p>
          <a:p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HELLO’S!!!!!! Who do I call?</a:t>
            </a:r>
          </a:p>
          <a:p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8C2C35-30E9-D13E-FD73-0B6FED1A8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©The Marketing Animals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4749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C24C2-DC2F-452C-827C-99E3D2CE3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577" y="320867"/>
            <a:ext cx="7213600" cy="1372177"/>
          </a:xfrm>
        </p:spPr>
        <p:txBody>
          <a:bodyPr anchor="ctr">
            <a:norm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Just Ask Campaign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5864172-B758-4A44-8405-617DE98EFE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1250" y="5485822"/>
            <a:ext cx="10599952" cy="13721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chemeClr val="tx1"/>
                </a:solidFill>
              </a:rPr>
              <a:t>How many listings or buyers are you under contract with right now?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8794C5-BB0D-B771-E21A-9DCA55C12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©The Marketing Animals 2023</a:t>
            </a:r>
            <a:endParaRPr lang="en-US" dirty="0"/>
          </a:p>
        </p:txBody>
      </p:sp>
      <p:pic>
        <p:nvPicPr>
          <p:cNvPr id="5" name="Picture 4" descr="Woman signing contract">
            <a:extLst>
              <a:ext uri="{FF2B5EF4-FFF2-40B4-BE49-F238E27FC236}">
                <a16:creationId xmlns:a16="http://schemas.microsoft.com/office/drawing/2014/main" id="{3E08AE09-4E4F-9D30-EC01-7377511C5B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9520" y="1693044"/>
            <a:ext cx="5230351" cy="348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3643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051A4-E4E5-45FE-A5F0-C68C8F280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+mn-lt"/>
              </a:rPr>
              <a:t>Call them FIRST!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CFFE4-CE48-4306-8155-EF00D123B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7238" y="2064749"/>
            <a:ext cx="9967201" cy="404568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Who should you call first for more business?  </a:t>
            </a:r>
          </a:p>
          <a:p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eople you’re actually working with and who WANT you to call them.   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endParaRPr lang="en-US" sz="27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eople who don’t know you, aren’t working with you and want you to just leave them alone?  </a:t>
            </a:r>
          </a:p>
          <a:p>
            <a:pPr marL="0" indent="0">
              <a:buNone/>
            </a:pPr>
            <a:endParaRPr lang="en-US" sz="27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you answer the first one:  BINGO!!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FAF2F7-108E-64BC-44B4-9EE65719C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©The Marketing Animals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7878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F140A-657E-40B5-BECC-A657B331C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093" y="382385"/>
            <a:ext cx="10011492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Scripts for Under Contract (Just Ask)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B326A2-279A-6FA8-7E5E-510CA817E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©The Marketing Animals 2023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C6640E0-9F4F-72E6-C6A1-144F93C5CB65}"/>
              </a:ext>
            </a:extLst>
          </p:cNvPr>
          <p:cNvSpPr txBox="1">
            <a:spLocks/>
          </p:cNvSpPr>
          <p:nvPr/>
        </p:nvSpPr>
        <p:spPr>
          <a:xfrm>
            <a:off x="1251678" y="1504709"/>
            <a:ext cx="10178322" cy="49709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Reasons to call: Just wanted to check in, things are going smoothly;  the lender is on schedule, inspections have been done, we are clear to close; have you scheduled your moving truck?; have your ordered utilities?, etc. (Lots of reasons to call)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Any questions?  Awesome, I know you’re busy, so I’ll let you go.  Before I do, do you have any friends, family members or co-workers who might want to buy or sell in the next several months?  Can I ask you a favor?  If you hear of someone, can I count on you to send them my way?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9877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9DA48-46DF-4556-8885-A8C0DC2D6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367" y="136525"/>
            <a:ext cx="7213600" cy="1372177"/>
          </a:xfrm>
        </p:spPr>
        <p:txBody>
          <a:bodyPr anchor="ctr">
            <a:norm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NEXT!!!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8312730-F8F1-4C54-B48B-DA08D488A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1" y="1753177"/>
            <a:ext cx="7459132" cy="459682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many people are in your past database of clients?</a:t>
            </a:r>
          </a:p>
          <a:p>
            <a:pPr marL="0" indent="0">
              <a:buNone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should you call next?</a:t>
            </a:r>
          </a:p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 that you’ve already helped in the past and know how awesome you and your team are, or </a:t>
            </a:r>
          </a:p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 who have never worked with you and don’t know what you can do?</a:t>
            </a:r>
          </a:p>
          <a:p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answered the first one, you are right again!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280707-EBB1-9DDA-0C9F-31AB4FB63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©The Marketing Animals 2023</a:t>
            </a:r>
            <a:endParaRPr lang="en-US" dirty="0"/>
          </a:p>
        </p:txBody>
      </p:sp>
      <p:pic>
        <p:nvPicPr>
          <p:cNvPr id="5" name="Picture 4" descr="Person handing over keys">
            <a:extLst>
              <a:ext uri="{FF2B5EF4-FFF2-40B4-BE49-F238E27FC236}">
                <a16:creationId xmlns:a16="http://schemas.microsoft.com/office/drawing/2014/main" id="{6DD3ADEA-B59C-20AA-47F9-1B58BD135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3039" y="508000"/>
            <a:ext cx="4116128" cy="274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9674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F0E2D-476D-4491-B641-B03CB1553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Database Marketing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9E3F9B2-6A0F-43BF-BEDA-037BCF81F3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70702" y="1712653"/>
            <a:ext cx="2143125" cy="214312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540C2B-3927-02A4-1F83-7DC7A8AEA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©The Marketing Animals 2023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9202D5-0CD0-4D16-848B-585C4B9FFB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1361" y="4070480"/>
            <a:ext cx="2143125" cy="21431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EF07A6-68F9-428C-A425-8A8529CD1C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4026" y="2357437"/>
            <a:ext cx="2014536" cy="21431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75F0D2-CF4A-4D1F-927F-C7244B109650}"/>
              </a:ext>
            </a:extLst>
          </p:cNvPr>
          <p:cNvSpPr txBox="1"/>
          <p:nvPr/>
        </p:nvSpPr>
        <p:spPr>
          <a:xfrm>
            <a:off x="872017" y="2036591"/>
            <a:ext cx="45977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Do you: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Call them 3-4 times per year?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Mail them once a month?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Email them weekly?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Text them 2-3 times a year?</a:t>
            </a:r>
          </a:p>
        </p:txBody>
      </p:sp>
    </p:spTree>
    <p:extLst>
      <p:ext uri="{BB962C8B-B14F-4D97-AF65-F5344CB8AC3E}">
        <p14:creationId xmlns:p14="http://schemas.microsoft.com/office/powerpoint/2010/main" val="1566279286"/>
      </p:ext>
    </p:extLst>
  </p:cSld>
  <p:clrMapOvr>
    <a:masterClrMapping/>
  </p:clrMapOvr>
</p:sld>
</file>

<file path=ppt/theme/theme1.xml><?xml version="1.0" encoding="utf-8"?>
<a:theme xmlns:a="http://schemas.openxmlformats.org/drawingml/2006/main" name="Orange Arial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ange Arial" id="{6D5FCB95-92D2-FE48-BFD3-9FBF00CF7CD0}" vid="{00228FEF-23AE-2E4D-B918-CE3E20E140A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Orange Arial</Template>
  <TotalTime>19088</TotalTime>
  <Words>1609</Words>
  <Application>Microsoft Macintosh PowerPoint</Application>
  <PresentationFormat>Widescreen</PresentationFormat>
  <Paragraphs>136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Gill Sans MT</vt:lpstr>
      <vt:lpstr>Impact</vt:lpstr>
      <vt:lpstr>Orange Arial</vt:lpstr>
      <vt:lpstr>An Agents Hierarchy of Leads</vt:lpstr>
      <vt:lpstr>IS THIS YOU???</vt:lpstr>
      <vt:lpstr>Side note:</vt:lpstr>
      <vt:lpstr>The Daily Success Plan</vt:lpstr>
      <vt:lpstr>Just Ask Campaign</vt:lpstr>
      <vt:lpstr>Call them FIRST!</vt:lpstr>
      <vt:lpstr>Scripts for Under Contract (Just Ask)</vt:lpstr>
      <vt:lpstr>NEXT!!!</vt:lpstr>
      <vt:lpstr>Database Marketing</vt:lpstr>
      <vt:lpstr>Script for Database Calls</vt:lpstr>
      <vt:lpstr>The “Third” call – Your PAL’s</vt:lpstr>
      <vt:lpstr>Scripts for Sellers</vt:lpstr>
      <vt:lpstr>Scripts for PAL’s (Pre-Approved Looking Buyers)</vt:lpstr>
      <vt:lpstr>Your next group of Calls</vt:lpstr>
      <vt:lpstr>Calling Referral Partners</vt:lpstr>
      <vt:lpstr>Questions:</vt:lpstr>
      <vt:lpstr>Script for People you know</vt:lpstr>
      <vt:lpstr>Your last group of Calls (if needed)</vt:lpstr>
      <vt:lpstr>Script for Partners you don’t know</vt:lpstr>
      <vt:lpstr>Getting partner names</vt:lpstr>
      <vt:lpstr>Agent Hierarchy of leads</vt:lpstr>
      <vt:lpstr>Wrap-up  The 80/20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Agents Hierarchy of leads</dc:title>
  <dc:subject/>
  <dc:creator>Tammy Schneider</dc:creator>
  <cp:keywords/>
  <dc:description/>
  <cp:lastModifiedBy>Tammy Schneider</cp:lastModifiedBy>
  <cp:revision>53</cp:revision>
  <dcterms:created xsi:type="dcterms:W3CDTF">2018-03-20T17:40:51Z</dcterms:created>
  <dcterms:modified xsi:type="dcterms:W3CDTF">2023-09-27T19:50:13Z</dcterms:modified>
  <cp:category/>
</cp:coreProperties>
</file>