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700" r:id="rId2"/>
    <p:sldId id="257" r:id="rId3"/>
    <p:sldId id="260" r:id="rId4"/>
    <p:sldId id="258" r:id="rId5"/>
    <p:sldId id="698" r:id="rId6"/>
    <p:sldId id="697" r:id="rId7"/>
    <p:sldId id="701" r:id="rId8"/>
  </p:sldIdLst>
  <p:sldSz cx="7772400" cy="10058400"/>
  <p:notesSz cx="6858000" cy="9144000"/>
  <p:embeddedFontLst>
    <p:embeddedFont>
      <p:font typeface="Calibri" panose="020F0502020204030204" pitchFamily="34" charset="0"/>
      <p:regular r:id="rId10"/>
      <p:bold r:id="rId11"/>
      <p:italic r:id="rId12"/>
      <p:boldItalic r:id="rId13"/>
    </p:embeddedFont>
    <p:embeddedFont>
      <p:font typeface="Nunito"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94"/>
  </p:normalViewPr>
  <p:slideViewPr>
    <p:cSldViewPr snapToGrid="0">
      <p:cViewPr varScale="1">
        <p:scale>
          <a:sx n="82" d="100"/>
          <a:sy n="82" d="100"/>
        </p:scale>
        <p:origin x="2936"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12648c572a_0_4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12648c572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12648c572a_0_4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12648c572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0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045300" y="3032480"/>
            <a:ext cx="4727100" cy="702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6" y="5523467"/>
            <a:ext cx="6264900" cy="4534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696277" y="1653618"/>
            <a:ext cx="6379800" cy="1866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696277" y="3892973"/>
            <a:ext cx="6379800" cy="4787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045300" y="3032480"/>
            <a:ext cx="4727100" cy="702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26" y="5523467"/>
            <a:ext cx="6264900" cy="4534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696277" y="1653618"/>
            <a:ext cx="6379800" cy="1866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696278" y="3892973"/>
            <a:ext cx="3133200" cy="4787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3942874" y="3892973"/>
            <a:ext cx="3133200" cy="4787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045300" y="3032480"/>
            <a:ext cx="4727100" cy="702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26" y="5523467"/>
            <a:ext cx="6264900" cy="4534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696277" y="1653618"/>
            <a:ext cx="6379800" cy="1866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045300" y="3032480"/>
            <a:ext cx="4727100" cy="702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26" y="5523467"/>
            <a:ext cx="6264900" cy="4534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696278" y="1653618"/>
            <a:ext cx="3152700" cy="27045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706095" y="4535031"/>
            <a:ext cx="3152700" cy="4145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5520815"/>
            <a:ext cx="6263700" cy="4530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045654" y="3039154"/>
            <a:ext cx="4726500" cy="7019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17533" y="-163"/>
            <a:ext cx="1913628" cy="204045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29556" y="8843267"/>
            <a:ext cx="1354265" cy="1206688"/>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003607" y="2430"/>
            <a:ext cx="2768903" cy="2466993"/>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184840" y="2544463"/>
            <a:ext cx="5412000" cy="496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045300" y="3032480"/>
            <a:ext cx="4727100" cy="702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26" y="5523467"/>
            <a:ext cx="6264900" cy="4534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696278" y="1653618"/>
            <a:ext cx="5460600" cy="1378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696278" y="3032480"/>
            <a:ext cx="4980900" cy="769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696278" y="4824453"/>
            <a:ext cx="4980900" cy="40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26" y="5523467"/>
            <a:ext cx="6264900" cy="4534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045300" y="3032480"/>
            <a:ext cx="4727100" cy="7026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172741" y="403333"/>
            <a:ext cx="7426800" cy="92517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278821" y="8141956"/>
            <a:ext cx="6302700" cy="11832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4733700" y="5542191"/>
            <a:ext cx="3038700" cy="4516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065615" y="8056060"/>
            <a:ext cx="2142898" cy="2002829"/>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69415" y="4"/>
            <a:ext cx="2376146" cy="211843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177972" y="2706196"/>
            <a:ext cx="5416500" cy="26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177972" y="5600418"/>
            <a:ext cx="5416500" cy="12537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7132124" y="8885396"/>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9D16-3BC3-D8A8-06AE-A88550B895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88939-A000-6305-12BD-36FB430026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47F4E-CF4D-D220-7C34-80826714AF6A}"/>
              </a:ext>
            </a:extLst>
          </p:cNvPr>
          <p:cNvSpPr>
            <a:spLocks noGrp="1"/>
          </p:cNvSpPr>
          <p:nvPr>
            <p:ph type="dt" sz="half" idx="10"/>
          </p:nvPr>
        </p:nvSpPr>
        <p:spPr/>
        <p:txBody>
          <a:bodyPr/>
          <a:lstStyle/>
          <a:p>
            <a:fld id="{010DF3C7-69EC-1747-A25B-76349D189AC7}" type="datetimeFigureOut">
              <a:rPr lang="en-US" smtClean="0"/>
              <a:t>5/24/23</a:t>
            </a:fld>
            <a:endParaRPr lang="en-US"/>
          </a:p>
        </p:txBody>
      </p:sp>
      <p:sp>
        <p:nvSpPr>
          <p:cNvPr id="5" name="Footer Placeholder 4">
            <a:extLst>
              <a:ext uri="{FF2B5EF4-FFF2-40B4-BE49-F238E27FC236}">
                <a16:creationId xmlns:a16="http://schemas.microsoft.com/office/drawing/2014/main" id="{03012B46-86AE-BE51-3C76-60B7BC3F1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5E11D-A66B-5E7D-B230-0562CBEC2F65}"/>
              </a:ext>
            </a:extLst>
          </p:cNvPr>
          <p:cNvSpPr>
            <a:spLocks noGrp="1"/>
          </p:cNvSpPr>
          <p:nvPr>
            <p:ph type="sldNum" sz="quarter" idx="12"/>
          </p:nvPr>
        </p:nvSpPr>
        <p:spPr/>
        <p:txBody>
          <a:bodyPr/>
          <a:lstStyle/>
          <a:p>
            <a:fld id="{890A8D78-3835-8C4B-BCC5-7F3E5C1630F6}" type="slidenum">
              <a:rPr lang="en-US" smtClean="0"/>
              <a:t>‹#›</a:t>
            </a:fld>
            <a:endParaRPr lang="en-US"/>
          </a:p>
        </p:txBody>
      </p:sp>
    </p:spTree>
    <p:extLst>
      <p:ext uri="{BB962C8B-B14F-4D97-AF65-F5344CB8AC3E}">
        <p14:creationId xmlns:p14="http://schemas.microsoft.com/office/powerpoint/2010/main" val="368127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264945" y="2253729"/>
            <a:ext cx="7242600" cy="66318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7132124" y="8885396"/>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9BEA-1670-271E-E252-A9654FE3BE10}"/>
              </a:ext>
            </a:extLst>
          </p:cNvPr>
          <p:cNvSpPr>
            <a:spLocks noGrp="1"/>
          </p:cNvSpPr>
          <p:nvPr>
            <p:ph type="title"/>
          </p:nvPr>
        </p:nvSpPr>
        <p:spPr>
          <a:xfrm>
            <a:off x="201478" y="1653618"/>
            <a:ext cx="7377193" cy="1866900"/>
          </a:xfrm>
        </p:spPr>
        <p:txBody>
          <a:bodyPr>
            <a:noAutofit/>
          </a:bodyPr>
          <a:lstStyle/>
          <a:p>
            <a:pPr algn="ctr"/>
            <a:r>
              <a:rPr lang="en-US" sz="4300" b="1" dirty="0">
                <a:solidFill>
                  <a:schemeClr val="bg2"/>
                </a:solidFill>
                <a:latin typeface="Arial" panose="020B0604020202020204" pitchFamily="34" charset="0"/>
                <a:cs typeface="Arial" panose="020B0604020202020204" pitchFamily="34" charset="0"/>
              </a:rPr>
              <a:t>Real Time Referral Program</a:t>
            </a:r>
            <a:br>
              <a:rPr lang="en-US" sz="4300" b="1" dirty="0">
                <a:solidFill>
                  <a:schemeClr val="bg2"/>
                </a:solidFill>
                <a:latin typeface="Arial" panose="020B0604020202020204" pitchFamily="34" charset="0"/>
                <a:cs typeface="Arial" panose="020B0604020202020204" pitchFamily="34" charset="0"/>
              </a:rPr>
            </a:br>
            <a:br>
              <a:rPr lang="en-US" sz="3600" b="1" dirty="0">
                <a:solidFill>
                  <a:schemeClr val="bg2"/>
                </a:solidFill>
                <a:latin typeface="Arial" panose="020B0604020202020204" pitchFamily="34" charset="0"/>
                <a:cs typeface="Arial" panose="020B0604020202020204" pitchFamily="34" charset="0"/>
              </a:rPr>
            </a:br>
            <a:r>
              <a:rPr lang="en-US" sz="3500" b="1" dirty="0">
                <a:solidFill>
                  <a:schemeClr val="bg2"/>
                </a:solidFill>
                <a:latin typeface="Arial" panose="020B0604020202020204" pitchFamily="34" charset="0"/>
                <a:cs typeface="Arial" panose="020B0604020202020204" pitchFamily="34" charset="0"/>
              </a:rPr>
              <a:t>How We Are Seeing Epic Growth!</a:t>
            </a:r>
          </a:p>
        </p:txBody>
      </p:sp>
    </p:spTree>
    <p:extLst>
      <p:ext uri="{BB962C8B-B14F-4D97-AF65-F5344CB8AC3E}">
        <p14:creationId xmlns:p14="http://schemas.microsoft.com/office/powerpoint/2010/main" val="365974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A00"/>
        </a:solidFill>
        <a:effectLst/>
      </p:bgPr>
    </p:bg>
    <p:spTree>
      <p:nvGrpSpPr>
        <p:cNvPr id="1" name="Shape 168"/>
        <p:cNvGrpSpPr/>
        <p:nvPr/>
      </p:nvGrpSpPr>
      <p:grpSpPr>
        <a:xfrm>
          <a:off x="0" y="0"/>
          <a:ext cx="0" cy="0"/>
          <a:chOff x="0" y="0"/>
          <a:chExt cx="0" cy="0"/>
        </a:xfrm>
      </p:grpSpPr>
      <p:sp>
        <p:nvSpPr>
          <p:cNvPr id="4" name="Title 1">
            <a:extLst>
              <a:ext uri="{FF2B5EF4-FFF2-40B4-BE49-F238E27FC236}">
                <a16:creationId xmlns:a16="http://schemas.microsoft.com/office/drawing/2014/main" id="{64F3E372-0B68-D12A-4F86-D3C0AA0F4C4C}"/>
              </a:ext>
            </a:extLst>
          </p:cNvPr>
          <p:cNvSpPr>
            <a:spLocks noGrp="1"/>
          </p:cNvSpPr>
          <p:nvPr>
            <p:ph type="title"/>
          </p:nvPr>
        </p:nvSpPr>
        <p:spPr>
          <a:xfrm>
            <a:off x="294468" y="737084"/>
            <a:ext cx="7253207" cy="1897628"/>
          </a:xfrm>
        </p:spPr>
        <p:txBody>
          <a:bodyPr>
            <a:normAutofit fontScale="90000"/>
          </a:bodyPr>
          <a:lstStyle/>
          <a:p>
            <a:r>
              <a:rPr lang="en-US" dirty="0">
                <a:solidFill>
                  <a:srgbClr val="002060"/>
                </a:solidFill>
              </a:rPr>
              <a:t>We helped real estate agents that referred to us make an EXTRA $321,900 in commissions in the last 12 months alone by referring 29 “Real Time Referrals” that actually closed</a:t>
            </a:r>
          </a:p>
        </p:txBody>
      </p:sp>
      <p:sp>
        <p:nvSpPr>
          <p:cNvPr id="5" name="Content Placeholder 2">
            <a:extLst>
              <a:ext uri="{FF2B5EF4-FFF2-40B4-BE49-F238E27FC236}">
                <a16:creationId xmlns:a16="http://schemas.microsoft.com/office/drawing/2014/main" id="{54F4E540-ECC6-A901-575A-E90679840BE8}"/>
              </a:ext>
            </a:extLst>
          </p:cNvPr>
          <p:cNvSpPr txBox="1">
            <a:spLocks/>
          </p:cNvSpPr>
          <p:nvPr/>
        </p:nvSpPr>
        <p:spPr>
          <a:xfrm>
            <a:off x="185980" y="2853531"/>
            <a:ext cx="7361695" cy="4351338"/>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0" indent="0">
              <a:buFont typeface="Calibri"/>
              <a:buNone/>
            </a:pPr>
            <a:endParaRPr lang="en-US" sz="2000" dirty="0"/>
          </a:p>
          <a:p>
            <a:pPr marL="0" indent="0">
              <a:buNone/>
            </a:pPr>
            <a:r>
              <a:rPr lang="en-US" sz="2800" dirty="0">
                <a:latin typeface="Arial" panose="020B0604020202020204" pitchFamily="34" charset="0"/>
                <a:cs typeface="Arial" panose="020B0604020202020204" pitchFamily="34" charset="0"/>
              </a:rPr>
              <a:t>1.  Closing on time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2.  Great communication during the loan process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3.  Follow up on the leads like green on a pickle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4.  </a:t>
            </a:r>
            <a:r>
              <a:rPr lang="en-US" sz="2800" b="1" dirty="0">
                <a:latin typeface="Arial" panose="020B0604020202020204" pitchFamily="34" charset="0"/>
                <a:cs typeface="Arial" panose="020B0604020202020204" pitchFamily="34" charset="0"/>
              </a:rPr>
              <a:t>Real Time Referral Program</a:t>
            </a:r>
          </a:p>
          <a:p>
            <a:pPr marL="514350" indent="-514350">
              <a:buFont typeface="Calibri"/>
              <a:buAutoNum type="arabicPeriod"/>
            </a:pPr>
            <a:endParaRPr lang="en-US" dirty="0"/>
          </a:p>
          <a:p>
            <a:pPr marL="0" indent="0">
              <a:buFont typeface="Calibri"/>
              <a:buNone/>
            </a:pPr>
            <a:endParaRPr lang="en-US" dirty="0"/>
          </a:p>
          <a:p>
            <a:pPr marL="0" indent="0">
              <a:buFont typeface="Calibri"/>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A00"/>
        </a:solidFill>
        <a:effectLst/>
      </p:bgPr>
    </p:bg>
    <p:spTree>
      <p:nvGrpSpPr>
        <p:cNvPr id="1" name="Shape 168"/>
        <p:cNvGrpSpPr/>
        <p:nvPr/>
      </p:nvGrpSpPr>
      <p:grpSpPr>
        <a:xfrm>
          <a:off x="0" y="0"/>
          <a:ext cx="0" cy="0"/>
          <a:chOff x="0" y="0"/>
          <a:chExt cx="0" cy="0"/>
        </a:xfrm>
      </p:grpSpPr>
      <p:sp>
        <p:nvSpPr>
          <p:cNvPr id="169" name="Google Shape;169;p14"/>
          <p:cNvSpPr txBox="1"/>
          <p:nvPr/>
        </p:nvSpPr>
        <p:spPr>
          <a:xfrm>
            <a:off x="1220425" y="377460"/>
            <a:ext cx="54864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dirty="0">
                <a:latin typeface="Nunito"/>
                <a:ea typeface="Nunito"/>
                <a:cs typeface="Nunito"/>
                <a:sym typeface="Nunito"/>
              </a:rPr>
              <a:t>Real-Time Referral Program</a:t>
            </a:r>
            <a:endParaRPr sz="3000" b="1" dirty="0">
              <a:latin typeface="Nunito"/>
              <a:ea typeface="Nunito"/>
              <a:cs typeface="Nunito"/>
              <a:sym typeface="Nunito"/>
            </a:endParaRPr>
          </a:p>
        </p:txBody>
      </p:sp>
      <p:sp>
        <p:nvSpPr>
          <p:cNvPr id="170" name="Google Shape;170;p14"/>
          <p:cNvSpPr/>
          <p:nvPr/>
        </p:nvSpPr>
        <p:spPr>
          <a:xfrm>
            <a:off x="433825" y="1164750"/>
            <a:ext cx="6917400" cy="11082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txBox="1"/>
          <p:nvPr/>
        </p:nvSpPr>
        <p:spPr>
          <a:xfrm>
            <a:off x="602000" y="1098700"/>
            <a:ext cx="6599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MONDAY -</a:t>
            </a:r>
            <a:r>
              <a:rPr lang="en" sz="2000">
                <a:latin typeface="Calibri"/>
                <a:ea typeface="Calibri"/>
                <a:cs typeface="Calibri"/>
                <a:sym typeface="Calibri"/>
              </a:rPr>
              <a:t> Check in with you to qualify (back up-qualify) all buyers for your offers. Check in with the clients to see how house hunting went over the weekend.</a:t>
            </a:r>
            <a:endParaRPr sz="2000">
              <a:latin typeface="Calibri"/>
              <a:ea typeface="Calibri"/>
              <a:cs typeface="Calibri"/>
              <a:sym typeface="Calibri"/>
            </a:endParaRPr>
          </a:p>
        </p:txBody>
      </p:sp>
      <p:sp>
        <p:nvSpPr>
          <p:cNvPr id="174" name="Google Shape;174;p14"/>
          <p:cNvSpPr/>
          <p:nvPr/>
        </p:nvSpPr>
        <p:spPr>
          <a:xfrm>
            <a:off x="427500" y="3993500"/>
            <a:ext cx="6917400" cy="19692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txBox="1"/>
          <p:nvPr/>
        </p:nvSpPr>
        <p:spPr>
          <a:xfrm>
            <a:off x="595750" y="3930725"/>
            <a:ext cx="67554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WEDNESDAY - </a:t>
            </a:r>
            <a:r>
              <a:rPr lang="en" sz="2000">
                <a:latin typeface="Calibri"/>
                <a:ea typeface="Calibri"/>
                <a:cs typeface="Calibri"/>
                <a:sym typeface="Calibri"/>
              </a:rPr>
              <a:t>We call your database, past clients, with an incredibly successful script checking in to tell them that you've been thinking about them, how much you appreciate them, loved working with them, and ask them how they’ve been. And, oh by the way, ask if they know of friends, family, or co-workers looking to buy or sell, to refer back to you real-time.</a:t>
            </a:r>
            <a:endParaRPr sz="2000">
              <a:latin typeface="Calibri"/>
              <a:ea typeface="Calibri"/>
              <a:cs typeface="Calibri"/>
              <a:sym typeface="Calibri"/>
            </a:endParaRPr>
          </a:p>
        </p:txBody>
      </p:sp>
      <p:sp>
        <p:nvSpPr>
          <p:cNvPr id="176" name="Google Shape;176;p14"/>
          <p:cNvSpPr/>
          <p:nvPr/>
        </p:nvSpPr>
        <p:spPr>
          <a:xfrm>
            <a:off x="427500" y="6022300"/>
            <a:ext cx="6917400" cy="10455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txBox="1"/>
          <p:nvPr/>
        </p:nvSpPr>
        <p:spPr>
          <a:xfrm>
            <a:off x="595750" y="5959525"/>
            <a:ext cx="6755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THURSDAY - </a:t>
            </a:r>
            <a:r>
              <a:rPr lang="en" sz="2000">
                <a:latin typeface="Calibri"/>
                <a:ea typeface="Calibri"/>
                <a:cs typeface="Calibri"/>
                <a:sym typeface="Calibri"/>
              </a:rPr>
              <a:t>Call all buyer leads and pre-qualified buyers to re-confirm pre-approval and keep them in the line-up for looking at homes over the weekend and ready to submit offers. </a:t>
            </a:r>
            <a:endParaRPr sz="2000">
              <a:latin typeface="Calibri"/>
              <a:ea typeface="Calibri"/>
              <a:cs typeface="Calibri"/>
              <a:sym typeface="Calibri"/>
            </a:endParaRPr>
          </a:p>
        </p:txBody>
      </p:sp>
      <p:sp>
        <p:nvSpPr>
          <p:cNvPr id="178" name="Google Shape;178;p14"/>
          <p:cNvSpPr/>
          <p:nvPr/>
        </p:nvSpPr>
        <p:spPr>
          <a:xfrm>
            <a:off x="427500" y="7127400"/>
            <a:ext cx="7014000" cy="2339400"/>
          </a:xfrm>
          <a:prstGeom prst="roundRect">
            <a:avLst>
              <a:gd name="adj" fmla="val 16667"/>
            </a:avLst>
          </a:prstGeom>
          <a:solidFill>
            <a:srgbClr val="FF9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txBox="1"/>
          <p:nvPr/>
        </p:nvSpPr>
        <p:spPr>
          <a:xfrm>
            <a:off x="302800" y="7143450"/>
            <a:ext cx="7185600" cy="24012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b="1" dirty="0">
                <a:latin typeface="Calibri"/>
                <a:ea typeface="Calibri"/>
                <a:cs typeface="Calibri"/>
                <a:sym typeface="Calibri"/>
              </a:rPr>
              <a:t>In summary, </a:t>
            </a:r>
            <a:r>
              <a:rPr lang="en" sz="1600" dirty="0">
                <a:latin typeface="Calibri"/>
                <a:ea typeface="Calibri"/>
                <a:cs typeface="Calibri"/>
                <a:sym typeface="Calibri"/>
              </a:rPr>
              <a:t>we touch the lead, we touch the partner. We have three guaranteed touch points with you per week to check in on current clients and upcoming clients for additional real-time referrals. </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All referrals that we ask for go back to you immediately as a real-time referral.</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Our team is always dedicated to close you on time, so you have more real-time referrals! </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We will stay on top of all clients you send our way for pre-approval consistently so we do not lose track of any of the pre-approved and looking clients, which means more commission for you.</a:t>
            </a:r>
            <a:endParaRPr sz="2200" dirty="0">
              <a:latin typeface="Calibri"/>
              <a:ea typeface="Calibri"/>
              <a:cs typeface="Calibri"/>
              <a:sym typeface="Calibri"/>
            </a:endParaRPr>
          </a:p>
        </p:txBody>
      </p:sp>
      <p:sp>
        <p:nvSpPr>
          <p:cNvPr id="180" name="Google Shape;180;p14"/>
          <p:cNvSpPr txBox="1"/>
          <p:nvPr/>
        </p:nvSpPr>
        <p:spPr>
          <a:xfrm>
            <a:off x="1220425" y="9666625"/>
            <a:ext cx="54864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1100">
                <a:solidFill>
                  <a:srgbClr val="FFFFFF"/>
                </a:solidFill>
                <a:latin typeface="Calibri"/>
                <a:ea typeface="Calibri"/>
                <a:cs typeface="Calibri"/>
                <a:sym typeface="Calibri"/>
              </a:rPr>
              <a:t>© 2022 Mortgage Marketing Animals.  All rights reserved.</a:t>
            </a:r>
            <a:endParaRPr>
              <a:solidFill>
                <a:srgbClr val="FFFFFF"/>
              </a:solidFill>
            </a:endParaRPr>
          </a:p>
        </p:txBody>
      </p:sp>
      <p:pic>
        <p:nvPicPr>
          <p:cNvPr id="2" name="Picture 1">
            <a:extLst>
              <a:ext uri="{FF2B5EF4-FFF2-40B4-BE49-F238E27FC236}">
                <a16:creationId xmlns:a16="http://schemas.microsoft.com/office/drawing/2014/main" id="{BC2FFA5B-B0C8-1858-EACA-36C20EED57CC}"/>
              </a:ext>
            </a:extLst>
          </p:cNvPr>
          <p:cNvPicPr>
            <a:picLocks noChangeAspect="1"/>
          </p:cNvPicPr>
          <p:nvPr/>
        </p:nvPicPr>
        <p:blipFill>
          <a:blip r:embed="rId3"/>
          <a:stretch>
            <a:fillRect/>
          </a:stretch>
        </p:blipFill>
        <p:spPr>
          <a:xfrm>
            <a:off x="302800" y="2340119"/>
            <a:ext cx="7185600" cy="1650746"/>
          </a:xfrm>
          <a:prstGeom prst="rect">
            <a:avLst/>
          </a:prstGeom>
        </p:spPr>
      </p:pic>
    </p:spTree>
    <p:extLst>
      <p:ext uri="{BB962C8B-B14F-4D97-AF65-F5344CB8AC3E}">
        <p14:creationId xmlns:p14="http://schemas.microsoft.com/office/powerpoint/2010/main" val="18551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2900F-E082-1719-4240-A0F8875293B6}"/>
              </a:ext>
            </a:extLst>
          </p:cNvPr>
          <p:cNvPicPr>
            <a:picLocks noChangeAspect="1"/>
          </p:cNvPicPr>
          <p:nvPr/>
        </p:nvPicPr>
        <p:blipFill>
          <a:blip r:embed="rId2"/>
          <a:stretch>
            <a:fillRect/>
          </a:stretch>
        </p:blipFill>
        <p:spPr>
          <a:xfrm>
            <a:off x="245962" y="921576"/>
            <a:ext cx="7280476" cy="1270817"/>
          </a:xfrm>
          <a:prstGeom prst="rect">
            <a:avLst/>
          </a:prstGeom>
        </p:spPr>
      </p:pic>
      <p:sp>
        <p:nvSpPr>
          <p:cNvPr id="5" name="Google Shape;169;p14">
            <a:extLst>
              <a:ext uri="{FF2B5EF4-FFF2-40B4-BE49-F238E27FC236}">
                <a16:creationId xmlns:a16="http://schemas.microsoft.com/office/drawing/2014/main" id="{3D972965-2A6E-C1DA-FF16-EF1266B24DE9}"/>
              </a:ext>
            </a:extLst>
          </p:cNvPr>
          <p:cNvSpPr txBox="1"/>
          <p:nvPr/>
        </p:nvSpPr>
        <p:spPr>
          <a:xfrm>
            <a:off x="937274" y="402809"/>
            <a:ext cx="54864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dirty="0">
                <a:latin typeface="Nunito"/>
                <a:ea typeface="Nunito"/>
                <a:cs typeface="Nunito"/>
                <a:sym typeface="Nunito"/>
              </a:rPr>
              <a:t>Real-Time Referral Program</a:t>
            </a:r>
            <a:endParaRPr sz="3000" b="1" dirty="0">
              <a:latin typeface="Nunito"/>
              <a:ea typeface="Nunito"/>
              <a:cs typeface="Nunito"/>
              <a:sym typeface="Nunito"/>
            </a:endParaRPr>
          </a:p>
        </p:txBody>
      </p:sp>
      <p:pic>
        <p:nvPicPr>
          <p:cNvPr id="7" name="Picture 6">
            <a:extLst>
              <a:ext uri="{FF2B5EF4-FFF2-40B4-BE49-F238E27FC236}">
                <a16:creationId xmlns:a16="http://schemas.microsoft.com/office/drawing/2014/main" id="{BC179B48-DFC5-0EDA-4905-0B5585168FAA}"/>
              </a:ext>
            </a:extLst>
          </p:cNvPr>
          <p:cNvPicPr>
            <a:picLocks noChangeAspect="1"/>
          </p:cNvPicPr>
          <p:nvPr/>
        </p:nvPicPr>
        <p:blipFill>
          <a:blip r:embed="rId3"/>
          <a:stretch>
            <a:fillRect/>
          </a:stretch>
        </p:blipFill>
        <p:spPr>
          <a:xfrm>
            <a:off x="245962" y="3966227"/>
            <a:ext cx="7280476" cy="2125946"/>
          </a:xfrm>
          <a:prstGeom prst="rect">
            <a:avLst/>
          </a:prstGeom>
        </p:spPr>
      </p:pic>
      <p:pic>
        <p:nvPicPr>
          <p:cNvPr id="8" name="Picture 7">
            <a:extLst>
              <a:ext uri="{FF2B5EF4-FFF2-40B4-BE49-F238E27FC236}">
                <a16:creationId xmlns:a16="http://schemas.microsoft.com/office/drawing/2014/main" id="{5EAD75F0-C26A-19EA-5EDA-21E9E98ED332}"/>
              </a:ext>
            </a:extLst>
          </p:cNvPr>
          <p:cNvPicPr>
            <a:picLocks noChangeAspect="1"/>
          </p:cNvPicPr>
          <p:nvPr/>
        </p:nvPicPr>
        <p:blipFill>
          <a:blip r:embed="rId4"/>
          <a:stretch>
            <a:fillRect/>
          </a:stretch>
        </p:blipFill>
        <p:spPr>
          <a:xfrm>
            <a:off x="245962" y="6092173"/>
            <a:ext cx="7280476" cy="1130947"/>
          </a:xfrm>
          <a:prstGeom prst="rect">
            <a:avLst/>
          </a:prstGeom>
        </p:spPr>
      </p:pic>
      <p:pic>
        <p:nvPicPr>
          <p:cNvPr id="10" name="Picture 9">
            <a:extLst>
              <a:ext uri="{FF2B5EF4-FFF2-40B4-BE49-F238E27FC236}">
                <a16:creationId xmlns:a16="http://schemas.microsoft.com/office/drawing/2014/main" id="{50B8E2A7-CA9C-EFB8-E886-41C0763E53A6}"/>
              </a:ext>
            </a:extLst>
          </p:cNvPr>
          <p:cNvPicPr>
            <a:picLocks noChangeAspect="1"/>
          </p:cNvPicPr>
          <p:nvPr/>
        </p:nvPicPr>
        <p:blipFill>
          <a:blip r:embed="rId5"/>
          <a:stretch>
            <a:fillRect/>
          </a:stretch>
        </p:blipFill>
        <p:spPr>
          <a:xfrm>
            <a:off x="245962" y="7223120"/>
            <a:ext cx="7280476" cy="2514638"/>
          </a:xfrm>
          <a:prstGeom prst="rect">
            <a:avLst/>
          </a:prstGeom>
        </p:spPr>
      </p:pic>
      <p:pic>
        <p:nvPicPr>
          <p:cNvPr id="11" name="Picture 10">
            <a:extLst>
              <a:ext uri="{FF2B5EF4-FFF2-40B4-BE49-F238E27FC236}">
                <a16:creationId xmlns:a16="http://schemas.microsoft.com/office/drawing/2014/main" id="{1F425E7B-5029-5905-03A7-CD65CB8D0046}"/>
              </a:ext>
            </a:extLst>
          </p:cNvPr>
          <p:cNvPicPr>
            <a:picLocks noChangeAspect="1"/>
          </p:cNvPicPr>
          <p:nvPr/>
        </p:nvPicPr>
        <p:blipFill>
          <a:blip r:embed="rId6"/>
          <a:stretch>
            <a:fillRect/>
          </a:stretch>
        </p:blipFill>
        <p:spPr>
          <a:xfrm>
            <a:off x="245960" y="2229195"/>
            <a:ext cx="7280477" cy="1700231"/>
          </a:xfrm>
          <a:prstGeom prst="rect">
            <a:avLst/>
          </a:prstGeom>
        </p:spPr>
      </p:pic>
    </p:spTree>
    <p:extLst>
      <p:ext uri="{BB962C8B-B14F-4D97-AF65-F5344CB8AC3E}">
        <p14:creationId xmlns:p14="http://schemas.microsoft.com/office/powerpoint/2010/main" val="34053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1ADA67-5C6F-A5B5-2753-F53F672B7212}"/>
              </a:ext>
            </a:extLst>
          </p:cNvPr>
          <p:cNvPicPr>
            <a:picLocks noChangeAspect="1"/>
          </p:cNvPicPr>
          <p:nvPr/>
        </p:nvPicPr>
        <p:blipFill>
          <a:blip r:embed="rId2"/>
          <a:stretch>
            <a:fillRect/>
          </a:stretch>
        </p:blipFill>
        <p:spPr>
          <a:xfrm>
            <a:off x="76200" y="0"/>
            <a:ext cx="7620000" cy="10058400"/>
          </a:xfrm>
          <a:prstGeom prst="rect">
            <a:avLst/>
          </a:prstGeom>
          <a:noFill/>
        </p:spPr>
      </p:pic>
    </p:spTree>
    <p:extLst>
      <p:ext uri="{BB962C8B-B14F-4D97-AF65-F5344CB8AC3E}">
        <p14:creationId xmlns:p14="http://schemas.microsoft.com/office/powerpoint/2010/main" val="20201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FE80-0343-5B40-81CD-176B9D42A300}"/>
              </a:ext>
            </a:extLst>
          </p:cNvPr>
          <p:cNvSpPr>
            <a:spLocks noGrp="1"/>
          </p:cNvSpPr>
          <p:nvPr>
            <p:ph type="title"/>
          </p:nvPr>
        </p:nvSpPr>
        <p:spPr>
          <a:xfrm>
            <a:off x="0" y="386143"/>
            <a:ext cx="7568171" cy="845046"/>
          </a:xfrm>
        </p:spPr>
        <p:txBody>
          <a:bodyPr>
            <a:noAutofit/>
          </a:bodyPr>
          <a:lstStyle/>
          <a:p>
            <a:pPr algn="ctr"/>
            <a:r>
              <a:rPr lang="en-US" sz="4000" b="1" dirty="0"/>
              <a:t>Real Time Referral Program</a:t>
            </a:r>
            <a:br>
              <a:rPr lang="en-US" sz="4000" b="1" dirty="0"/>
            </a:br>
            <a:r>
              <a:rPr lang="en-US" sz="4000" b="1" dirty="0"/>
              <a:t>“Your Leads Are Seeds”</a:t>
            </a:r>
          </a:p>
        </p:txBody>
      </p:sp>
      <p:sp>
        <p:nvSpPr>
          <p:cNvPr id="3" name="Content Placeholder 2">
            <a:extLst>
              <a:ext uri="{FF2B5EF4-FFF2-40B4-BE49-F238E27FC236}">
                <a16:creationId xmlns:a16="http://schemas.microsoft.com/office/drawing/2014/main" id="{7CA04DB5-D2DE-D5AF-986D-766E83886740}"/>
              </a:ext>
            </a:extLst>
          </p:cNvPr>
          <p:cNvSpPr>
            <a:spLocks noGrp="1"/>
          </p:cNvSpPr>
          <p:nvPr>
            <p:ph idx="1"/>
          </p:nvPr>
        </p:nvSpPr>
        <p:spPr>
          <a:xfrm>
            <a:off x="432237" y="2250363"/>
            <a:ext cx="7135934" cy="6661161"/>
          </a:xfrm>
        </p:spPr>
        <p:txBody>
          <a:bodyPr>
            <a:noAutofit/>
          </a:bodyPr>
          <a:lstStyle/>
          <a:p>
            <a:pPr marL="0" indent="0">
              <a:buNone/>
            </a:pPr>
            <a:endParaRPr lang="en-US" sz="4000" b="1" dirty="0"/>
          </a:p>
          <a:p>
            <a:r>
              <a:rPr lang="en-US" sz="4000" b="1" dirty="0"/>
              <a:t>Monday:  Weekend Debrief</a:t>
            </a:r>
            <a:br>
              <a:rPr lang="en-US" sz="4000" b="1" dirty="0"/>
            </a:br>
            <a:endParaRPr lang="en-US" sz="4000" b="1" dirty="0"/>
          </a:p>
          <a:p>
            <a:r>
              <a:rPr lang="en-US" sz="4000" b="1" dirty="0"/>
              <a:t>Tuesday-  Just Ask</a:t>
            </a:r>
          </a:p>
          <a:p>
            <a:endParaRPr lang="en-US" sz="4000" b="1" dirty="0"/>
          </a:p>
          <a:p>
            <a:r>
              <a:rPr lang="en-US" sz="4000" b="1" dirty="0"/>
              <a:t>Wednesday- Past Database</a:t>
            </a:r>
          </a:p>
          <a:p>
            <a:endParaRPr lang="en-US" sz="4000" b="1" dirty="0"/>
          </a:p>
          <a:p>
            <a:r>
              <a:rPr lang="en-US" sz="4000" b="1" dirty="0"/>
              <a:t>Thursday-  PAAL’s</a:t>
            </a:r>
          </a:p>
        </p:txBody>
      </p:sp>
    </p:spTree>
    <p:extLst>
      <p:ext uri="{BB962C8B-B14F-4D97-AF65-F5344CB8AC3E}">
        <p14:creationId xmlns:p14="http://schemas.microsoft.com/office/powerpoint/2010/main" val="291889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BB38-31F5-EC96-E961-D53DA3E00EE0}"/>
              </a:ext>
            </a:extLst>
          </p:cNvPr>
          <p:cNvSpPr>
            <a:spLocks noGrp="1"/>
          </p:cNvSpPr>
          <p:nvPr>
            <p:ph type="title"/>
          </p:nvPr>
        </p:nvSpPr>
        <p:spPr>
          <a:xfrm>
            <a:off x="264900" y="1443707"/>
            <a:ext cx="7242600" cy="1996915"/>
          </a:xfrm>
        </p:spPr>
        <p:txBody>
          <a:bodyPr>
            <a:normAutofit/>
          </a:bodyPr>
          <a:lstStyle/>
          <a:p>
            <a:r>
              <a:rPr lang="en-US" b="1" dirty="0">
                <a:solidFill>
                  <a:schemeClr val="bg2"/>
                </a:solidFill>
              </a:rPr>
              <a:t>Call the loan professional that sent you the invitation for today and turn on the power of the Real-Time Referral Program</a:t>
            </a:r>
          </a:p>
        </p:txBody>
      </p:sp>
    </p:spTree>
    <p:extLst>
      <p:ext uri="{BB962C8B-B14F-4D97-AF65-F5344CB8AC3E}">
        <p14:creationId xmlns:p14="http://schemas.microsoft.com/office/powerpoint/2010/main" val="568420326"/>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389</Words>
  <Application>Microsoft Macintosh PowerPoint</Application>
  <PresentationFormat>Custom</PresentationFormat>
  <Paragraphs>27</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Nunito</vt:lpstr>
      <vt:lpstr>Calibri</vt:lpstr>
      <vt:lpstr>Shift</vt:lpstr>
      <vt:lpstr>Real Time Referral Program  How We Are Seeing Epic Growth!</vt:lpstr>
      <vt:lpstr>We helped real estate agents that referred to us make an EXTRA $321,900 in commissions in the last 12 months alone by referring 29 “Real Time Referrals” that actually closed</vt:lpstr>
      <vt:lpstr>PowerPoint Presentation</vt:lpstr>
      <vt:lpstr>PowerPoint Presentation</vt:lpstr>
      <vt:lpstr>PowerPoint Presentation</vt:lpstr>
      <vt:lpstr>Real Time Referral Program “Your Leads Are Seeds”</vt:lpstr>
      <vt:lpstr>Call the loan professional that sent you the invitation for today and turn on the power of the Real-Time Referral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 White</cp:lastModifiedBy>
  <cp:revision>8</cp:revision>
  <dcterms:modified xsi:type="dcterms:W3CDTF">2023-05-24T16:00:46Z</dcterms:modified>
</cp:coreProperties>
</file>